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76.jpg" ContentType="image/jpg"/>
  <Override PartName="/ppt/notesSlides/notesSlide9.xml" ContentType="application/vnd.openxmlformats-officedocument.presentationml.notesSlide+xml"/>
  <Override PartName="/ppt/media/image79.jpg" ContentType="image/jp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118.jpg" ContentType="image/jpg"/>
  <Override PartName="/ppt/media/image121.jpg" ContentType="image/jpg"/>
  <Override PartName="/ppt/media/image123.jpg" ContentType="image/jpg"/>
  <Override PartName="/ppt/media/image124.jpg" ContentType="image/jpg"/>
  <Override PartName="/ppt/media/image125.jpg" ContentType="image/jpg"/>
  <Override PartName="/ppt/media/image127.jpg" ContentType="image/jpg"/>
  <Override PartName="/ppt/media/image128.jpg" ContentType="image/jpg"/>
  <Override PartName="/ppt/media/image129.jpg" ContentType="image/jpg"/>
  <Override PartName="/ppt/media/image130.jpg" ContentType="image/jpg"/>
  <Override PartName="/ppt/media/image131.jpg" ContentType="image/jpg"/>
  <Override PartName="/ppt/media/image132.jpg" ContentType="image/jpg"/>
  <Override PartName="/ppt/media/image133.jpg" ContentType="image/jpg"/>
  <Override PartName="/ppt/media/image134.jpg" ContentType="image/jpg"/>
  <Override PartName="/ppt/media/image135.jpg" ContentType="image/jpg"/>
  <Override PartName="/ppt/media/image136.jpg" ContentType="image/jpg"/>
  <Override PartName="/ppt/media/image137.jpg" ContentType="image/jpg"/>
  <Override PartName="/ppt/media/image138.jpg" ContentType="image/jpg"/>
  <Override PartName="/ppt/media/image140.jpg" ContentType="image/jpg"/>
  <Override PartName="/ppt/media/image141.jpg" ContentType="image/jpg"/>
  <Override PartName="/ppt/media/image142.jpg" ContentType="image/jpg"/>
  <Override PartName="/ppt/media/image143.jpg" ContentType="image/jpg"/>
  <Override PartName="/ppt/media/image144.jpg" ContentType="image/jpg"/>
  <Override PartName="/ppt/media/image147.jpg" ContentType="image/jpg"/>
  <Override PartName="/ppt/media/image148.jpg" ContentType="image/jpg"/>
  <Override PartName="/ppt/media/image149.jpg" ContentType="image/jpg"/>
  <Override PartName="/ppt/media/image150.jpg" ContentType="image/jpg"/>
  <Override PartName="/ppt/media/image151.jpg" ContentType="image/jpg"/>
  <Override PartName="/ppt/media/image152.jpg" ContentType="image/jpg"/>
  <Override PartName="/ppt/media/image153.jpg" ContentType="image/jpg"/>
  <Override PartName="/ppt/notesSlides/notesSlide12.xml" ContentType="application/vnd.openxmlformats-officedocument.presentationml.notesSlide+xml"/>
  <Override PartName="/ppt/media/image160.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3"/>
  </p:notesMasterIdLst>
  <p:sldIdLst>
    <p:sldId id="317" r:id="rId2"/>
    <p:sldId id="320" r:id="rId3"/>
    <p:sldId id="322" r:id="rId4"/>
    <p:sldId id="287" r:id="rId5"/>
    <p:sldId id="288" r:id="rId6"/>
    <p:sldId id="286" r:id="rId7"/>
    <p:sldId id="299" r:id="rId8"/>
    <p:sldId id="294" r:id="rId9"/>
    <p:sldId id="293" r:id="rId10"/>
    <p:sldId id="300" r:id="rId11"/>
    <p:sldId id="302" r:id="rId12"/>
    <p:sldId id="323" r:id="rId13"/>
    <p:sldId id="280" r:id="rId14"/>
    <p:sldId id="289" r:id="rId15"/>
    <p:sldId id="298" r:id="rId16"/>
    <p:sldId id="297" r:id="rId17"/>
    <p:sldId id="281" r:id="rId18"/>
    <p:sldId id="282" r:id="rId19"/>
    <p:sldId id="319" r:id="rId20"/>
    <p:sldId id="324" r:id="rId21"/>
    <p:sldId id="265" r:id="rId22"/>
    <p:sldId id="276" r:id="rId23"/>
    <p:sldId id="275" r:id="rId24"/>
    <p:sldId id="307" r:id="rId25"/>
    <p:sldId id="306" r:id="rId26"/>
    <p:sldId id="390" r:id="rId27"/>
    <p:sldId id="391" r:id="rId28"/>
    <p:sldId id="309" r:id="rId29"/>
    <p:sldId id="303" r:id="rId30"/>
    <p:sldId id="304" r:id="rId31"/>
    <p:sldId id="305" r:id="rId32"/>
    <p:sldId id="325" r:id="rId33"/>
    <p:sldId id="356" r:id="rId34"/>
    <p:sldId id="393" r:id="rId35"/>
    <p:sldId id="394" r:id="rId36"/>
    <p:sldId id="339" r:id="rId37"/>
    <p:sldId id="338" r:id="rId38"/>
    <p:sldId id="337" r:id="rId39"/>
    <p:sldId id="330" r:id="rId40"/>
    <p:sldId id="395" r:id="rId41"/>
    <p:sldId id="332" r:id="rId42"/>
    <p:sldId id="333" r:id="rId43"/>
    <p:sldId id="340" r:id="rId44"/>
    <p:sldId id="341" r:id="rId45"/>
    <p:sldId id="342" r:id="rId46"/>
    <p:sldId id="336" r:id="rId47"/>
    <p:sldId id="392" r:id="rId48"/>
    <p:sldId id="335" r:id="rId49"/>
    <p:sldId id="327" r:id="rId50"/>
    <p:sldId id="268" r:id="rId51"/>
    <p:sldId id="269" r:id="rId52"/>
    <p:sldId id="270" r:id="rId53"/>
    <p:sldId id="387" r:id="rId54"/>
    <p:sldId id="388" r:id="rId55"/>
    <p:sldId id="326" r:id="rId56"/>
    <p:sldId id="311" r:id="rId57"/>
    <p:sldId id="312" r:id="rId58"/>
    <p:sldId id="313" r:id="rId59"/>
    <p:sldId id="314" r:id="rId60"/>
    <p:sldId id="315" r:id="rId61"/>
    <p:sldId id="316" r:id="rId62"/>
    <p:sldId id="357" r:id="rId63"/>
    <p:sldId id="364" r:id="rId64"/>
    <p:sldId id="365" r:id="rId65"/>
    <p:sldId id="358" r:id="rId66"/>
    <p:sldId id="359" r:id="rId67"/>
    <p:sldId id="361" r:id="rId68"/>
    <p:sldId id="363" r:id="rId69"/>
    <p:sldId id="366" r:id="rId70"/>
    <p:sldId id="367" r:id="rId71"/>
    <p:sldId id="368" r:id="rId72"/>
    <p:sldId id="369" r:id="rId73"/>
    <p:sldId id="377" r:id="rId74"/>
    <p:sldId id="378" r:id="rId75"/>
    <p:sldId id="379" r:id="rId76"/>
    <p:sldId id="380" r:id="rId77"/>
    <p:sldId id="381" r:id="rId78"/>
    <p:sldId id="382" r:id="rId79"/>
    <p:sldId id="383" r:id="rId80"/>
    <p:sldId id="384" r:id="rId81"/>
    <p:sldId id="385" r:id="rId82"/>
    <p:sldId id="386" r:id="rId83"/>
    <p:sldId id="376" r:id="rId84"/>
    <p:sldId id="370" r:id="rId85"/>
    <p:sldId id="371" r:id="rId86"/>
    <p:sldId id="372" r:id="rId87"/>
    <p:sldId id="373" r:id="rId88"/>
    <p:sldId id="374" r:id="rId89"/>
    <p:sldId id="375"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59" autoAdjust="0"/>
    <p:restoredTop sz="94660"/>
  </p:normalViewPr>
  <p:slideViewPr>
    <p:cSldViewPr snapToGrid="0">
      <p:cViewPr>
        <p:scale>
          <a:sx n="60" d="100"/>
          <a:sy n="60" d="100"/>
        </p:scale>
        <p:origin x="1614" y="4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23E799-198F-4E24-AC7B-155A1A8B005F}" type="doc">
      <dgm:prSet loTypeId="urn:microsoft.com/office/officeart/2005/8/layout/arrow2" loCatId="process" qsTypeId="urn:microsoft.com/office/officeart/2005/8/quickstyle/simple1" qsCatId="simple" csTypeId="urn:microsoft.com/office/officeart/2005/8/colors/colorful5" csCatId="colorful" phldr="1"/>
      <dgm:spPr/>
    </dgm:pt>
    <dgm:pt modelId="{E8F1876B-DE41-448A-98EA-518678D4EF0A}">
      <dgm:prSet phldrT="[Text]" custT="1"/>
      <dgm:spPr/>
      <dgm:t>
        <a:bodyPr/>
        <a:lstStyle/>
        <a:p>
          <a:r>
            <a:rPr lang="en-US" sz="2400" dirty="0"/>
            <a:t>2015</a:t>
          </a:r>
        </a:p>
      </dgm:t>
    </dgm:pt>
    <dgm:pt modelId="{5033C8D1-039D-4E0D-8011-325C91B4AA77}" type="parTrans" cxnId="{AC789497-97C8-4404-B704-40E04D4C9037}">
      <dgm:prSet/>
      <dgm:spPr/>
      <dgm:t>
        <a:bodyPr/>
        <a:lstStyle/>
        <a:p>
          <a:endParaRPr lang="en-US"/>
        </a:p>
      </dgm:t>
    </dgm:pt>
    <dgm:pt modelId="{6C6DB47B-33E3-4B77-AEDD-7FD3EBAD1E76}" type="sibTrans" cxnId="{AC789497-97C8-4404-B704-40E04D4C9037}">
      <dgm:prSet/>
      <dgm:spPr/>
      <dgm:t>
        <a:bodyPr/>
        <a:lstStyle/>
        <a:p>
          <a:endParaRPr lang="en-US"/>
        </a:p>
      </dgm:t>
    </dgm:pt>
    <dgm:pt modelId="{CE23081C-1BA2-403C-8034-D4FBBCEF3902}">
      <dgm:prSet phldrT="[Text]" custT="1"/>
      <dgm:spPr/>
      <dgm:t>
        <a:bodyPr/>
        <a:lstStyle/>
        <a:p>
          <a:r>
            <a:rPr lang="en-US" sz="2400" dirty="0"/>
            <a:t>2025</a:t>
          </a:r>
        </a:p>
      </dgm:t>
    </dgm:pt>
    <dgm:pt modelId="{208C6E67-4C10-4805-9D64-BCE7AE35E40B}" type="parTrans" cxnId="{0C8F41F0-16D1-4DF2-ACFA-BDCCC220D03A}">
      <dgm:prSet/>
      <dgm:spPr/>
      <dgm:t>
        <a:bodyPr/>
        <a:lstStyle/>
        <a:p>
          <a:endParaRPr lang="en-US"/>
        </a:p>
      </dgm:t>
    </dgm:pt>
    <dgm:pt modelId="{1ED48852-F9B7-4E28-AE4D-81D730518E6C}" type="sibTrans" cxnId="{0C8F41F0-16D1-4DF2-ACFA-BDCCC220D03A}">
      <dgm:prSet/>
      <dgm:spPr/>
      <dgm:t>
        <a:bodyPr/>
        <a:lstStyle/>
        <a:p>
          <a:endParaRPr lang="en-US"/>
        </a:p>
      </dgm:t>
    </dgm:pt>
    <dgm:pt modelId="{4B529B12-357D-44DE-B241-3B5DF54F762B}">
      <dgm:prSet phldrT="[Text]" custT="1"/>
      <dgm:spPr/>
      <dgm:t>
        <a:bodyPr/>
        <a:lstStyle/>
        <a:p>
          <a:r>
            <a:rPr lang="en-US" sz="2400" dirty="0"/>
            <a:t>2035</a:t>
          </a:r>
        </a:p>
      </dgm:t>
    </dgm:pt>
    <dgm:pt modelId="{1C4F4C54-50F5-4A83-9502-6908A95913E9}" type="parTrans" cxnId="{69E2D453-1DD4-46C6-81F6-1931E6181491}">
      <dgm:prSet/>
      <dgm:spPr/>
      <dgm:t>
        <a:bodyPr/>
        <a:lstStyle/>
        <a:p>
          <a:endParaRPr lang="en-US"/>
        </a:p>
      </dgm:t>
    </dgm:pt>
    <dgm:pt modelId="{611C1D46-BE23-49B3-81A5-F3100304B11E}" type="sibTrans" cxnId="{69E2D453-1DD4-46C6-81F6-1931E6181491}">
      <dgm:prSet/>
      <dgm:spPr/>
      <dgm:t>
        <a:bodyPr/>
        <a:lstStyle/>
        <a:p>
          <a:endParaRPr lang="en-US"/>
        </a:p>
      </dgm:t>
    </dgm:pt>
    <dgm:pt modelId="{3BDC351C-42B1-4B35-940B-11F2518868ED}">
      <dgm:prSet phldrT="[Text]" custT="1"/>
      <dgm:spPr/>
      <dgm:t>
        <a:bodyPr/>
        <a:lstStyle/>
        <a:p>
          <a:r>
            <a:rPr lang="en-US" sz="2400" dirty="0"/>
            <a:t>2045</a:t>
          </a:r>
        </a:p>
      </dgm:t>
    </dgm:pt>
    <dgm:pt modelId="{BA1DE2B9-603E-426B-BB9F-E920D77252E8}" type="parTrans" cxnId="{94C628D9-1A6C-470D-8E53-859DF2046D22}">
      <dgm:prSet/>
      <dgm:spPr/>
      <dgm:t>
        <a:bodyPr/>
        <a:lstStyle/>
        <a:p>
          <a:endParaRPr lang="en-US"/>
        </a:p>
      </dgm:t>
    </dgm:pt>
    <dgm:pt modelId="{04D96F92-6A99-4D5E-A339-BA900983B579}" type="sibTrans" cxnId="{94C628D9-1A6C-470D-8E53-859DF2046D22}">
      <dgm:prSet/>
      <dgm:spPr/>
      <dgm:t>
        <a:bodyPr/>
        <a:lstStyle/>
        <a:p>
          <a:endParaRPr lang="en-US"/>
        </a:p>
      </dgm:t>
    </dgm:pt>
    <dgm:pt modelId="{3E8AF2F2-4EB8-4C20-BA43-49961F78D337}" type="pres">
      <dgm:prSet presAssocID="{9923E799-198F-4E24-AC7B-155A1A8B005F}" presName="arrowDiagram" presStyleCnt="0">
        <dgm:presLayoutVars>
          <dgm:chMax val="5"/>
          <dgm:dir/>
          <dgm:resizeHandles val="exact"/>
        </dgm:presLayoutVars>
      </dgm:prSet>
      <dgm:spPr/>
    </dgm:pt>
    <dgm:pt modelId="{58EBF880-A894-47D2-A243-CF1BB324517E}" type="pres">
      <dgm:prSet presAssocID="{9923E799-198F-4E24-AC7B-155A1A8B005F}" presName="arrow" presStyleLbl="bgShp" presStyleIdx="0" presStyleCnt="1" custScaleX="142733"/>
      <dgm:spPr/>
    </dgm:pt>
    <dgm:pt modelId="{ABBAEDF6-C9CD-4657-A088-008B4292189E}" type="pres">
      <dgm:prSet presAssocID="{9923E799-198F-4E24-AC7B-155A1A8B005F}" presName="arrowDiagram4" presStyleCnt="0"/>
      <dgm:spPr/>
    </dgm:pt>
    <dgm:pt modelId="{455FD458-E211-4183-AA43-776BD33E1718}" type="pres">
      <dgm:prSet presAssocID="{E8F1876B-DE41-448A-98EA-518678D4EF0A}" presName="bullet4a" presStyleLbl="node1" presStyleIdx="0" presStyleCnt="4" custLinFactX="-525525" custLinFactY="139317" custLinFactNeighborX="-600000" custLinFactNeighborY="200000"/>
      <dgm:spPr>
        <a:solidFill>
          <a:schemeClr val="accent1">
            <a:lumMod val="50000"/>
          </a:schemeClr>
        </a:solidFill>
      </dgm:spPr>
    </dgm:pt>
    <dgm:pt modelId="{5D3D27E2-20BB-43CD-8B7D-9F2B207B7CE4}" type="pres">
      <dgm:prSet presAssocID="{E8F1876B-DE41-448A-98EA-518678D4EF0A}" presName="textBox4a" presStyleLbl="revTx" presStyleIdx="0" presStyleCnt="4" custScaleY="21049" custLinFactX="-84210" custLinFactNeighborX="-100000" custLinFactNeighborY="26117">
        <dgm:presLayoutVars>
          <dgm:bulletEnabled val="1"/>
        </dgm:presLayoutVars>
      </dgm:prSet>
      <dgm:spPr/>
      <dgm:t>
        <a:bodyPr/>
        <a:lstStyle/>
        <a:p>
          <a:endParaRPr lang="en-US"/>
        </a:p>
      </dgm:t>
    </dgm:pt>
    <dgm:pt modelId="{FED8BD4F-B595-491C-95E0-D4C39541FEAD}" type="pres">
      <dgm:prSet presAssocID="{CE23081C-1BA2-403C-8034-D4FBBCEF3902}" presName="bullet4b" presStyleLbl="node1" presStyleIdx="1" presStyleCnt="4" custScaleX="158720" custScaleY="158720" custLinFactX="-169433" custLinFactNeighborX="-200000" custLinFactNeighborY="59429"/>
      <dgm:spPr>
        <a:solidFill>
          <a:srgbClr val="FF0000"/>
        </a:solidFill>
      </dgm:spPr>
    </dgm:pt>
    <dgm:pt modelId="{0CE9E470-19CD-4655-AED0-2E12CAA1ECBE}" type="pres">
      <dgm:prSet presAssocID="{CE23081C-1BA2-403C-8034-D4FBBCEF3902}" presName="textBox4b" presStyleLbl="revTx" presStyleIdx="1" presStyleCnt="4" custScaleY="15126" custLinFactX="-1693" custLinFactNeighborX="-100000" custLinFactNeighborY="39815">
        <dgm:presLayoutVars>
          <dgm:bulletEnabled val="1"/>
        </dgm:presLayoutVars>
      </dgm:prSet>
      <dgm:spPr/>
      <dgm:t>
        <a:bodyPr/>
        <a:lstStyle/>
        <a:p>
          <a:endParaRPr lang="en-US"/>
        </a:p>
      </dgm:t>
    </dgm:pt>
    <dgm:pt modelId="{BA1A537E-D8A6-423C-97C3-68731783D9D9}" type="pres">
      <dgm:prSet presAssocID="{4B529B12-357D-44DE-B241-3B5DF54F762B}" presName="bullet4c" presStyleLbl="node1" presStyleIdx="2" presStyleCnt="4" custScaleX="165901" custScaleY="165901" custLinFactX="-28694" custLinFactNeighborX="-100000" custLinFactNeighborY="41570"/>
      <dgm:spPr/>
    </dgm:pt>
    <dgm:pt modelId="{5BCC4628-C5F8-4B75-A7BE-B271C83683C8}" type="pres">
      <dgm:prSet presAssocID="{4B529B12-357D-44DE-B241-3B5DF54F762B}" presName="textBox4c" presStyleLbl="revTx" presStyleIdx="2" presStyleCnt="4" custScaleY="9458" custLinFactNeighborX="-69089" custLinFactNeighborY="42231">
        <dgm:presLayoutVars>
          <dgm:bulletEnabled val="1"/>
        </dgm:presLayoutVars>
      </dgm:prSet>
      <dgm:spPr/>
      <dgm:t>
        <a:bodyPr/>
        <a:lstStyle/>
        <a:p>
          <a:endParaRPr lang="en-US"/>
        </a:p>
      </dgm:t>
    </dgm:pt>
    <dgm:pt modelId="{FF3E6CF5-773F-446E-AD65-D74A0291A638}" type="pres">
      <dgm:prSet presAssocID="{3BDC351C-42B1-4B35-940B-11F2518868ED}" presName="bullet4d" presStyleLbl="node1" presStyleIdx="3" presStyleCnt="4" custScaleX="197732" custScaleY="197733" custLinFactNeighborX="19970" custLinFactNeighborY="19534"/>
      <dgm:spPr>
        <a:solidFill>
          <a:srgbClr val="FFFF00"/>
        </a:solidFill>
      </dgm:spPr>
    </dgm:pt>
    <dgm:pt modelId="{F4DB4BF8-D644-4D90-A46B-0736C1386B39}" type="pres">
      <dgm:prSet presAssocID="{3BDC351C-42B1-4B35-940B-11F2518868ED}" presName="textBox4d" presStyleLbl="revTx" presStyleIdx="3" presStyleCnt="4" custScaleY="4827" custLinFactNeighborX="-34639" custLinFactNeighborY="41687">
        <dgm:presLayoutVars>
          <dgm:bulletEnabled val="1"/>
        </dgm:presLayoutVars>
      </dgm:prSet>
      <dgm:spPr/>
      <dgm:t>
        <a:bodyPr/>
        <a:lstStyle/>
        <a:p>
          <a:endParaRPr lang="en-US"/>
        </a:p>
      </dgm:t>
    </dgm:pt>
  </dgm:ptLst>
  <dgm:cxnLst>
    <dgm:cxn modelId="{607C0FDB-4DBD-44A4-87F8-FADDDF2DE0AB}" type="presOf" srcId="{E8F1876B-DE41-448A-98EA-518678D4EF0A}" destId="{5D3D27E2-20BB-43CD-8B7D-9F2B207B7CE4}" srcOrd="0" destOrd="0" presId="urn:microsoft.com/office/officeart/2005/8/layout/arrow2"/>
    <dgm:cxn modelId="{94C628D9-1A6C-470D-8E53-859DF2046D22}" srcId="{9923E799-198F-4E24-AC7B-155A1A8B005F}" destId="{3BDC351C-42B1-4B35-940B-11F2518868ED}" srcOrd="3" destOrd="0" parTransId="{BA1DE2B9-603E-426B-BB9F-E920D77252E8}" sibTransId="{04D96F92-6A99-4D5E-A339-BA900983B579}"/>
    <dgm:cxn modelId="{C2C781AA-4A82-47BF-8DA9-B0B7CD579145}" type="presOf" srcId="{4B529B12-357D-44DE-B241-3B5DF54F762B}" destId="{5BCC4628-C5F8-4B75-A7BE-B271C83683C8}" srcOrd="0" destOrd="0" presId="urn:microsoft.com/office/officeart/2005/8/layout/arrow2"/>
    <dgm:cxn modelId="{69E2D453-1DD4-46C6-81F6-1931E6181491}" srcId="{9923E799-198F-4E24-AC7B-155A1A8B005F}" destId="{4B529B12-357D-44DE-B241-3B5DF54F762B}" srcOrd="2" destOrd="0" parTransId="{1C4F4C54-50F5-4A83-9502-6908A95913E9}" sibTransId="{611C1D46-BE23-49B3-81A5-F3100304B11E}"/>
    <dgm:cxn modelId="{C6951313-1AE5-418B-B57D-2E6E4FDCE3A7}" type="presOf" srcId="{CE23081C-1BA2-403C-8034-D4FBBCEF3902}" destId="{0CE9E470-19CD-4655-AED0-2E12CAA1ECBE}" srcOrd="0" destOrd="0" presId="urn:microsoft.com/office/officeart/2005/8/layout/arrow2"/>
    <dgm:cxn modelId="{0C8F41F0-16D1-4DF2-ACFA-BDCCC220D03A}" srcId="{9923E799-198F-4E24-AC7B-155A1A8B005F}" destId="{CE23081C-1BA2-403C-8034-D4FBBCEF3902}" srcOrd="1" destOrd="0" parTransId="{208C6E67-4C10-4805-9D64-BCE7AE35E40B}" sibTransId="{1ED48852-F9B7-4E28-AE4D-81D730518E6C}"/>
    <dgm:cxn modelId="{D1FB491C-4D6F-43A1-A1A8-45D7B2204FE9}" type="presOf" srcId="{9923E799-198F-4E24-AC7B-155A1A8B005F}" destId="{3E8AF2F2-4EB8-4C20-BA43-49961F78D337}" srcOrd="0" destOrd="0" presId="urn:microsoft.com/office/officeart/2005/8/layout/arrow2"/>
    <dgm:cxn modelId="{3CFDFF61-9044-47AC-B5DC-95A93C976311}" type="presOf" srcId="{3BDC351C-42B1-4B35-940B-11F2518868ED}" destId="{F4DB4BF8-D644-4D90-A46B-0736C1386B39}" srcOrd="0" destOrd="0" presId="urn:microsoft.com/office/officeart/2005/8/layout/arrow2"/>
    <dgm:cxn modelId="{AC789497-97C8-4404-B704-40E04D4C9037}" srcId="{9923E799-198F-4E24-AC7B-155A1A8B005F}" destId="{E8F1876B-DE41-448A-98EA-518678D4EF0A}" srcOrd="0" destOrd="0" parTransId="{5033C8D1-039D-4E0D-8011-325C91B4AA77}" sibTransId="{6C6DB47B-33E3-4B77-AEDD-7FD3EBAD1E76}"/>
    <dgm:cxn modelId="{78857F28-A4AB-4B8D-A740-226D5BE5F45F}" type="presParOf" srcId="{3E8AF2F2-4EB8-4C20-BA43-49961F78D337}" destId="{58EBF880-A894-47D2-A243-CF1BB324517E}" srcOrd="0" destOrd="0" presId="urn:microsoft.com/office/officeart/2005/8/layout/arrow2"/>
    <dgm:cxn modelId="{79EE7FFA-8BE2-4662-B65C-18A9DCA7126E}" type="presParOf" srcId="{3E8AF2F2-4EB8-4C20-BA43-49961F78D337}" destId="{ABBAEDF6-C9CD-4657-A088-008B4292189E}" srcOrd="1" destOrd="0" presId="urn:microsoft.com/office/officeart/2005/8/layout/arrow2"/>
    <dgm:cxn modelId="{9F0924CB-DB40-4DFB-B941-F01198725FDA}" type="presParOf" srcId="{ABBAEDF6-C9CD-4657-A088-008B4292189E}" destId="{455FD458-E211-4183-AA43-776BD33E1718}" srcOrd="0" destOrd="0" presId="urn:microsoft.com/office/officeart/2005/8/layout/arrow2"/>
    <dgm:cxn modelId="{E197D1D7-1D9B-432F-BCE5-D2EE0F507F55}" type="presParOf" srcId="{ABBAEDF6-C9CD-4657-A088-008B4292189E}" destId="{5D3D27E2-20BB-43CD-8B7D-9F2B207B7CE4}" srcOrd="1" destOrd="0" presId="urn:microsoft.com/office/officeart/2005/8/layout/arrow2"/>
    <dgm:cxn modelId="{0F08081F-9BE7-499E-98C8-9CA1DBBFDB9D}" type="presParOf" srcId="{ABBAEDF6-C9CD-4657-A088-008B4292189E}" destId="{FED8BD4F-B595-491C-95E0-D4C39541FEAD}" srcOrd="2" destOrd="0" presId="urn:microsoft.com/office/officeart/2005/8/layout/arrow2"/>
    <dgm:cxn modelId="{C9AFA0B5-D849-4EB2-BDDB-3C490ED0DE2D}" type="presParOf" srcId="{ABBAEDF6-C9CD-4657-A088-008B4292189E}" destId="{0CE9E470-19CD-4655-AED0-2E12CAA1ECBE}" srcOrd="3" destOrd="0" presId="urn:microsoft.com/office/officeart/2005/8/layout/arrow2"/>
    <dgm:cxn modelId="{4BBF49E7-18DA-42FC-821D-4A4F3E91DE1E}" type="presParOf" srcId="{ABBAEDF6-C9CD-4657-A088-008B4292189E}" destId="{BA1A537E-D8A6-423C-97C3-68731783D9D9}" srcOrd="4" destOrd="0" presId="urn:microsoft.com/office/officeart/2005/8/layout/arrow2"/>
    <dgm:cxn modelId="{2BA553D8-65CC-49A0-A96A-C4AC0856C88A}" type="presParOf" srcId="{ABBAEDF6-C9CD-4657-A088-008B4292189E}" destId="{5BCC4628-C5F8-4B75-A7BE-B271C83683C8}" srcOrd="5" destOrd="0" presId="urn:microsoft.com/office/officeart/2005/8/layout/arrow2"/>
    <dgm:cxn modelId="{38E079D5-1197-457E-9965-484733AC5BCE}" type="presParOf" srcId="{ABBAEDF6-C9CD-4657-A088-008B4292189E}" destId="{FF3E6CF5-773F-446E-AD65-D74A0291A638}" srcOrd="6" destOrd="0" presId="urn:microsoft.com/office/officeart/2005/8/layout/arrow2"/>
    <dgm:cxn modelId="{3338E636-32B5-42AB-92B3-2725B4373DA4}" type="presParOf" srcId="{ABBAEDF6-C9CD-4657-A088-008B4292189E}" destId="{F4DB4BF8-D644-4D90-A46B-0736C1386B39}"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BF880-A894-47D2-A243-CF1BB324517E}">
      <dsp:nvSpPr>
        <dsp:cNvPr id="0" name=""/>
        <dsp:cNvSpPr/>
      </dsp:nvSpPr>
      <dsp:spPr>
        <a:xfrm>
          <a:off x="7" y="0"/>
          <a:ext cx="8751702" cy="3832200"/>
        </a:xfrm>
        <a:prstGeom prst="swooshArrow">
          <a:avLst>
            <a:gd name="adj1" fmla="val 25000"/>
            <a:gd name="adj2" fmla="val 25000"/>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5FD458-E211-4183-AA43-776BD33E1718}">
      <dsp:nvSpPr>
        <dsp:cNvPr id="0" name=""/>
        <dsp:cNvSpPr/>
      </dsp:nvSpPr>
      <dsp:spPr>
        <a:xfrm>
          <a:off x="326782" y="3328145"/>
          <a:ext cx="141024" cy="141024"/>
        </a:xfrm>
        <a:prstGeom prst="ellipse">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3D27E2-20BB-43CD-8B7D-9F2B207B7CE4}">
      <dsp:nvSpPr>
        <dsp:cNvPr id="0" name=""/>
        <dsp:cNvSpPr/>
      </dsp:nvSpPr>
      <dsp:spPr>
        <a:xfrm>
          <a:off x="53142" y="3518381"/>
          <a:ext cx="1048489" cy="1919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726" tIns="0" rIns="0" bIns="0" numCol="1" spcCol="1270" anchor="t" anchorCtr="0">
          <a:noAutofit/>
        </a:bodyPr>
        <a:lstStyle/>
        <a:p>
          <a:pPr lvl="0" algn="l" defTabSz="1066800">
            <a:lnSpc>
              <a:spcPct val="90000"/>
            </a:lnSpc>
            <a:spcBef>
              <a:spcPct val="0"/>
            </a:spcBef>
            <a:spcAft>
              <a:spcPct val="35000"/>
            </a:spcAft>
          </a:pPr>
          <a:r>
            <a:rPr lang="en-US" sz="2400" kern="1200" dirty="0"/>
            <a:t>2015</a:t>
          </a:r>
        </a:p>
      </dsp:txBody>
      <dsp:txXfrm>
        <a:off x="53142" y="3518381"/>
        <a:ext cx="1048489" cy="191980"/>
      </dsp:txXfrm>
    </dsp:sp>
    <dsp:sp modelId="{FED8BD4F-B595-491C-95E0-D4C39541FEAD}">
      <dsp:nvSpPr>
        <dsp:cNvPr id="0" name=""/>
        <dsp:cNvSpPr/>
      </dsp:nvSpPr>
      <dsp:spPr>
        <a:xfrm>
          <a:off x="1932342" y="2032001"/>
          <a:ext cx="389277" cy="389277"/>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E9E470-19CD-4655-AED0-2E12CAA1ECBE}">
      <dsp:nvSpPr>
        <dsp:cNvPr id="0" name=""/>
        <dsp:cNvSpPr/>
      </dsp:nvSpPr>
      <dsp:spPr>
        <a:xfrm>
          <a:off x="1723637" y="3521376"/>
          <a:ext cx="1287619" cy="2649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959" tIns="0" rIns="0" bIns="0" numCol="1" spcCol="1270" anchor="t" anchorCtr="0">
          <a:noAutofit/>
        </a:bodyPr>
        <a:lstStyle/>
        <a:p>
          <a:pPr lvl="0" algn="l" defTabSz="1066800">
            <a:lnSpc>
              <a:spcPct val="90000"/>
            </a:lnSpc>
            <a:spcBef>
              <a:spcPct val="0"/>
            </a:spcBef>
            <a:spcAft>
              <a:spcPct val="35000"/>
            </a:spcAft>
          </a:pPr>
          <a:r>
            <a:rPr lang="en-US" sz="2400" kern="1200" dirty="0"/>
            <a:t>2025</a:t>
          </a:r>
        </a:p>
      </dsp:txBody>
      <dsp:txXfrm>
        <a:off x="1723637" y="3521376"/>
        <a:ext cx="1287619" cy="264903"/>
      </dsp:txXfrm>
    </dsp:sp>
    <dsp:sp modelId="{BA1A537E-D8A6-423C-97C3-68731783D9D9}">
      <dsp:nvSpPr>
        <dsp:cNvPr id="0" name=""/>
        <dsp:cNvSpPr/>
      </dsp:nvSpPr>
      <dsp:spPr>
        <a:xfrm>
          <a:off x="3657419" y="1329425"/>
          <a:ext cx="539129" cy="539129"/>
        </a:xfrm>
        <a:prstGeom prst="ellipse">
          <a:avLst/>
        </a:prstGeom>
        <a:solidFill>
          <a:schemeClr val="accent5">
            <a:hueOff val="-4902230"/>
            <a:satOff val="-6819"/>
            <a:lumOff val="-26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CC4628-C5F8-4B75-A7BE-B271C83683C8}">
      <dsp:nvSpPr>
        <dsp:cNvPr id="0" name=""/>
        <dsp:cNvSpPr/>
      </dsp:nvSpPr>
      <dsp:spPr>
        <a:xfrm>
          <a:off x="3455598" y="3536209"/>
          <a:ext cx="1287619" cy="22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2195" tIns="0" rIns="0" bIns="0" numCol="1" spcCol="1270" anchor="t" anchorCtr="0">
          <a:noAutofit/>
        </a:bodyPr>
        <a:lstStyle/>
        <a:p>
          <a:pPr lvl="0" algn="l" defTabSz="1066800">
            <a:lnSpc>
              <a:spcPct val="90000"/>
            </a:lnSpc>
            <a:spcBef>
              <a:spcPct val="0"/>
            </a:spcBef>
            <a:spcAft>
              <a:spcPct val="35000"/>
            </a:spcAft>
          </a:pPr>
          <a:r>
            <a:rPr lang="en-US" sz="2400" kern="1200" dirty="0"/>
            <a:t>2035</a:t>
          </a:r>
        </a:p>
      </dsp:txBody>
      <dsp:txXfrm>
        <a:off x="3455598" y="3536209"/>
        <a:ext cx="1287619" cy="223993"/>
      </dsp:txXfrm>
    </dsp:sp>
    <dsp:sp modelId="{FF3E6CF5-773F-446E-AD65-D74A0291A638}">
      <dsp:nvSpPr>
        <dsp:cNvPr id="0" name=""/>
        <dsp:cNvSpPr/>
      </dsp:nvSpPr>
      <dsp:spPr>
        <a:xfrm>
          <a:off x="5442644" y="739148"/>
          <a:ext cx="860802" cy="860806"/>
        </a:xfrm>
        <a:prstGeom prst="ellipse">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DB4BF8-D644-4D90-A46B-0736C1386B39}">
      <dsp:nvSpPr>
        <dsp:cNvPr id="0" name=""/>
        <dsp:cNvSpPr/>
      </dsp:nvSpPr>
      <dsp:spPr>
        <a:xfrm>
          <a:off x="5340090" y="3537469"/>
          <a:ext cx="1287619" cy="1326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0677" tIns="0" rIns="0" bIns="0" numCol="1" spcCol="1270" anchor="t" anchorCtr="0">
          <a:noAutofit/>
        </a:bodyPr>
        <a:lstStyle/>
        <a:p>
          <a:pPr lvl="0" algn="l" defTabSz="1066800">
            <a:lnSpc>
              <a:spcPct val="90000"/>
            </a:lnSpc>
            <a:spcBef>
              <a:spcPct val="0"/>
            </a:spcBef>
            <a:spcAft>
              <a:spcPct val="35000"/>
            </a:spcAft>
          </a:pPr>
          <a:r>
            <a:rPr lang="en-US" sz="2400" kern="1200" dirty="0"/>
            <a:t>2045</a:t>
          </a:r>
        </a:p>
      </dsp:txBody>
      <dsp:txXfrm>
        <a:off x="5340090" y="3537469"/>
        <a:ext cx="1287619" cy="132630"/>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739DEA-A2AD-42C9-ABE7-F889CFA87543}" type="datetimeFigureOut">
              <a:rPr lang="en-US" smtClean="0"/>
              <a:t>4/29/2019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31DDC3-D1C2-4059-9D29-80DE3F98C18E}" type="slidenum">
              <a:rPr lang="en-US" smtClean="0"/>
              <a:t>‹#›</a:t>
            </a:fld>
            <a:endParaRPr lang="en-US"/>
          </a:p>
        </p:txBody>
      </p:sp>
    </p:spTree>
    <p:extLst>
      <p:ext uri="{BB962C8B-B14F-4D97-AF65-F5344CB8AC3E}">
        <p14:creationId xmlns:p14="http://schemas.microsoft.com/office/powerpoint/2010/main" val="1981722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id-ID" altLang="id-ID"/>
          </a:p>
        </p:txBody>
      </p:sp>
    </p:spTree>
    <p:extLst>
      <p:ext uri="{BB962C8B-B14F-4D97-AF65-F5344CB8AC3E}">
        <p14:creationId xmlns:p14="http://schemas.microsoft.com/office/powerpoint/2010/main" val="4155249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9E31DDC3-D1C2-4059-9D29-80DE3F98C18E}" type="slidenum">
              <a:rPr lang="en-US" smtClean="0"/>
              <a:t>40</a:t>
            </a:fld>
            <a:endParaRPr lang="en-US"/>
          </a:p>
        </p:txBody>
      </p:sp>
    </p:spTree>
    <p:extLst>
      <p:ext uri="{BB962C8B-B14F-4D97-AF65-F5344CB8AC3E}">
        <p14:creationId xmlns:p14="http://schemas.microsoft.com/office/powerpoint/2010/main" val="3787820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AU" altLang="id-ID" smtClean="0"/>
          </a:p>
        </p:txBody>
      </p:sp>
      <p:sp>
        <p:nvSpPr>
          <p:cNvPr id="35844"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478447A-42F5-478A-B0E9-9AB0C1F47F26}" type="slidenum">
              <a:rPr lang="en-US" altLang="en-US" smtClean="0">
                <a:latin typeface="Calibri" panose="020F0502020204030204" pitchFamily="34" charset="0"/>
              </a:rPr>
              <a:pPr/>
              <a:t>42</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2687740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9E31DDC3-D1C2-4059-9D29-80DE3F98C18E}" type="slidenum">
              <a:rPr lang="en-US" smtClean="0"/>
              <a:t>90</a:t>
            </a:fld>
            <a:endParaRPr lang="en-US"/>
          </a:p>
        </p:txBody>
      </p:sp>
    </p:spTree>
    <p:extLst>
      <p:ext uri="{BB962C8B-B14F-4D97-AF65-F5344CB8AC3E}">
        <p14:creationId xmlns:p14="http://schemas.microsoft.com/office/powerpoint/2010/main" val="1301005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9E31DDC3-D1C2-4059-9D29-80DE3F98C18E}" type="slidenum">
              <a:rPr lang="en-US" smtClean="0"/>
              <a:t>6</a:t>
            </a:fld>
            <a:endParaRPr lang="en-US"/>
          </a:p>
        </p:txBody>
      </p:sp>
    </p:spTree>
    <p:extLst>
      <p:ext uri="{BB962C8B-B14F-4D97-AF65-F5344CB8AC3E}">
        <p14:creationId xmlns:p14="http://schemas.microsoft.com/office/powerpoint/2010/main" val="2219903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37DBED-2631-4629-A5B8-78D4D7037B15}" type="slidenum">
              <a:rPr lang="en-US" smtClean="0"/>
              <a:t>7</a:t>
            </a:fld>
            <a:endParaRPr lang="en-US"/>
          </a:p>
        </p:txBody>
      </p:sp>
    </p:spTree>
    <p:extLst>
      <p:ext uri="{BB962C8B-B14F-4D97-AF65-F5344CB8AC3E}">
        <p14:creationId xmlns:p14="http://schemas.microsoft.com/office/powerpoint/2010/main" val="3056974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Notes Placeholde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Tree>
    <p:extLst>
      <p:ext uri="{BB962C8B-B14F-4D97-AF65-F5344CB8AC3E}">
        <p14:creationId xmlns:p14="http://schemas.microsoft.com/office/powerpoint/2010/main" val="2838355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d-ID" altLang="id-ID" smtClean="0"/>
          </a:p>
        </p:txBody>
      </p:sp>
    </p:spTree>
    <p:extLst>
      <p:ext uri="{BB962C8B-B14F-4D97-AF65-F5344CB8AC3E}">
        <p14:creationId xmlns:p14="http://schemas.microsoft.com/office/powerpoint/2010/main" val="1259021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9E31DDC3-D1C2-4059-9D29-80DE3F98C18E}" type="slidenum">
              <a:rPr lang="en-US" smtClean="0"/>
              <a:t>27</a:t>
            </a:fld>
            <a:endParaRPr lang="en-US"/>
          </a:p>
        </p:txBody>
      </p:sp>
    </p:spTree>
    <p:extLst>
      <p:ext uri="{BB962C8B-B14F-4D97-AF65-F5344CB8AC3E}">
        <p14:creationId xmlns:p14="http://schemas.microsoft.com/office/powerpoint/2010/main" val="2348761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615BF022-7903-4DFF-82F8-347671BBF7CA}" type="slidenum">
              <a:rPr lang="id-ID" smtClean="0"/>
              <a:t>28</a:t>
            </a:fld>
            <a:endParaRPr lang="id-ID"/>
          </a:p>
        </p:txBody>
      </p:sp>
    </p:spTree>
    <p:extLst>
      <p:ext uri="{BB962C8B-B14F-4D97-AF65-F5344CB8AC3E}">
        <p14:creationId xmlns:p14="http://schemas.microsoft.com/office/powerpoint/2010/main" val="1137696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D8CCDE10-E44A-4A96-9B97-DA8C8A03837B}" type="slidenum">
              <a:rPr lang="id-ID" smtClean="0"/>
              <a:t>29</a:t>
            </a:fld>
            <a:endParaRPr lang="id-ID"/>
          </a:p>
        </p:txBody>
      </p:sp>
    </p:spTree>
    <p:extLst>
      <p:ext uri="{BB962C8B-B14F-4D97-AF65-F5344CB8AC3E}">
        <p14:creationId xmlns:p14="http://schemas.microsoft.com/office/powerpoint/2010/main" val="2215082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9E31DDC3-D1C2-4059-9D29-80DE3F98C18E}" type="slidenum">
              <a:rPr lang="en-US" smtClean="0"/>
              <a:t>34</a:t>
            </a:fld>
            <a:endParaRPr lang="en-US"/>
          </a:p>
        </p:txBody>
      </p:sp>
    </p:spTree>
    <p:extLst>
      <p:ext uri="{BB962C8B-B14F-4D97-AF65-F5344CB8AC3E}">
        <p14:creationId xmlns:p14="http://schemas.microsoft.com/office/powerpoint/2010/main" val="2845639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B333B03-CEBD-454A-A246-DDAC228850B0}" type="datetime1">
              <a:rPr lang="en-US" smtClean="0"/>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4064912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989561D-4435-41DA-A152-369D41789990}" type="datetime1">
              <a:rPr lang="en-US" smtClean="0"/>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1824754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77C562C-E1B7-4C60-9671-1B38B8A18612}" type="datetime1">
              <a:rPr lang="en-US" smtClean="0"/>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928021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10"/>
          <p:cNvPicPr>
            <a:picLocks noChangeAspect="1"/>
          </p:cNvPicPr>
          <p:nvPr userDrawn="1"/>
        </p:nvPicPr>
        <p:blipFill rotWithShape="1">
          <a:blip r:embed="rId2">
            <a:extLst>
              <a:ext uri="{28A0092B-C50C-407E-A947-70E740481C1C}">
                <a14:useLocalDpi xmlns:a14="http://schemas.microsoft.com/office/drawing/2010/main" val="0"/>
              </a:ext>
            </a:extLst>
          </a:blip>
          <a:srcRect l="35922" r="24758"/>
          <a:stretch/>
        </p:blipFill>
        <p:spPr>
          <a:xfrm rot="16200000">
            <a:off x="4148896" y="-4205220"/>
            <a:ext cx="823877" cy="9207022"/>
          </a:xfrm>
          <a:prstGeom prst="rect">
            <a:avLst/>
          </a:prstGeom>
        </p:spPr>
      </p:pic>
      <p:sp>
        <p:nvSpPr>
          <p:cNvPr id="14" name="Rectangle 13"/>
          <p:cNvSpPr/>
          <p:nvPr userDrawn="1"/>
        </p:nvSpPr>
        <p:spPr>
          <a:xfrm>
            <a:off x="8793798" y="6666089"/>
            <a:ext cx="321317" cy="198805"/>
          </a:xfrm>
          <a:prstGeom prst="rect">
            <a:avLst/>
          </a:prstGeom>
          <a:solidFill>
            <a:srgbClr val="00518F"/>
          </a:solidFill>
          <a:ln>
            <a:noFill/>
          </a:ln>
        </p:spPr>
        <p:style>
          <a:lnRef idx="2">
            <a:schemeClr val="accent1">
              <a:shade val="50000"/>
            </a:schemeClr>
          </a:lnRef>
          <a:fillRef idx="1">
            <a:schemeClr val="accent1"/>
          </a:fillRef>
          <a:effectRef idx="0">
            <a:schemeClr val="accent1"/>
          </a:effectRef>
          <a:fontRef idx="minor">
            <a:schemeClr val="lt1"/>
          </a:fontRef>
        </p:style>
        <p:txBody>
          <a:bodyPr lIns="20250" tIns="20250" rIns="20250" bIns="20250" rtlCol="0" anchor="ctr"/>
          <a:lstStyle/>
          <a:p>
            <a:pPr algn="ctr">
              <a:defRPr/>
            </a:pPr>
            <a:endParaRPr lang="en-US" sz="1013">
              <a:solidFill>
                <a:prstClr val="white"/>
              </a:solidFill>
            </a:endParaRPr>
          </a:p>
        </p:txBody>
      </p:sp>
      <p:sp>
        <p:nvSpPr>
          <p:cNvPr id="3" name="Content Placeholder 2"/>
          <p:cNvSpPr>
            <a:spLocks noGrp="1"/>
          </p:cNvSpPr>
          <p:nvPr>
            <p:ph idx="1"/>
          </p:nvPr>
        </p:nvSpPr>
        <p:spPr>
          <a:xfrm>
            <a:off x="92470" y="1021343"/>
            <a:ext cx="8962274" cy="538637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2" descr="E:\Yanuar\Dropbox\Kerjaan\ppt_template_bappenas_newLogo\gradient-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6200000">
            <a:off x="4015397" y="2650683"/>
            <a:ext cx="198804" cy="82296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Slide Number Placeholder 5"/>
          <p:cNvSpPr>
            <a:spLocks noGrp="1"/>
          </p:cNvSpPr>
          <p:nvPr>
            <p:ph type="sldNum" sz="quarter" idx="12"/>
          </p:nvPr>
        </p:nvSpPr>
        <p:spPr>
          <a:xfrm>
            <a:off x="8746729" y="6666089"/>
            <a:ext cx="363620" cy="198805"/>
          </a:xfrm>
        </p:spPr>
        <p:txBody>
          <a:bodyPr/>
          <a:lstStyle>
            <a:lvl1pPr algn="r">
              <a:defRPr sz="788">
                <a:solidFill>
                  <a:schemeClr val="bg1"/>
                </a:solidFill>
              </a:defRPr>
            </a:lvl1pPr>
          </a:lstStyle>
          <a:p>
            <a:pPr>
              <a:defRPr/>
            </a:pPr>
            <a:fld id="{192C646E-8A71-4229-9321-274B093DFD02}" type="slidenum">
              <a:rPr lang="en-US" smtClean="0">
                <a:solidFill>
                  <a:prstClr val="white"/>
                </a:solidFill>
              </a:rPr>
              <a:pPr>
                <a:defRPr/>
              </a:pPr>
              <a:t>‹#›</a:t>
            </a:fld>
            <a:endParaRPr lang="en-US" dirty="0">
              <a:solidFill>
                <a:prstClr val="white"/>
              </a:solidFill>
            </a:endParaRPr>
          </a:p>
        </p:txBody>
      </p:sp>
      <p:sp>
        <p:nvSpPr>
          <p:cNvPr id="12" name="Rectangle 11"/>
          <p:cNvSpPr/>
          <p:nvPr userDrawn="1"/>
        </p:nvSpPr>
        <p:spPr>
          <a:xfrm>
            <a:off x="8270958" y="6666089"/>
            <a:ext cx="218644" cy="198805"/>
          </a:xfrm>
          <a:prstGeom prst="rect">
            <a:avLst/>
          </a:prstGeom>
          <a:solidFill>
            <a:srgbClr val="005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013">
              <a:solidFill>
                <a:prstClr val="white"/>
              </a:solidFill>
            </a:endParaRPr>
          </a:p>
        </p:txBody>
      </p:sp>
      <p:sp>
        <p:nvSpPr>
          <p:cNvPr id="13" name="Rectangle 12"/>
          <p:cNvSpPr/>
          <p:nvPr userDrawn="1"/>
        </p:nvSpPr>
        <p:spPr>
          <a:xfrm>
            <a:off x="8532849" y="6666089"/>
            <a:ext cx="218644" cy="198805"/>
          </a:xfrm>
          <a:prstGeom prst="rect">
            <a:avLst/>
          </a:prstGeom>
          <a:solidFill>
            <a:srgbClr val="005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013">
              <a:solidFill>
                <a:prstClr val="white"/>
              </a:solidFill>
            </a:endParaRPr>
          </a:p>
        </p:txBody>
      </p:sp>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2472" y="25408"/>
            <a:ext cx="595181" cy="784829"/>
          </a:xfrm>
          <a:prstGeom prst="rect">
            <a:avLst/>
          </a:prstGeom>
        </p:spPr>
      </p:pic>
      <p:sp>
        <p:nvSpPr>
          <p:cNvPr id="22" name="Title 1"/>
          <p:cNvSpPr>
            <a:spLocks noGrp="1"/>
          </p:cNvSpPr>
          <p:nvPr>
            <p:ph type="title"/>
          </p:nvPr>
        </p:nvSpPr>
        <p:spPr>
          <a:xfrm>
            <a:off x="755471" y="25408"/>
            <a:ext cx="7642119" cy="784829"/>
          </a:xfrm>
        </p:spPr>
        <p:txBody>
          <a:bodyPr>
            <a:normAutofit/>
          </a:bodyPr>
          <a:lstStyle>
            <a:lvl1pPr algn="ctr">
              <a:defRPr sz="2400" b="1" i="0">
                <a:latin typeface="Century Gothic" panose="020B0502020202020204" pitchFamily="34" charset="0"/>
              </a:defRPr>
            </a:lvl1pPr>
          </a:lstStyle>
          <a:p>
            <a:r>
              <a:rPr lang="en-US" dirty="0"/>
              <a:t>Click to edit Master title style</a:t>
            </a:r>
          </a:p>
        </p:txBody>
      </p:sp>
    </p:spTree>
    <p:extLst>
      <p:ext uri="{BB962C8B-B14F-4D97-AF65-F5344CB8AC3E}">
        <p14:creationId xmlns:p14="http://schemas.microsoft.com/office/powerpoint/2010/main" val="3952114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Slide Number Placeholder 5"/>
          <p:cNvSpPr txBox="1">
            <a:spLocks/>
          </p:cNvSpPr>
          <p:nvPr userDrawn="1"/>
        </p:nvSpPr>
        <p:spPr bwMode="auto">
          <a:xfrm>
            <a:off x="8899529" y="6524625"/>
            <a:ext cx="258763" cy="304800"/>
          </a:xfrm>
          <a:prstGeom prst="rect">
            <a:avLst/>
          </a:prstGeom>
          <a:noFill/>
          <a:ln>
            <a:noFill/>
          </a:ln>
          <a:extLst/>
        </p:spPr>
        <p:txBody>
          <a:bodyPr lIns="0" tIns="0" rIns="0" bIns="0" anchor="ctr"/>
          <a:lstStyle>
            <a:lvl1pPr defTabSz="776288">
              <a:defRPr>
                <a:solidFill>
                  <a:schemeClr val="tx1"/>
                </a:solidFill>
                <a:latin typeface="Calibri" panose="020F0502020204030204" pitchFamily="34" charset="0"/>
              </a:defRPr>
            </a:lvl1pPr>
            <a:lvl2pPr marL="742950" indent="-285750" defTabSz="776288">
              <a:defRPr>
                <a:solidFill>
                  <a:schemeClr val="tx1"/>
                </a:solidFill>
                <a:latin typeface="Calibri" panose="020F0502020204030204" pitchFamily="34" charset="0"/>
              </a:defRPr>
            </a:lvl2pPr>
            <a:lvl3pPr marL="1143000" indent="-228600" defTabSz="776288">
              <a:defRPr>
                <a:solidFill>
                  <a:schemeClr val="tx1"/>
                </a:solidFill>
                <a:latin typeface="Calibri" panose="020F0502020204030204" pitchFamily="34" charset="0"/>
              </a:defRPr>
            </a:lvl3pPr>
            <a:lvl4pPr marL="1600200" indent="-228600" defTabSz="776288">
              <a:defRPr>
                <a:solidFill>
                  <a:schemeClr val="tx1"/>
                </a:solidFill>
                <a:latin typeface="Calibri" panose="020F0502020204030204" pitchFamily="34" charset="0"/>
              </a:defRPr>
            </a:lvl4pPr>
            <a:lvl5pPr marL="2057400" indent="-228600" defTabSz="776288">
              <a:defRPr>
                <a:solidFill>
                  <a:schemeClr val="tx1"/>
                </a:solidFill>
                <a:latin typeface="Calibri" panose="020F0502020204030204" pitchFamily="34" charset="0"/>
              </a:defRPr>
            </a:lvl5pPr>
            <a:lvl6pPr marL="2514600" indent="-228600" defTabSz="776288" eaLnBrk="0" fontAlgn="base" hangingPunct="0">
              <a:spcBef>
                <a:spcPct val="0"/>
              </a:spcBef>
              <a:spcAft>
                <a:spcPct val="0"/>
              </a:spcAft>
              <a:defRPr>
                <a:solidFill>
                  <a:schemeClr val="tx1"/>
                </a:solidFill>
                <a:latin typeface="Calibri" panose="020F0502020204030204" pitchFamily="34" charset="0"/>
              </a:defRPr>
            </a:lvl6pPr>
            <a:lvl7pPr marL="2971800" indent="-228600" defTabSz="776288" eaLnBrk="0" fontAlgn="base" hangingPunct="0">
              <a:spcBef>
                <a:spcPct val="0"/>
              </a:spcBef>
              <a:spcAft>
                <a:spcPct val="0"/>
              </a:spcAft>
              <a:defRPr>
                <a:solidFill>
                  <a:schemeClr val="tx1"/>
                </a:solidFill>
                <a:latin typeface="Calibri" panose="020F0502020204030204" pitchFamily="34" charset="0"/>
              </a:defRPr>
            </a:lvl7pPr>
            <a:lvl8pPr marL="3429000" indent="-228600" defTabSz="776288" eaLnBrk="0" fontAlgn="base" hangingPunct="0">
              <a:spcBef>
                <a:spcPct val="0"/>
              </a:spcBef>
              <a:spcAft>
                <a:spcPct val="0"/>
              </a:spcAft>
              <a:defRPr>
                <a:solidFill>
                  <a:schemeClr val="tx1"/>
                </a:solidFill>
                <a:latin typeface="Calibri" panose="020F0502020204030204" pitchFamily="34" charset="0"/>
              </a:defRPr>
            </a:lvl8pPr>
            <a:lvl9pPr marL="3886200" indent="-228600" defTabSz="776288" eaLnBrk="0" fontAlgn="base" hangingPunct="0">
              <a:spcBef>
                <a:spcPct val="0"/>
              </a:spcBef>
              <a:spcAft>
                <a:spcPct val="0"/>
              </a:spcAft>
              <a:defRPr>
                <a:solidFill>
                  <a:schemeClr val="tx1"/>
                </a:solidFill>
                <a:latin typeface="Calibri" panose="020F0502020204030204" pitchFamily="34" charset="0"/>
              </a:defRPr>
            </a:lvl9pPr>
          </a:lstStyle>
          <a:p>
            <a:pPr algn="ctr" eaLnBrk="0" fontAlgn="base" hangingPunct="0">
              <a:spcBef>
                <a:spcPct val="50000"/>
              </a:spcBef>
              <a:spcAft>
                <a:spcPct val="0"/>
              </a:spcAft>
              <a:defRPr/>
            </a:pPr>
            <a:fld id="{EAE2A602-0FB0-48B4-BC4F-B0CEECC9AC2B}" type="slidenum">
              <a:rPr lang="en-US" altLang="id-ID" sz="554" b="1" i="1" smtClean="0">
                <a:solidFill>
                  <a:srgbClr val="000000"/>
                </a:solidFill>
                <a:latin typeface="Myriad Pro" panose="020B0503030403020204"/>
                <a:ea typeface="MS PGothic" panose="020B0600070205080204" pitchFamily="34" charset="-128"/>
                <a:cs typeface="Arial" panose="020B0604020202020204" pitchFamily="34" charset="0"/>
              </a:rPr>
              <a:pPr algn="ctr" eaLnBrk="0" fontAlgn="base" hangingPunct="0">
                <a:spcBef>
                  <a:spcPct val="50000"/>
                </a:spcBef>
                <a:spcAft>
                  <a:spcPct val="0"/>
                </a:spcAft>
                <a:defRPr/>
              </a:pPr>
              <a:t>‹#›</a:t>
            </a:fld>
            <a:endParaRPr lang="en-US" altLang="id-ID" sz="554" b="1" i="1">
              <a:solidFill>
                <a:srgbClr val="000000"/>
              </a:solidFill>
              <a:latin typeface="Myriad Pro" panose="020B0503030403020204"/>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710366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177679E-BB03-41C3-9E7B-136C98FE64AC}" type="datetime1">
              <a:rPr lang="en-US" smtClean="0"/>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313601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4E62F2-086E-4AF2-B3B4-49C8900349CA}" type="datetime1">
              <a:rPr lang="en-US" smtClean="0"/>
              <a:t>4/29/2019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1589917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85C2FE7-724F-4124-8CB3-B30AB187B44E}" type="datetime1">
              <a:rPr lang="en-US" smtClean="0"/>
              <a:t>4/29/2019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1043324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4C67788-5A05-400C-931F-82BEF48FC74A}" type="datetime1">
              <a:rPr lang="en-US" smtClean="0"/>
              <a:t>4/29/2019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504292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FB0553F-5508-4FF4-909C-EB1460CF5BCA}" type="datetime1">
              <a:rPr lang="en-US" smtClean="0"/>
              <a:t>4/29/2019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412703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FF425-CE11-47A2-B849-4D8E5E4BB424}" type="datetime1">
              <a:rPr lang="en-US" smtClean="0"/>
              <a:t>4/29/2019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6685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D1B996-EABC-4DD8-BD32-C849E00A068E}" type="datetime1">
              <a:rPr lang="en-US" smtClean="0"/>
              <a:t>4/29/2019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1686033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BD5106-ACDF-4697-9E26-D7DBE44DEA12}" type="datetime1">
              <a:rPr lang="en-US" smtClean="0"/>
              <a:t>4/29/2019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D5A045-6D39-4879-8E20-C877BE4435CE}" type="slidenum">
              <a:rPr lang="en-US" smtClean="0"/>
              <a:t>‹#›</a:t>
            </a:fld>
            <a:endParaRPr lang="en-US"/>
          </a:p>
        </p:txBody>
      </p:sp>
    </p:spTree>
    <p:extLst>
      <p:ext uri="{BB962C8B-B14F-4D97-AF65-F5344CB8AC3E}">
        <p14:creationId xmlns:p14="http://schemas.microsoft.com/office/powerpoint/2010/main" val="3271352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1CA8E0-9198-42DB-83A5-BF475C57586D}" type="datetime1">
              <a:rPr lang="en-US" smtClean="0"/>
              <a:t>4/29/2019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D5A045-6D39-4879-8E20-C877BE4435CE}" type="slidenum">
              <a:rPr lang="en-US" smtClean="0"/>
              <a:t>‹#›</a:t>
            </a:fld>
            <a:endParaRPr lang="en-US"/>
          </a:p>
        </p:txBody>
      </p:sp>
    </p:spTree>
    <p:extLst>
      <p:ext uri="{BB962C8B-B14F-4D97-AF65-F5344CB8AC3E}">
        <p14:creationId xmlns:p14="http://schemas.microsoft.com/office/powerpoint/2010/main" val="99289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101.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6.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83.pn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2.png"/><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86.png"/></Relationships>
</file>

<file path=ppt/slides/_rels/slide46.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8.png"/><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17" Type="http://schemas.openxmlformats.org/officeDocument/2006/relationships/image" Target="../media/image102.png"/><Relationship Id="rId2" Type="http://schemas.openxmlformats.org/officeDocument/2006/relationships/image" Target="../media/image87.png"/><Relationship Id="rId16" Type="http://schemas.openxmlformats.org/officeDocument/2006/relationships/image" Target="../media/image101.png"/><Relationship Id="rId1" Type="http://schemas.openxmlformats.org/officeDocument/2006/relationships/slideLayout" Target="../slideLayouts/slideLayout2.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png"/><Relationship Id="rId15" Type="http://schemas.openxmlformats.org/officeDocument/2006/relationships/image" Target="../media/image10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 Id="rId14" Type="http://schemas.openxmlformats.org/officeDocument/2006/relationships/image" Target="../media/image99.png"/></Relationships>
</file>

<file path=ppt/slides/_rels/slide4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5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5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jpeg"/><Relationship Id="rId1" Type="http://schemas.openxmlformats.org/officeDocument/2006/relationships/slideLayout" Target="../slideLayouts/slideLayout2.xml"/><Relationship Id="rId5" Type="http://schemas.openxmlformats.org/officeDocument/2006/relationships/image" Target="../media/image116.jpeg"/><Relationship Id="rId4" Type="http://schemas.openxmlformats.org/officeDocument/2006/relationships/image" Target="../media/image115.jpeg"/></Relationships>
</file>

<file path=ppt/slides/_rels/slide5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hyperlink" Target="http://www.urbanacupuncture.network/2016/06/03/rebirth-of-a-river/" TargetMode="Externa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hyperlink" Target="http://www.urbanacupuncture.network/2016/06/03/rebirth-of-a-river/" TargetMode="Externa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www.skyscrapercity.com/showthread.php?t=1278157&amp;amp;page=113&amp;amp;langid=5" TargetMode="External"/><Relationship Id="rId2" Type="http://schemas.openxmlformats.org/officeDocument/2006/relationships/image" Target="../media/image121.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image" Target="../media/image123.jpg"/><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125.jpg"/></Relationships>
</file>

<file path=ppt/slides/_rels/slide69.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70.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image" Target="../media/image128.jpg"/><Relationship Id="rId1" Type="http://schemas.openxmlformats.org/officeDocument/2006/relationships/slideLayout" Target="../slideLayouts/slideLayout7.xml"/><Relationship Id="rId5" Type="http://schemas.openxmlformats.org/officeDocument/2006/relationships/image" Target="../media/image131.jpg"/><Relationship Id="rId4" Type="http://schemas.openxmlformats.org/officeDocument/2006/relationships/image" Target="../media/image130.jpg"/></Relationships>
</file>

<file path=ppt/slides/_rels/slide71.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image" Target="../media/image132.jpg"/><Relationship Id="rId1" Type="http://schemas.openxmlformats.org/officeDocument/2006/relationships/slideLayout" Target="../slideLayouts/slideLayout7.xml"/><Relationship Id="rId5" Type="http://schemas.openxmlformats.org/officeDocument/2006/relationships/image" Target="../media/image135.jpg"/><Relationship Id="rId4" Type="http://schemas.openxmlformats.org/officeDocument/2006/relationships/image" Target="../media/image134.jpg"/></Relationships>
</file>

<file path=ppt/slides/_rels/slide72.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image" Target="../media/image137.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42.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43.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4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80.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image" Target="../media/image147.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149.jp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50.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51.jp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52.jp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5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8" Type="http://schemas.openxmlformats.org/officeDocument/2006/relationships/image" Target="../media/image159.png"/><Relationship Id="rId13" Type="http://schemas.openxmlformats.org/officeDocument/2006/relationships/image" Target="../media/image164.png"/><Relationship Id="rId18" Type="http://schemas.openxmlformats.org/officeDocument/2006/relationships/image" Target="../media/image169.png"/><Relationship Id="rId3" Type="http://schemas.openxmlformats.org/officeDocument/2006/relationships/image" Target="../media/image154.png"/><Relationship Id="rId21" Type="http://schemas.openxmlformats.org/officeDocument/2006/relationships/image" Target="../media/image172.png"/><Relationship Id="rId7" Type="http://schemas.openxmlformats.org/officeDocument/2006/relationships/image" Target="../media/image158.png"/><Relationship Id="rId12" Type="http://schemas.openxmlformats.org/officeDocument/2006/relationships/image" Target="../media/image163.png"/><Relationship Id="rId17" Type="http://schemas.openxmlformats.org/officeDocument/2006/relationships/image" Target="../media/image168.png"/><Relationship Id="rId2" Type="http://schemas.openxmlformats.org/officeDocument/2006/relationships/notesSlide" Target="../notesSlides/notesSlide12.xml"/><Relationship Id="rId16" Type="http://schemas.openxmlformats.org/officeDocument/2006/relationships/image" Target="../media/image167.png"/><Relationship Id="rId20" Type="http://schemas.openxmlformats.org/officeDocument/2006/relationships/image" Target="../media/image171.png"/><Relationship Id="rId1" Type="http://schemas.openxmlformats.org/officeDocument/2006/relationships/slideLayout" Target="../slideLayouts/slideLayout2.xml"/><Relationship Id="rId6" Type="http://schemas.openxmlformats.org/officeDocument/2006/relationships/image" Target="../media/image157.png"/><Relationship Id="rId11" Type="http://schemas.openxmlformats.org/officeDocument/2006/relationships/image" Target="../media/image162.png"/><Relationship Id="rId5" Type="http://schemas.openxmlformats.org/officeDocument/2006/relationships/image" Target="../media/image156.png"/><Relationship Id="rId15" Type="http://schemas.openxmlformats.org/officeDocument/2006/relationships/image" Target="../media/image166.png"/><Relationship Id="rId10" Type="http://schemas.openxmlformats.org/officeDocument/2006/relationships/image" Target="../media/image161.png"/><Relationship Id="rId19" Type="http://schemas.openxmlformats.org/officeDocument/2006/relationships/image" Target="../media/image170.png"/><Relationship Id="rId4" Type="http://schemas.openxmlformats.org/officeDocument/2006/relationships/image" Target="../media/image155.png"/><Relationship Id="rId9" Type="http://schemas.openxmlformats.org/officeDocument/2006/relationships/image" Target="../media/image160.jpg"/><Relationship Id="rId14" Type="http://schemas.openxmlformats.org/officeDocument/2006/relationships/image" Target="../media/image165.png"/><Relationship Id="rId22" Type="http://schemas.openxmlformats.org/officeDocument/2006/relationships/image" Target="../media/image173.png"/></Relationships>
</file>

<file path=ppt/slides/_rels/slide91.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2.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3.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4.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5.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6.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7.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8.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_rels/slide99.xml.rels><?xml version="1.0" encoding="UTF-8" standalone="yes"?>
<Relationships xmlns="http://schemas.openxmlformats.org/package/2006/relationships"><Relationship Id="rId3" Type="http://schemas.openxmlformats.org/officeDocument/2006/relationships/image" Target="../media/image155.png"/><Relationship Id="rId7" Type="http://schemas.openxmlformats.org/officeDocument/2006/relationships/image" Target="../media/image159.png"/><Relationship Id="rId2" Type="http://schemas.openxmlformats.org/officeDocument/2006/relationships/image" Target="../media/image154.png"/><Relationship Id="rId1"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669631" y="1731962"/>
            <a:ext cx="4257675" cy="15763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id-ID" altLang="id-ID" sz="3600" b="1" dirty="0" smtClean="0">
                <a:solidFill>
                  <a:srgbClr val="46917D"/>
                </a:solidFill>
              </a:rPr>
              <a:t>KEBIJAKAN DAN STRATEGI </a:t>
            </a:r>
            <a:br>
              <a:rPr lang="id-ID" altLang="id-ID" sz="3600" b="1" dirty="0" smtClean="0">
                <a:solidFill>
                  <a:srgbClr val="46917D"/>
                </a:solidFill>
              </a:rPr>
            </a:br>
            <a:r>
              <a:rPr lang="id-ID" altLang="id-ID" sz="2800" b="1" dirty="0" smtClean="0">
                <a:solidFill>
                  <a:srgbClr val="6BB5AC"/>
                </a:solidFill>
              </a:rPr>
              <a:t>PEMBANGUNAN INFRASTRUKTUR PERMUKIMAN</a:t>
            </a:r>
            <a:br>
              <a:rPr lang="id-ID" altLang="id-ID" sz="2800" b="1" dirty="0" smtClean="0">
                <a:solidFill>
                  <a:srgbClr val="6BB5AC"/>
                </a:solidFill>
              </a:rPr>
            </a:br>
            <a:r>
              <a:rPr lang="id-ID" altLang="id-ID" sz="2800" b="1" dirty="0" smtClean="0">
                <a:solidFill>
                  <a:srgbClr val="6BB5AC"/>
                </a:solidFill>
              </a:rPr>
              <a:t>TAHUN 2020 - 2024</a:t>
            </a:r>
            <a:endParaRPr lang="id-ID" altLang="id-ID" sz="3600" b="1" dirty="0" smtClean="0">
              <a:solidFill>
                <a:srgbClr val="6BB5AC"/>
              </a:solidFill>
            </a:endParaRPr>
          </a:p>
        </p:txBody>
      </p:sp>
      <p:sp>
        <p:nvSpPr>
          <p:cNvPr id="6" name="Subtitle 2"/>
          <p:cNvSpPr txBox="1">
            <a:spLocks/>
          </p:cNvSpPr>
          <p:nvPr/>
        </p:nvSpPr>
        <p:spPr>
          <a:xfrm>
            <a:off x="3625850" y="5473701"/>
            <a:ext cx="5361780" cy="7985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id-ID" sz="1200" dirty="0"/>
              <a:t>Pembinaan Teknis (Bimtek) Pengawasan dan Pengendalian Kawasan Permukiman </a:t>
            </a:r>
            <a:endParaRPr lang="id-ID" sz="1200" dirty="0" smtClean="0"/>
          </a:p>
          <a:p>
            <a:pPr marL="0" indent="0" algn="r">
              <a:buNone/>
            </a:pPr>
            <a:r>
              <a:rPr lang="id-ID" sz="1400" b="1" dirty="0" smtClean="0"/>
              <a:t>"</a:t>
            </a:r>
            <a:r>
              <a:rPr lang="id-ID" sz="1400" b="1" dirty="0"/>
              <a:t>Mewujudkan Jawa Tengah </a:t>
            </a:r>
            <a:r>
              <a:rPr lang="id-ID" sz="1400" b="1" dirty="0" smtClean="0"/>
              <a:t>yang </a:t>
            </a:r>
            <a:r>
              <a:rPr lang="id-ID" sz="1400" b="1" dirty="0"/>
              <a:t>Terbebas </a:t>
            </a:r>
            <a:r>
              <a:rPr lang="id-ID" sz="1400" b="1" dirty="0" smtClean="0"/>
              <a:t>dari </a:t>
            </a:r>
            <a:r>
              <a:rPr lang="id-ID" sz="1400" b="1" dirty="0"/>
              <a:t>Kawasan Kumuh”</a:t>
            </a:r>
          </a:p>
          <a:p>
            <a:pPr marL="0" indent="0" algn="r">
              <a:buNone/>
            </a:pPr>
            <a:r>
              <a:rPr lang="id-ID" sz="1100" dirty="0"/>
              <a:t>Kota Surakarta, 29 April 2019</a:t>
            </a:r>
          </a:p>
        </p:txBody>
      </p:sp>
      <p:sp>
        <p:nvSpPr>
          <p:cNvPr id="7" name="Rectangle 6">
            <a:extLst>
              <a:ext uri="{FF2B5EF4-FFF2-40B4-BE49-F238E27FC236}">
                <a16:creationId xmlns="" xmlns:a16="http://schemas.microsoft.com/office/drawing/2014/main" id="{5EA8C7D9-F06A-8D4C-A75F-55EE4936DF29}"/>
              </a:ext>
            </a:extLst>
          </p:cNvPr>
          <p:cNvSpPr>
            <a:spLocks noChangeArrowheads="1"/>
          </p:cNvSpPr>
          <p:nvPr/>
        </p:nvSpPr>
        <p:spPr bwMode="auto">
          <a:xfrm>
            <a:off x="19050" y="2368550"/>
            <a:ext cx="666750" cy="476250"/>
          </a:xfrm>
          <a:prstGeom prst="rect">
            <a:avLst/>
          </a:prstGeom>
          <a:blipFill dpi="0" rotWithShape="0">
            <a:blip r:embed="rId2"/>
            <a:srcRect/>
            <a:tile tx="0" ty="0" sx="100000" sy="100000" flip="none" algn="tl"/>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id-ID">
              <a:solidFill>
                <a:schemeClr val="lt1"/>
              </a:solidFill>
              <a:latin typeface="+mn-lt"/>
            </a:endParaRPr>
          </a:p>
        </p:txBody>
      </p:sp>
      <p:sp>
        <p:nvSpPr>
          <p:cNvPr id="8" name="Rectangle 7">
            <a:extLst>
              <a:ext uri="{FF2B5EF4-FFF2-40B4-BE49-F238E27FC236}">
                <a16:creationId xmlns="" xmlns:a16="http://schemas.microsoft.com/office/drawing/2014/main" id="{3E970744-3074-854B-86EC-4D9FFD201C0C}"/>
              </a:ext>
            </a:extLst>
          </p:cNvPr>
          <p:cNvSpPr/>
          <p:nvPr/>
        </p:nvSpPr>
        <p:spPr>
          <a:xfrm>
            <a:off x="279400" y="1092200"/>
            <a:ext cx="101600" cy="1101725"/>
          </a:xfrm>
          <a:prstGeom prst="rect">
            <a:avLst/>
          </a:prstGeom>
          <a:solidFill>
            <a:srgbClr val="7CBC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solidFill>
                <a:srgbClr val="58A397"/>
              </a:solidFill>
            </a:endParaRPr>
          </a:p>
        </p:txBody>
      </p:sp>
      <p:sp>
        <p:nvSpPr>
          <p:cNvPr id="9" name="Rectangle 8">
            <a:extLst>
              <a:ext uri="{FF2B5EF4-FFF2-40B4-BE49-F238E27FC236}">
                <a16:creationId xmlns="" xmlns:a16="http://schemas.microsoft.com/office/drawing/2014/main" id="{101E5B8F-44AC-4E4F-9154-D554A24B0D26}"/>
              </a:ext>
            </a:extLst>
          </p:cNvPr>
          <p:cNvSpPr/>
          <p:nvPr/>
        </p:nvSpPr>
        <p:spPr>
          <a:xfrm rot="5400000">
            <a:off x="1095442" y="6144418"/>
            <a:ext cx="144463" cy="1101725"/>
          </a:xfrm>
          <a:prstGeom prst="rect">
            <a:avLst/>
          </a:prstGeom>
          <a:solidFill>
            <a:srgbClr val="457D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0" name="Rectangle 9">
            <a:extLst>
              <a:ext uri="{FF2B5EF4-FFF2-40B4-BE49-F238E27FC236}">
                <a16:creationId xmlns="" xmlns:a16="http://schemas.microsoft.com/office/drawing/2014/main" id="{9B63A1F4-B1C3-1043-A660-B99A536EBE86}"/>
              </a:ext>
            </a:extLst>
          </p:cNvPr>
          <p:cNvSpPr/>
          <p:nvPr/>
        </p:nvSpPr>
        <p:spPr>
          <a:xfrm rot="5400000">
            <a:off x="6735829" y="5572919"/>
            <a:ext cx="73025" cy="1871662"/>
          </a:xfrm>
          <a:prstGeom prst="rect">
            <a:avLst/>
          </a:prstGeom>
          <a:solidFill>
            <a:srgbClr val="6BB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pic>
        <p:nvPicPr>
          <p:cNvPr id="1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800" y="2671762"/>
            <a:ext cx="2578100" cy="25781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000" y="1147762"/>
            <a:ext cx="1739900" cy="1727200"/>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 xmlns:a16="http://schemas.microsoft.com/office/drawing/2014/main" id="{DF488744-D673-144E-BA8B-74E447BAC839}"/>
              </a:ext>
            </a:extLst>
          </p:cNvPr>
          <p:cNvSpPr>
            <a:spLocks noChangeArrowheads="1"/>
          </p:cNvSpPr>
          <p:nvPr/>
        </p:nvSpPr>
        <p:spPr bwMode="auto">
          <a:xfrm>
            <a:off x="1671638" y="1925637"/>
            <a:ext cx="1797050" cy="1797050"/>
          </a:xfrm>
          <a:prstGeom prst="ellipse">
            <a:avLst/>
          </a:prstGeom>
          <a:blipFill dpi="0" rotWithShape="0">
            <a:blip r:embed="rId5"/>
            <a:srcRect/>
            <a:tile tx="0" ty="0" sx="100000" sy="100000" flip="none" algn="tl"/>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id-ID">
              <a:solidFill>
                <a:schemeClr val="lt1"/>
              </a:solidFill>
              <a:latin typeface="+mn-lt"/>
            </a:endParaRPr>
          </a:p>
        </p:txBody>
      </p:sp>
      <p:sp>
        <p:nvSpPr>
          <p:cNvPr id="14" name="Rectangle 13">
            <a:extLst>
              <a:ext uri="{FF2B5EF4-FFF2-40B4-BE49-F238E27FC236}">
                <a16:creationId xmlns="" xmlns:a16="http://schemas.microsoft.com/office/drawing/2014/main" id="{C06EF937-667F-2242-9FEA-7037E246C213}"/>
              </a:ext>
            </a:extLst>
          </p:cNvPr>
          <p:cNvSpPr/>
          <p:nvPr/>
        </p:nvSpPr>
        <p:spPr>
          <a:xfrm>
            <a:off x="3719513" y="2012950"/>
            <a:ext cx="412750" cy="411162"/>
          </a:xfrm>
          <a:prstGeom prst="rect">
            <a:avLst/>
          </a:prstGeom>
          <a:solidFill>
            <a:srgbClr val="46917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5" name="Rectangle 14">
            <a:extLst>
              <a:ext uri="{FF2B5EF4-FFF2-40B4-BE49-F238E27FC236}">
                <a16:creationId xmlns="" xmlns:a16="http://schemas.microsoft.com/office/drawing/2014/main" id="{59D489E0-7777-C64E-A893-0C09604ADF72}"/>
              </a:ext>
            </a:extLst>
          </p:cNvPr>
          <p:cNvSpPr/>
          <p:nvPr/>
        </p:nvSpPr>
        <p:spPr>
          <a:xfrm>
            <a:off x="3216275" y="2006600"/>
            <a:ext cx="412750" cy="411162"/>
          </a:xfrm>
          <a:prstGeom prst="rect">
            <a:avLst/>
          </a:prstGeom>
          <a:solidFill>
            <a:srgbClr val="58A3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6" name="Rectangle 15">
            <a:extLst>
              <a:ext uri="{FF2B5EF4-FFF2-40B4-BE49-F238E27FC236}">
                <a16:creationId xmlns="" xmlns:a16="http://schemas.microsoft.com/office/drawing/2014/main" id="{ACAC9C80-C5E7-8147-A3C7-2716F2D0BF07}"/>
              </a:ext>
            </a:extLst>
          </p:cNvPr>
          <p:cNvSpPr/>
          <p:nvPr/>
        </p:nvSpPr>
        <p:spPr>
          <a:xfrm>
            <a:off x="3719513" y="1514475"/>
            <a:ext cx="412750" cy="412750"/>
          </a:xfrm>
          <a:prstGeom prst="rect">
            <a:avLst/>
          </a:prstGeom>
          <a:solidFill>
            <a:srgbClr val="6BB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7" name="Rectangle 16">
            <a:extLst>
              <a:ext uri="{FF2B5EF4-FFF2-40B4-BE49-F238E27FC236}">
                <a16:creationId xmlns="" xmlns:a16="http://schemas.microsoft.com/office/drawing/2014/main" id="{D68B7C98-2A14-8B40-A707-C15308E5809F}"/>
              </a:ext>
            </a:extLst>
          </p:cNvPr>
          <p:cNvSpPr/>
          <p:nvPr/>
        </p:nvSpPr>
        <p:spPr>
          <a:xfrm>
            <a:off x="3195638" y="1514475"/>
            <a:ext cx="412750" cy="411162"/>
          </a:xfrm>
          <a:prstGeom prst="rect">
            <a:avLst/>
          </a:prstGeom>
          <a:solidFill>
            <a:srgbClr val="7ACD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8" name="Rectangle 17">
            <a:extLst>
              <a:ext uri="{FF2B5EF4-FFF2-40B4-BE49-F238E27FC236}">
                <a16:creationId xmlns="" xmlns:a16="http://schemas.microsoft.com/office/drawing/2014/main" id="{0B170718-4ADC-5649-8178-01FCFAD26EE6}"/>
              </a:ext>
            </a:extLst>
          </p:cNvPr>
          <p:cNvSpPr/>
          <p:nvPr/>
        </p:nvSpPr>
        <p:spPr>
          <a:xfrm rot="5400000">
            <a:off x="4181476" y="2049462"/>
            <a:ext cx="106362" cy="2154237"/>
          </a:xfrm>
          <a:prstGeom prst="rect">
            <a:avLst/>
          </a:prstGeom>
          <a:solidFill>
            <a:srgbClr val="457D7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pic>
        <p:nvPicPr>
          <p:cNvPr id="19" name="Picture 1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962106" y="237332"/>
            <a:ext cx="8239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 xmlns:a16="http://schemas.microsoft.com/office/drawing/2014/main" id="{4CB7725B-0F64-104B-80DE-059425377D99}"/>
              </a:ext>
            </a:extLst>
          </p:cNvPr>
          <p:cNvSpPr/>
          <p:nvPr/>
        </p:nvSpPr>
        <p:spPr>
          <a:xfrm>
            <a:off x="669925" y="1893887"/>
            <a:ext cx="188913" cy="18732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1" name="Rectangle 20">
            <a:extLst>
              <a:ext uri="{FF2B5EF4-FFF2-40B4-BE49-F238E27FC236}">
                <a16:creationId xmlns="" xmlns:a16="http://schemas.microsoft.com/office/drawing/2014/main" id="{2D83CCF7-717D-8A40-82D5-5C8B3A53BC9A}"/>
              </a:ext>
            </a:extLst>
          </p:cNvPr>
          <p:cNvSpPr/>
          <p:nvPr/>
        </p:nvSpPr>
        <p:spPr>
          <a:xfrm>
            <a:off x="8383588" y="0"/>
            <a:ext cx="760412" cy="109537"/>
          </a:xfrm>
          <a:prstGeom prst="rect">
            <a:avLst/>
          </a:prstGeom>
          <a:solidFill>
            <a:srgbClr val="6BB5A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Slide Number Placeholder 4"/>
          <p:cNvSpPr txBox="1">
            <a:spLocks/>
          </p:cNvSpPr>
          <p:nvPr/>
        </p:nvSpPr>
        <p:spPr bwMode="auto">
          <a:xfrm>
            <a:off x="7074693" y="6507162"/>
            <a:ext cx="20574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r" defTabSz="914400" rtl="0" eaLnBrk="1" latinLnBrk="0" hangingPunct="1">
              <a:lnSpc>
                <a:spcPct val="90000"/>
              </a:lnSpc>
              <a:spcBef>
                <a:spcPts val="1000"/>
              </a:spcBef>
              <a:buFont typeface="Arial" panose="020B0604020202020204" pitchFamily="34" charset="0"/>
              <a:buChar char="•"/>
              <a:defRPr sz="2800" kern="1200">
                <a:solidFill>
                  <a:srgbClr val="262626"/>
                </a:solidFill>
                <a:latin typeface="Franklin Gothic century"/>
                <a:ea typeface="+mn-ea"/>
                <a:cs typeface="+mn-cs"/>
              </a:defRPr>
            </a:lvl1pPr>
            <a:lvl2pPr marL="742950" indent="-285750" algn="l" defTabSz="914400" rtl="0" eaLnBrk="1" latinLnBrk="0" hangingPunct="1">
              <a:lnSpc>
                <a:spcPct val="90000"/>
              </a:lnSpc>
              <a:spcBef>
                <a:spcPts val="500"/>
              </a:spcBef>
              <a:buFont typeface="Arial" panose="020B0604020202020204" pitchFamily="34" charset="0"/>
              <a:buChar char="•"/>
              <a:defRPr sz="2400" kern="1200">
                <a:solidFill>
                  <a:srgbClr val="262626"/>
                </a:solidFill>
                <a:latin typeface="Franklin Gothic century"/>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262626"/>
                </a:solidFill>
                <a:latin typeface="Franklin Gothic century"/>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262626"/>
                </a:solidFill>
                <a:latin typeface="Franklin Gothic century"/>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262626"/>
                </a:solidFill>
                <a:latin typeface="Franklin Gothic century"/>
                <a:ea typeface="+mn-ea"/>
                <a:cs typeface="+mn-cs"/>
              </a:defRPr>
            </a:lvl5pPr>
            <a:lvl6pPr marL="25146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rgbClr val="262626"/>
                </a:solidFill>
                <a:latin typeface="Franklin Gothic century"/>
                <a:ea typeface="+mn-ea"/>
                <a:cs typeface="+mn-cs"/>
              </a:defRPr>
            </a:lvl6pPr>
            <a:lvl7pPr marL="29718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rgbClr val="262626"/>
                </a:solidFill>
                <a:latin typeface="Franklin Gothic century"/>
                <a:ea typeface="+mn-ea"/>
                <a:cs typeface="+mn-cs"/>
              </a:defRPr>
            </a:lvl7pPr>
            <a:lvl8pPr marL="34290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rgbClr val="262626"/>
                </a:solidFill>
                <a:latin typeface="Franklin Gothic century"/>
                <a:ea typeface="+mn-ea"/>
                <a:cs typeface="+mn-cs"/>
              </a:defRPr>
            </a:lvl8pPr>
            <a:lvl9pPr marL="38862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rgbClr val="262626"/>
                </a:solidFill>
                <a:latin typeface="Franklin Gothic century"/>
                <a:ea typeface="+mn-ea"/>
                <a:cs typeface="+mn-cs"/>
              </a:defRPr>
            </a:lvl9pPr>
          </a:lstStyle>
          <a:p>
            <a:pPr>
              <a:lnSpc>
                <a:spcPct val="100000"/>
              </a:lnSpc>
              <a:spcBef>
                <a:spcPct val="0"/>
              </a:spcBef>
              <a:buFontTx/>
              <a:buNone/>
            </a:pPr>
            <a:fld id="{ECF9F124-F599-461E-A13A-040C93B92040}" type="slidenum">
              <a:rPr lang="id-ID" altLang="id-ID" sz="1200" smtClean="0">
                <a:solidFill>
                  <a:srgbClr val="898989"/>
                </a:solidFill>
                <a:latin typeface="Calibri" panose="020F0502020204030204" pitchFamily="34" charset="0"/>
              </a:rPr>
              <a:pPr>
                <a:lnSpc>
                  <a:spcPct val="100000"/>
                </a:lnSpc>
                <a:spcBef>
                  <a:spcPct val="0"/>
                </a:spcBef>
                <a:buFontTx/>
                <a:buNone/>
              </a:pPr>
              <a:t>1</a:t>
            </a:fld>
            <a:endParaRPr lang="id-ID" altLang="id-ID" sz="1200" dirty="0" smtClean="0">
              <a:solidFill>
                <a:srgbClr val="898989"/>
              </a:solidFill>
              <a:latin typeface="Calibri" panose="020F0502020204030204" pitchFamily="34" charset="0"/>
            </a:endParaRPr>
          </a:p>
        </p:txBody>
      </p:sp>
      <p:sp>
        <p:nvSpPr>
          <p:cNvPr id="25" name="Rectangle 24"/>
          <p:cNvSpPr/>
          <p:nvPr/>
        </p:nvSpPr>
        <p:spPr>
          <a:xfrm>
            <a:off x="909638" y="286247"/>
            <a:ext cx="6985000" cy="769441"/>
          </a:xfrm>
          <a:prstGeom prst="rect">
            <a:avLst/>
          </a:prstGeom>
        </p:spPr>
        <p:txBody>
          <a:bodyPr>
            <a:spAutoFit/>
          </a:bodyPr>
          <a:lstStyle/>
          <a:p>
            <a:pPr algn="r">
              <a:buClr>
                <a:srgbClr val="0F6FC6"/>
              </a:buClr>
              <a:defRPr/>
            </a:pPr>
            <a:r>
              <a:rPr lang="id-ID" sz="1600" b="1" kern="0" dirty="0">
                <a:effectLst>
                  <a:outerShdw blurRad="38100" dist="38100" dir="2700000" algn="tl">
                    <a:srgbClr val="000000">
                      <a:alpha val="43137"/>
                    </a:srgbClr>
                  </a:outerShdw>
                </a:effectLst>
                <a:latin typeface="Century Gothic" pitchFamily="34" charset="0"/>
                <a:cs typeface="Complex" pitchFamily="2" charset="0"/>
              </a:rPr>
              <a:t>KEMENTERIAN PEKERJAAN UMUM DAN PERUMAHAN RAKYAT</a:t>
            </a:r>
          </a:p>
          <a:p>
            <a:pPr algn="r">
              <a:buClr>
                <a:srgbClr val="0F6FC6"/>
              </a:buClr>
              <a:defRPr/>
            </a:pPr>
            <a:r>
              <a:rPr lang="id-ID" sz="1400" b="1" kern="0" dirty="0">
                <a:effectLst>
                  <a:outerShdw blurRad="38100" dist="38100" dir="2700000" algn="tl">
                    <a:srgbClr val="000000">
                      <a:alpha val="43137"/>
                    </a:srgbClr>
                  </a:outerShdw>
                </a:effectLst>
                <a:latin typeface="Century Gothic" pitchFamily="34" charset="0"/>
                <a:cs typeface="Complex" pitchFamily="2" charset="0"/>
              </a:rPr>
              <a:t>DIREKTORAT JENDERAL CIPTA KARYA</a:t>
            </a:r>
          </a:p>
          <a:p>
            <a:pPr algn="r" eaLnBrk="1" fontAlgn="auto" hangingPunct="1">
              <a:spcBef>
                <a:spcPts val="0"/>
              </a:spcBef>
              <a:spcAft>
                <a:spcPts val="0"/>
              </a:spcAft>
              <a:buClr>
                <a:srgbClr val="0F6FC6"/>
              </a:buClr>
              <a:defRPr/>
            </a:pPr>
            <a:r>
              <a:rPr lang="id-ID" sz="1400" b="1" kern="0" dirty="0" smtClean="0">
                <a:effectLst>
                  <a:outerShdw blurRad="38100" dist="38100" dir="2700000" algn="tl">
                    <a:srgbClr val="000000">
                      <a:alpha val="43137"/>
                    </a:srgbClr>
                  </a:outerShdw>
                </a:effectLst>
                <a:latin typeface="Century Gothic" pitchFamily="34" charset="0"/>
                <a:cs typeface="Complex" pitchFamily="2" charset="0"/>
              </a:rPr>
              <a:t>DIREKTORAT </a:t>
            </a:r>
            <a:r>
              <a:rPr lang="id-ID" sz="1400" b="1" kern="0" dirty="0">
                <a:effectLst>
                  <a:outerShdw blurRad="38100" dist="38100" dir="2700000" algn="tl">
                    <a:srgbClr val="000000">
                      <a:alpha val="43137"/>
                    </a:srgbClr>
                  </a:outerShdw>
                </a:effectLst>
                <a:latin typeface="Century Gothic" pitchFamily="34" charset="0"/>
                <a:cs typeface="Complex" pitchFamily="2" charset="0"/>
              </a:rPr>
              <a:t>PENGEMBANGAN KAWASAN </a:t>
            </a:r>
            <a:r>
              <a:rPr lang="id-ID" sz="1400" b="1" kern="0" dirty="0" smtClean="0">
                <a:effectLst>
                  <a:outerShdw blurRad="38100" dist="38100" dir="2700000" algn="tl">
                    <a:srgbClr val="000000">
                      <a:alpha val="43137"/>
                    </a:srgbClr>
                  </a:outerShdw>
                </a:effectLst>
                <a:latin typeface="Century Gothic" pitchFamily="34" charset="0"/>
                <a:cs typeface="Complex" pitchFamily="2" charset="0"/>
              </a:rPr>
              <a:t>PERMUKIMAN</a:t>
            </a:r>
            <a:endParaRPr lang="id-ID" sz="1600" b="1" kern="0" dirty="0">
              <a:effectLst>
                <a:outerShdw blurRad="38100" dist="38100" dir="2700000" algn="tl">
                  <a:srgbClr val="000000">
                    <a:alpha val="43137"/>
                  </a:srgbClr>
                </a:outerShdw>
              </a:effectLst>
              <a:latin typeface="Century Gothic" pitchFamily="34" charset="0"/>
              <a:cs typeface="Complex" pitchFamily="2" charset="0"/>
            </a:endParaRPr>
          </a:p>
        </p:txBody>
      </p:sp>
      <p:sp>
        <p:nvSpPr>
          <p:cNvPr id="2" name="Slide Number Placeholder 1"/>
          <p:cNvSpPr>
            <a:spLocks noGrp="1"/>
          </p:cNvSpPr>
          <p:nvPr>
            <p:ph type="sldNum" sz="quarter" idx="12"/>
          </p:nvPr>
        </p:nvSpPr>
        <p:spPr/>
        <p:txBody>
          <a:bodyPr/>
          <a:lstStyle/>
          <a:p>
            <a:fld id="{9CD5A045-6D39-4879-8E20-C877BE4435CE}" type="slidenum">
              <a:rPr lang="en-US" smtClean="0"/>
              <a:t>1</a:t>
            </a:fld>
            <a:endParaRPr lang="en-US"/>
          </a:p>
        </p:txBody>
      </p:sp>
    </p:spTree>
    <p:extLst>
      <p:ext uri="{BB962C8B-B14F-4D97-AF65-F5344CB8AC3E}">
        <p14:creationId xmlns:p14="http://schemas.microsoft.com/office/powerpoint/2010/main" val="10184132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8365E9F7-A093-4CDE-A588-537F815B02FC}"/>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671643" y="467519"/>
            <a:ext cx="4470883" cy="6133816"/>
          </a:xfrm>
          <a:prstGeom prst="rect">
            <a:avLst/>
          </a:prstGeom>
          <a:ln w="38100">
            <a:noFill/>
          </a:ln>
        </p:spPr>
      </p:pic>
      <p:sp>
        <p:nvSpPr>
          <p:cNvPr id="4" name="Slide Number Placeholder 3">
            <a:extLst>
              <a:ext uri="{FF2B5EF4-FFF2-40B4-BE49-F238E27FC236}">
                <a16:creationId xmlns:a16="http://schemas.microsoft.com/office/drawing/2014/main" xmlns="" id="{AACDCFEF-0ED3-4DCF-B3C8-93FCAC20D6E2}"/>
              </a:ext>
            </a:extLst>
          </p:cNvPr>
          <p:cNvSpPr>
            <a:spLocks noGrp="1"/>
          </p:cNvSpPr>
          <p:nvPr>
            <p:ph type="sldNum" sz="quarter" idx="12"/>
          </p:nvPr>
        </p:nvSpPr>
        <p:spPr>
          <a:xfrm>
            <a:off x="7085126" y="6492875"/>
            <a:ext cx="2057400" cy="365125"/>
          </a:xfrm>
        </p:spPr>
        <p:txBody>
          <a:bodyPr/>
          <a:lstStyle/>
          <a:p>
            <a:fld id="{3DFDD913-8BBB-4EA3-8FD2-52582AD81A15}" type="slidenum">
              <a:rPr lang="en-ID" smtClean="0"/>
              <a:t>10</a:t>
            </a:fld>
            <a:endParaRPr lang="en-ID" dirty="0"/>
          </a:p>
        </p:txBody>
      </p:sp>
      <p:sp>
        <p:nvSpPr>
          <p:cNvPr id="5" name="Title 1">
            <a:extLst>
              <a:ext uri="{FF2B5EF4-FFF2-40B4-BE49-F238E27FC236}">
                <a16:creationId xmlns:a16="http://schemas.microsoft.com/office/drawing/2014/main" xmlns="" id="{B5CEEC03-DE9B-4DAC-9B9D-3629E1A33FBD}"/>
              </a:ext>
            </a:extLst>
          </p:cNvPr>
          <p:cNvSpPr txBox="1">
            <a:spLocks/>
          </p:cNvSpPr>
          <p:nvPr/>
        </p:nvSpPr>
        <p:spPr bwMode="auto">
          <a:xfrm>
            <a:off x="1" y="436260"/>
            <a:ext cx="4670168" cy="685894"/>
          </a:xfrm>
          <a:prstGeom prst="rect">
            <a:avLst/>
          </a:prstGeom>
          <a:noFill/>
          <a:ln>
            <a:noFill/>
          </a:ln>
          <a:extLst/>
        </p:spPr>
        <p:txBody>
          <a:bodyPr anchor="ct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spcBef>
                <a:spcPct val="0"/>
              </a:spcBef>
              <a:buNone/>
            </a:pPr>
            <a:r>
              <a:rPr lang="en-US" altLang="id-ID" sz="1662" b="1" dirty="0">
                <a:solidFill>
                  <a:srgbClr val="46917D"/>
                </a:solidFill>
                <a:latin typeface="Tahoma" panose="020B0604030504040204" pitchFamily="34" charset="0"/>
                <a:ea typeface="Tahoma" panose="020B0604030504040204" pitchFamily="34" charset="0"/>
                <a:cs typeface="Tahoma" panose="020B0604030504040204" pitchFamily="34" charset="0"/>
              </a:rPr>
              <a:t>KETERKAITAN FUNGSI RUANG DALAM PERENCANAAN PERMUKIMAN</a:t>
            </a:r>
          </a:p>
        </p:txBody>
      </p:sp>
      <p:sp>
        <p:nvSpPr>
          <p:cNvPr id="6" name="Rectangle 5">
            <a:extLst>
              <a:ext uri="{FF2B5EF4-FFF2-40B4-BE49-F238E27FC236}">
                <a16:creationId xmlns:a16="http://schemas.microsoft.com/office/drawing/2014/main" xmlns="" id="{96FC4E88-6E4D-43A9-98F9-73E94853AACC}"/>
              </a:ext>
            </a:extLst>
          </p:cNvPr>
          <p:cNvSpPr/>
          <p:nvPr/>
        </p:nvSpPr>
        <p:spPr>
          <a:xfrm>
            <a:off x="0" y="263770"/>
            <a:ext cx="9144000" cy="1883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dirty="0"/>
          </a:p>
        </p:txBody>
      </p:sp>
      <p:sp>
        <p:nvSpPr>
          <p:cNvPr id="8" name="Rectangle: Rounded Corners 7">
            <a:extLst>
              <a:ext uri="{FF2B5EF4-FFF2-40B4-BE49-F238E27FC236}">
                <a16:creationId xmlns:a16="http://schemas.microsoft.com/office/drawing/2014/main" xmlns="" id="{973C7E04-496E-45D9-9AFF-D1A7A8366E8A}"/>
              </a:ext>
            </a:extLst>
          </p:cNvPr>
          <p:cNvSpPr/>
          <p:nvPr/>
        </p:nvSpPr>
        <p:spPr>
          <a:xfrm>
            <a:off x="2694426" y="1268075"/>
            <a:ext cx="1877574" cy="854606"/>
          </a:xfrm>
          <a:prstGeom prst="roundRect">
            <a:avLst/>
          </a:prstGeom>
          <a:solidFill>
            <a:schemeClr val="accent6">
              <a:lumMod val="20000"/>
              <a:lumOff val="80000"/>
            </a:schemeClr>
          </a:solidFill>
          <a:ln>
            <a:noFill/>
          </a:ln>
        </p:spPr>
        <p:txBody>
          <a:bodyPr wrap="square" lIns="33231" tIns="33231" rIns="33231" bIns="33231">
            <a:spAutoFit/>
          </a:bodyPr>
          <a:lstStyle/>
          <a:p>
            <a:pPr algn="ctr">
              <a:lnSpc>
                <a:spcPts val="1108"/>
              </a:lnSpc>
            </a:pPr>
            <a:r>
              <a:rPr lang="en-US" sz="1108" b="1" u="sng" spc="-46" dirty="0">
                <a:solidFill>
                  <a:srgbClr val="FF0000"/>
                </a:solidFill>
              </a:rPr>
              <a:t>UU No.26/2007 </a:t>
            </a:r>
            <a:r>
              <a:rPr lang="en-US" sz="1108" b="1" u="sng" spc="-46" dirty="0" err="1">
                <a:solidFill>
                  <a:srgbClr val="FF0000"/>
                </a:solidFill>
              </a:rPr>
              <a:t>Pasal</a:t>
            </a:r>
            <a:r>
              <a:rPr lang="en-US" sz="1108" b="1" u="sng" spc="-46" dirty="0">
                <a:solidFill>
                  <a:srgbClr val="FF0000"/>
                </a:solidFill>
              </a:rPr>
              <a:t> 34 </a:t>
            </a:r>
            <a:r>
              <a:rPr lang="en-US" sz="1108" b="1" u="sng" spc="-46" dirty="0" err="1">
                <a:solidFill>
                  <a:srgbClr val="FF0000"/>
                </a:solidFill>
              </a:rPr>
              <a:t>ayat</a:t>
            </a:r>
            <a:r>
              <a:rPr lang="en-US" sz="1108" b="1" u="sng" spc="-46" dirty="0">
                <a:solidFill>
                  <a:srgbClr val="FF0000"/>
                </a:solidFill>
              </a:rPr>
              <a:t> (1) </a:t>
            </a:r>
            <a:r>
              <a:rPr lang="en-US" sz="1108" spc="-46" dirty="0" err="1"/>
              <a:t>huruf</a:t>
            </a:r>
            <a:r>
              <a:rPr lang="en-US" sz="1108" spc="-46" dirty="0"/>
              <a:t> b: “</a:t>
            </a:r>
            <a:r>
              <a:rPr lang="en-US" sz="1108" spc="-46" dirty="0" err="1"/>
              <a:t>Dalam</a:t>
            </a:r>
            <a:r>
              <a:rPr lang="en-US" sz="1108" spc="-46" dirty="0"/>
              <a:t> </a:t>
            </a:r>
            <a:r>
              <a:rPr lang="en-US" sz="1108" spc="-46" dirty="0" err="1"/>
              <a:t>pemanfaatan</a:t>
            </a:r>
            <a:r>
              <a:rPr lang="en-US" sz="1108" spc="-46" dirty="0"/>
              <a:t> </a:t>
            </a:r>
            <a:r>
              <a:rPr lang="en-US" sz="1108" spc="-46" dirty="0" err="1"/>
              <a:t>ruang</a:t>
            </a:r>
            <a:r>
              <a:rPr lang="en-US" sz="1108" spc="-46" dirty="0"/>
              <a:t> </a:t>
            </a:r>
            <a:r>
              <a:rPr lang="en-US" sz="1108" spc="-46" dirty="0" err="1"/>
              <a:t>wilayah</a:t>
            </a:r>
            <a:r>
              <a:rPr lang="en-US" sz="1108" spc="-46" dirty="0"/>
              <a:t> .....</a:t>
            </a:r>
            <a:r>
              <a:rPr lang="en-US" sz="1108" spc="-46" dirty="0" err="1"/>
              <a:t>dilakukan</a:t>
            </a:r>
            <a:r>
              <a:rPr lang="en-US" sz="1108" spc="-46" dirty="0"/>
              <a:t> </a:t>
            </a:r>
            <a:r>
              <a:rPr lang="en-US" sz="1108" b="1" spc="-46" dirty="0"/>
              <a:t>PERUMUSAN PROGRAM SEKTORAL …”</a:t>
            </a:r>
            <a:endParaRPr lang="en-US" sz="1108" spc="-46" dirty="0"/>
          </a:p>
        </p:txBody>
      </p:sp>
      <p:sp>
        <p:nvSpPr>
          <p:cNvPr id="9" name="Rectangle: Rounded Corners 8">
            <a:extLst>
              <a:ext uri="{FF2B5EF4-FFF2-40B4-BE49-F238E27FC236}">
                <a16:creationId xmlns:a16="http://schemas.microsoft.com/office/drawing/2014/main" xmlns="" id="{2D861418-E063-4D33-84BD-44F446D2D34F}"/>
              </a:ext>
            </a:extLst>
          </p:cNvPr>
          <p:cNvSpPr/>
          <p:nvPr/>
        </p:nvSpPr>
        <p:spPr>
          <a:xfrm>
            <a:off x="79434" y="2731298"/>
            <a:ext cx="1244221" cy="854606"/>
          </a:xfrm>
          <a:prstGeom prst="roundRect">
            <a:avLst/>
          </a:prstGeom>
          <a:solidFill>
            <a:schemeClr val="accent6">
              <a:lumMod val="60000"/>
              <a:lumOff val="40000"/>
            </a:schemeClr>
          </a:solidFill>
          <a:ln>
            <a:noFill/>
          </a:ln>
        </p:spPr>
        <p:txBody>
          <a:bodyPr wrap="square" lIns="33231" tIns="33231" rIns="33231" bIns="33231">
            <a:spAutoFit/>
          </a:bodyPr>
          <a:lstStyle/>
          <a:p>
            <a:pPr algn="ctr">
              <a:lnSpc>
                <a:spcPts val="1108"/>
              </a:lnSpc>
            </a:pPr>
            <a:r>
              <a:rPr lang="en-US" sz="1108" b="1" dirty="0" err="1"/>
              <a:t>Infrastruktur</a:t>
            </a:r>
            <a:r>
              <a:rPr lang="en-US" sz="1108" b="1" dirty="0"/>
              <a:t> CK </a:t>
            </a:r>
            <a:r>
              <a:rPr lang="en-US" sz="1108" b="1" dirty="0" err="1"/>
              <a:t>merupakan</a:t>
            </a:r>
            <a:r>
              <a:rPr lang="en-US" sz="1108" b="1" dirty="0"/>
              <a:t> </a:t>
            </a:r>
            <a:r>
              <a:rPr lang="en-US" sz="1108" b="1" dirty="0" err="1"/>
              <a:t>pelayanan</a:t>
            </a:r>
            <a:r>
              <a:rPr lang="en-US" sz="1108" b="1" dirty="0"/>
              <a:t> </a:t>
            </a:r>
            <a:r>
              <a:rPr lang="en-US" sz="1108" b="1" dirty="0" err="1"/>
              <a:t>dasar</a:t>
            </a:r>
            <a:r>
              <a:rPr lang="en-US" sz="1108" b="1" dirty="0"/>
              <a:t> </a:t>
            </a:r>
            <a:r>
              <a:rPr lang="en-US" sz="1108" b="1" dirty="0" err="1"/>
              <a:t>kegiatan</a:t>
            </a:r>
            <a:r>
              <a:rPr lang="en-US" sz="1108" b="1" dirty="0"/>
              <a:t> </a:t>
            </a:r>
            <a:r>
              <a:rPr lang="en-US" sz="1108" b="1" dirty="0" err="1"/>
              <a:t>rumah</a:t>
            </a:r>
            <a:r>
              <a:rPr lang="en-US" sz="1108" b="1" dirty="0"/>
              <a:t> </a:t>
            </a:r>
            <a:r>
              <a:rPr lang="en-US" sz="1108" b="1" dirty="0" err="1"/>
              <a:t>tangga</a:t>
            </a:r>
            <a:r>
              <a:rPr lang="en-US" sz="1108" b="1" dirty="0"/>
              <a:t>/</a:t>
            </a:r>
            <a:r>
              <a:rPr lang="en-US" sz="1108" b="1" dirty="0" err="1"/>
              <a:t>domestik</a:t>
            </a:r>
            <a:endParaRPr lang="en-US" sz="1108" b="1" dirty="0"/>
          </a:p>
        </p:txBody>
      </p:sp>
      <p:sp>
        <p:nvSpPr>
          <p:cNvPr id="10" name="Rectangle: Rounded Corners 9">
            <a:extLst>
              <a:ext uri="{FF2B5EF4-FFF2-40B4-BE49-F238E27FC236}">
                <a16:creationId xmlns:a16="http://schemas.microsoft.com/office/drawing/2014/main" xmlns="" id="{805AE931-0CA1-4748-B403-154906E3F5AF}"/>
              </a:ext>
            </a:extLst>
          </p:cNvPr>
          <p:cNvSpPr/>
          <p:nvPr/>
        </p:nvSpPr>
        <p:spPr>
          <a:xfrm>
            <a:off x="2694427" y="2254857"/>
            <a:ext cx="1876836" cy="1634961"/>
          </a:xfrm>
          <a:prstGeom prst="roundRect">
            <a:avLst/>
          </a:prstGeom>
          <a:solidFill>
            <a:schemeClr val="accent6">
              <a:lumMod val="20000"/>
              <a:lumOff val="80000"/>
            </a:schemeClr>
          </a:solidFill>
          <a:ln>
            <a:noFill/>
          </a:ln>
        </p:spPr>
        <p:txBody>
          <a:bodyPr wrap="square" lIns="33231" tIns="33231" rIns="33231" bIns="33231">
            <a:spAutoFit/>
          </a:bodyPr>
          <a:lstStyle/>
          <a:p>
            <a:pPr algn="ctr">
              <a:lnSpc>
                <a:spcPts val="1108"/>
              </a:lnSpc>
            </a:pPr>
            <a:r>
              <a:rPr lang="en-US" sz="1108" b="1" u="sng" spc="-46" dirty="0">
                <a:solidFill>
                  <a:srgbClr val="FF0000"/>
                </a:solidFill>
              </a:rPr>
              <a:t>UU PKP Ps.1:</a:t>
            </a:r>
          </a:p>
          <a:p>
            <a:pPr algn="ctr">
              <a:lnSpc>
                <a:spcPts val="1108"/>
              </a:lnSpc>
            </a:pPr>
            <a:r>
              <a:rPr lang="en-US" sz="1108" spc="-46" dirty="0"/>
              <a:t>Permukiman </a:t>
            </a:r>
            <a:r>
              <a:rPr lang="en-US" sz="1108" spc="-46" dirty="0" err="1"/>
              <a:t>adalah</a:t>
            </a:r>
            <a:r>
              <a:rPr lang="en-US" sz="1108" spc="-46" dirty="0"/>
              <a:t> </a:t>
            </a:r>
            <a:r>
              <a:rPr lang="en-US" sz="1108" spc="-46" dirty="0" err="1"/>
              <a:t>bagian</a:t>
            </a:r>
            <a:r>
              <a:rPr lang="en-US" sz="1108" spc="-46" dirty="0"/>
              <a:t> </a:t>
            </a:r>
            <a:r>
              <a:rPr lang="en-US" sz="1108" spc="-46" dirty="0" err="1"/>
              <a:t>dari</a:t>
            </a:r>
            <a:r>
              <a:rPr lang="en-US" sz="1108" spc="-46" dirty="0"/>
              <a:t> </a:t>
            </a:r>
            <a:r>
              <a:rPr lang="en-US" sz="1108" spc="-46" dirty="0" err="1"/>
              <a:t>lingkungan</a:t>
            </a:r>
            <a:r>
              <a:rPr lang="en-US" sz="1108" spc="-46" dirty="0"/>
              <a:t> </a:t>
            </a:r>
            <a:r>
              <a:rPr lang="en-US" sz="1108" spc="-46" dirty="0" err="1"/>
              <a:t>hunian</a:t>
            </a:r>
            <a:r>
              <a:rPr lang="en-US" sz="1108" spc="-46" dirty="0"/>
              <a:t> yang </a:t>
            </a:r>
            <a:r>
              <a:rPr lang="en-US" sz="1108" spc="-46" dirty="0" err="1"/>
              <a:t>terdiri</a:t>
            </a:r>
            <a:r>
              <a:rPr lang="en-US" sz="1108" spc="-46" dirty="0"/>
              <a:t> </a:t>
            </a:r>
            <a:r>
              <a:rPr lang="en-US" sz="1108" spc="-46" dirty="0" err="1"/>
              <a:t>atas</a:t>
            </a:r>
            <a:r>
              <a:rPr lang="en-US" sz="1108" spc="-46" dirty="0"/>
              <a:t> </a:t>
            </a:r>
            <a:r>
              <a:rPr lang="en-US" sz="1108" spc="-46" dirty="0" err="1"/>
              <a:t>lebih</a:t>
            </a:r>
            <a:r>
              <a:rPr lang="en-US" sz="1108" spc="-46" dirty="0"/>
              <a:t> </a:t>
            </a:r>
            <a:r>
              <a:rPr lang="en-US" sz="1108" spc="-46" dirty="0" err="1"/>
              <a:t>dari</a:t>
            </a:r>
            <a:r>
              <a:rPr lang="en-US" sz="1108" spc="-46" dirty="0"/>
              <a:t> </a:t>
            </a:r>
            <a:r>
              <a:rPr lang="en-US" sz="1108" spc="-46" dirty="0" err="1"/>
              <a:t>satu</a:t>
            </a:r>
            <a:r>
              <a:rPr lang="en-US" sz="1108" spc="-46" dirty="0"/>
              <a:t> </a:t>
            </a:r>
            <a:r>
              <a:rPr lang="en-US" sz="1108" spc="-46" dirty="0" err="1"/>
              <a:t>satuan</a:t>
            </a:r>
            <a:r>
              <a:rPr lang="en-US" sz="1108" spc="-46" dirty="0"/>
              <a:t> </a:t>
            </a:r>
            <a:r>
              <a:rPr lang="en-US" sz="1108" spc="-46" dirty="0" err="1"/>
              <a:t>perumahan</a:t>
            </a:r>
            <a:r>
              <a:rPr lang="en-US" sz="1108" spc="-46" dirty="0"/>
              <a:t> yang </a:t>
            </a:r>
            <a:r>
              <a:rPr lang="en-US" sz="1108" spc="-46" dirty="0" err="1"/>
              <a:t>mempunyai</a:t>
            </a:r>
            <a:r>
              <a:rPr lang="en-US" sz="1108" spc="-46" dirty="0"/>
              <a:t> </a:t>
            </a:r>
            <a:r>
              <a:rPr lang="en-US" sz="1108" spc="-46" dirty="0" err="1"/>
              <a:t>prasarana</a:t>
            </a:r>
            <a:r>
              <a:rPr lang="en-US" sz="1108" spc="-46" dirty="0"/>
              <a:t>, </a:t>
            </a:r>
            <a:r>
              <a:rPr lang="en-US" sz="1108" spc="-46" dirty="0" err="1"/>
              <a:t>sarana</a:t>
            </a:r>
            <a:r>
              <a:rPr lang="en-US" sz="1108" spc="-46" dirty="0"/>
              <a:t>, </a:t>
            </a:r>
            <a:r>
              <a:rPr lang="en-US" sz="1108" spc="-46" dirty="0" err="1"/>
              <a:t>utilitas</a:t>
            </a:r>
            <a:r>
              <a:rPr lang="en-US" sz="1108" spc="-46" dirty="0"/>
              <a:t> </a:t>
            </a:r>
            <a:r>
              <a:rPr lang="en-US" sz="1108" spc="-46" dirty="0" err="1"/>
              <a:t>umum</a:t>
            </a:r>
            <a:r>
              <a:rPr lang="en-US" sz="1108" spc="-46" dirty="0"/>
              <a:t>, </a:t>
            </a:r>
            <a:r>
              <a:rPr lang="en-US" sz="1108" spc="-46" dirty="0" err="1"/>
              <a:t>serta</a:t>
            </a:r>
            <a:r>
              <a:rPr lang="en-US" sz="1108" spc="-46" dirty="0"/>
              <a:t> </a:t>
            </a:r>
            <a:r>
              <a:rPr lang="en-US" sz="1108" spc="-46" dirty="0" err="1"/>
              <a:t>mempunyai</a:t>
            </a:r>
            <a:r>
              <a:rPr lang="en-US" sz="1108" spc="-46" dirty="0"/>
              <a:t> </a:t>
            </a:r>
            <a:r>
              <a:rPr lang="en-US" sz="1108" spc="-46" dirty="0" err="1"/>
              <a:t>penunjang</a:t>
            </a:r>
            <a:r>
              <a:rPr lang="en-US" sz="1108" spc="-46" dirty="0"/>
              <a:t> </a:t>
            </a:r>
            <a:r>
              <a:rPr lang="en-US" sz="1108" spc="-46" dirty="0" err="1"/>
              <a:t>kegiatan</a:t>
            </a:r>
            <a:r>
              <a:rPr lang="en-US" sz="1108" spc="-46" dirty="0"/>
              <a:t> </a:t>
            </a:r>
            <a:r>
              <a:rPr lang="en-US" sz="1108" spc="-46" dirty="0" err="1"/>
              <a:t>fungsi</a:t>
            </a:r>
            <a:r>
              <a:rPr lang="en-US" sz="1108" spc="-46" dirty="0"/>
              <a:t> lain di </a:t>
            </a:r>
            <a:r>
              <a:rPr lang="en-US" sz="1108" spc="-46" dirty="0" err="1"/>
              <a:t>kawasan</a:t>
            </a:r>
            <a:r>
              <a:rPr lang="en-US" sz="1108" spc="-46" dirty="0"/>
              <a:t> </a:t>
            </a:r>
            <a:r>
              <a:rPr lang="en-US" sz="1108" spc="-46" dirty="0" err="1"/>
              <a:t>perkotaan</a:t>
            </a:r>
            <a:r>
              <a:rPr lang="en-US" sz="1108" spc="-46" dirty="0"/>
              <a:t> </a:t>
            </a:r>
            <a:r>
              <a:rPr lang="en-US" sz="1108" spc="-46" dirty="0" err="1"/>
              <a:t>atau</a:t>
            </a:r>
            <a:r>
              <a:rPr lang="en-US" sz="1108" spc="-46" dirty="0"/>
              <a:t> </a:t>
            </a:r>
            <a:r>
              <a:rPr lang="en-US" sz="1108" spc="-46" dirty="0" err="1"/>
              <a:t>kawasan</a:t>
            </a:r>
            <a:r>
              <a:rPr lang="en-US" sz="1108" spc="-46" dirty="0"/>
              <a:t> </a:t>
            </a:r>
            <a:r>
              <a:rPr lang="en-US" sz="1108" spc="-46" dirty="0" err="1"/>
              <a:t>perdesaan</a:t>
            </a:r>
            <a:r>
              <a:rPr lang="en-US" sz="1108" spc="-46" dirty="0"/>
              <a:t> </a:t>
            </a:r>
          </a:p>
        </p:txBody>
      </p:sp>
      <p:sp>
        <p:nvSpPr>
          <p:cNvPr id="11" name="Rectangle 10">
            <a:extLst>
              <a:ext uri="{FF2B5EF4-FFF2-40B4-BE49-F238E27FC236}">
                <a16:creationId xmlns:a16="http://schemas.microsoft.com/office/drawing/2014/main" xmlns="" id="{292C6546-6857-41E6-9184-1900E62C6190}"/>
              </a:ext>
            </a:extLst>
          </p:cNvPr>
          <p:cNvSpPr/>
          <p:nvPr/>
        </p:nvSpPr>
        <p:spPr>
          <a:xfrm>
            <a:off x="1513828" y="1256299"/>
            <a:ext cx="941970" cy="836552"/>
          </a:xfrm>
          <a:prstGeom prst="rect">
            <a:avLst/>
          </a:prstGeom>
          <a:ln>
            <a:noFill/>
          </a:ln>
        </p:spPr>
        <p:txBody>
          <a:bodyPr wrap="square" lIns="33231" tIns="33231" rIns="33231" bIns="33231">
            <a:spAutoFit/>
          </a:bodyPr>
          <a:lstStyle/>
          <a:p>
            <a:pPr algn="ctr">
              <a:lnSpc>
                <a:spcPts val="1200"/>
              </a:lnSpc>
            </a:pP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Penjabaran</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Tata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Ruang</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Ke</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dalam</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Rencana</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Sektoral</a:t>
            </a:r>
            <a:endParaRPr lang="id-ID" sz="1015"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a:extLst>
              <a:ext uri="{FF2B5EF4-FFF2-40B4-BE49-F238E27FC236}">
                <a16:creationId xmlns:a16="http://schemas.microsoft.com/office/drawing/2014/main" xmlns="" id="{03792FF1-9515-4BE5-85E0-CB80DCFFD9F7}"/>
              </a:ext>
            </a:extLst>
          </p:cNvPr>
          <p:cNvSpPr/>
          <p:nvPr/>
        </p:nvSpPr>
        <p:spPr>
          <a:xfrm>
            <a:off x="1646634" y="3022144"/>
            <a:ext cx="684000" cy="396000"/>
          </a:xfrm>
          <a:prstGeom prst="rect">
            <a:avLst/>
          </a:prstGeom>
          <a:solidFill>
            <a:schemeClr val="accent2"/>
          </a:solidFill>
          <a:ln>
            <a:noFill/>
          </a:ln>
        </p:spPr>
        <p:txBody>
          <a:bodyPr wrap="square" lIns="33231" tIns="33231" rIns="33231" bIns="33231">
            <a:spAutoFit/>
          </a:bodyPr>
          <a:lstStyle/>
          <a:p>
            <a:pPr algn="ctr">
              <a:lnSpc>
                <a:spcPts val="1200"/>
              </a:lnSpc>
            </a:pPr>
            <a:r>
              <a:rPr lang="en-US" sz="1050" b="1" dirty="0" err="1">
                <a:solidFill>
                  <a:srgbClr val="002060"/>
                </a:solidFill>
                <a:latin typeface="Tahoma" panose="020B0604030504040204" pitchFamily="34" charset="0"/>
                <a:ea typeface="Tahoma" panose="020B0604030504040204" pitchFamily="34" charset="0"/>
                <a:cs typeface="Tahoma" panose="020B0604030504040204" pitchFamily="34" charset="0"/>
              </a:rPr>
              <a:t>Berbasis</a:t>
            </a:r>
            <a:r>
              <a:rPr lang="en-US" sz="1050" b="1" dirty="0">
                <a:solidFill>
                  <a:srgbClr val="002060"/>
                </a:solidFill>
                <a:latin typeface="Tahoma" panose="020B0604030504040204" pitchFamily="34" charset="0"/>
                <a:ea typeface="Tahoma" panose="020B0604030504040204" pitchFamily="34" charset="0"/>
                <a:cs typeface="Tahoma" panose="020B0604030504040204" pitchFamily="34" charset="0"/>
              </a:rPr>
              <a:t> </a:t>
            </a:r>
          </a:p>
          <a:p>
            <a:pPr algn="ctr">
              <a:lnSpc>
                <a:spcPts val="1200"/>
              </a:lnSpc>
            </a:pPr>
            <a:r>
              <a:rPr lang="en-US" sz="1050" b="1" dirty="0">
                <a:solidFill>
                  <a:srgbClr val="002060"/>
                </a:solidFill>
                <a:latin typeface="Tahoma" panose="020B0604030504040204" pitchFamily="34" charset="0"/>
                <a:ea typeface="Tahoma" panose="020B0604030504040204" pitchFamily="34" charset="0"/>
                <a:cs typeface="Tahoma" panose="020B0604030504040204" pitchFamily="34" charset="0"/>
              </a:rPr>
              <a:t>Kawasan</a:t>
            </a:r>
            <a:endParaRPr lang="id-ID" sz="105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13" name="Arrow: Down 12">
            <a:extLst>
              <a:ext uri="{FF2B5EF4-FFF2-40B4-BE49-F238E27FC236}">
                <a16:creationId xmlns:a16="http://schemas.microsoft.com/office/drawing/2014/main" xmlns="" id="{4B42CC18-E8BC-409B-8CBD-BDFB044FD18B}"/>
              </a:ext>
            </a:extLst>
          </p:cNvPr>
          <p:cNvSpPr/>
          <p:nvPr/>
        </p:nvSpPr>
        <p:spPr>
          <a:xfrm rot="5400000">
            <a:off x="2408980" y="1637673"/>
            <a:ext cx="254977" cy="12309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tx1"/>
              </a:solidFill>
            </a:endParaRPr>
          </a:p>
        </p:txBody>
      </p:sp>
      <p:sp>
        <p:nvSpPr>
          <p:cNvPr id="14" name="Arrow: Down 13">
            <a:extLst>
              <a:ext uri="{FF2B5EF4-FFF2-40B4-BE49-F238E27FC236}">
                <a16:creationId xmlns:a16="http://schemas.microsoft.com/office/drawing/2014/main" xmlns="" id="{AB017A99-815F-4874-AC2B-34B279DA583E}"/>
              </a:ext>
            </a:extLst>
          </p:cNvPr>
          <p:cNvSpPr/>
          <p:nvPr/>
        </p:nvSpPr>
        <p:spPr>
          <a:xfrm rot="5400000">
            <a:off x="2411065" y="3181098"/>
            <a:ext cx="254977" cy="12309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tx1"/>
              </a:solidFill>
            </a:endParaRPr>
          </a:p>
        </p:txBody>
      </p:sp>
      <p:sp>
        <p:nvSpPr>
          <p:cNvPr id="15" name="Arrow: Down 14">
            <a:extLst>
              <a:ext uri="{FF2B5EF4-FFF2-40B4-BE49-F238E27FC236}">
                <a16:creationId xmlns:a16="http://schemas.microsoft.com/office/drawing/2014/main" xmlns="" id="{A9684096-F681-4D37-A4FD-6E0AE3F0A4EC}"/>
              </a:ext>
            </a:extLst>
          </p:cNvPr>
          <p:cNvSpPr/>
          <p:nvPr/>
        </p:nvSpPr>
        <p:spPr>
          <a:xfrm rot="16200000">
            <a:off x="1352044" y="3171700"/>
            <a:ext cx="254977" cy="12309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tx1"/>
              </a:solidFill>
            </a:endParaRPr>
          </a:p>
        </p:txBody>
      </p:sp>
      <p:sp>
        <p:nvSpPr>
          <p:cNvPr id="17" name="Rectangle: Rounded Corners 16">
            <a:extLst>
              <a:ext uri="{FF2B5EF4-FFF2-40B4-BE49-F238E27FC236}">
                <a16:creationId xmlns:a16="http://schemas.microsoft.com/office/drawing/2014/main" xmlns="" id="{E3A3A178-61CC-42DC-B36E-AEB0658632B5}"/>
              </a:ext>
            </a:extLst>
          </p:cNvPr>
          <p:cNvSpPr/>
          <p:nvPr/>
        </p:nvSpPr>
        <p:spPr>
          <a:xfrm>
            <a:off x="2694426" y="4196448"/>
            <a:ext cx="1877574" cy="1322819"/>
          </a:xfrm>
          <a:prstGeom prst="roundRect">
            <a:avLst/>
          </a:prstGeom>
          <a:solidFill>
            <a:schemeClr val="accent6">
              <a:lumMod val="20000"/>
              <a:lumOff val="80000"/>
            </a:schemeClr>
          </a:solidFill>
          <a:ln>
            <a:noFill/>
          </a:ln>
        </p:spPr>
        <p:txBody>
          <a:bodyPr wrap="square" lIns="33231" tIns="33231" rIns="33231" bIns="33231">
            <a:spAutoFit/>
          </a:bodyPr>
          <a:lstStyle/>
          <a:p>
            <a:pPr algn="ctr">
              <a:lnSpc>
                <a:spcPts val="1108"/>
              </a:lnSpc>
            </a:pPr>
            <a:r>
              <a:rPr lang="en-US" sz="1108" b="1" u="sng" spc="-46" dirty="0">
                <a:solidFill>
                  <a:srgbClr val="FF0000"/>
                </a:solidFill>
              </a:rPr>
              <a:t>UU PKP Ps.57:</a:t>
            </a:r>
          </a:p>
          <a:p>
            <a:pPr algn="ctr">
              <a:lnSpc>
                <a:spcPts val="1108"/>
              </a:lnSpc>
            </a:pPr>
            <a:r>
              <a:rPr lang="en-US" sz="1108" spc="-46" dirty="0"/>
              <a:t>Penyelenggaraan </a:t>
            </a:r>
            <a:r>
              <a:rPr lang="en-US" sz="1108" spc="-46" dirty="0" err="1"/>
              <a:t>kawasan</a:t>
            </a:r>
            <a:r>
              <a:rPr lang="en-US" sz="1108" spc="-46" dirty="0"/>
              <a:t> </a:t>
            </a:r>
            <a:r>
              <a:rPr lang="en-US" sz="1108" spc="-46" dirty="0" err="1"/>
              <a:t>permukiman</a:t>
            </a:r>
            <a:r>
              <a:rPr lang="en-US" sz="1108" spc="-46" dirty="0"/>
              <a:t> </a:t>
            </a:r>
            <a:r>
              <a:rPr lang="en-US" sz="1108" spc="-46" dirty="0" err="1"/>
              <a:t>mencakup</a:t>
            </a:r>
            <a:endParaRPr lang="en-US" sz="1108" spc="-46" dirty="0"/>
          </a:p>
          <a:p>
            <a:pPr algn="ctr">
              <a:lnSpc>
                <a:spcPts val="1108"/>
              </a:lnSpc>
            </a:pPr>
            <a:r>
              <a:rPr lang="en-US" sz="1108" spc="-46" dirty="0" err="1"/>
              <a:t>lingkungan</a:t>
            </a:r>
            <a:r>
              <a:rPr lang="en-US" sz="1108" spc="-46" dirty="0"/>
              <a:t> </a:t>
            </a:r>
            <a:r>
              <a:rPr lang="en-US" sz="1108" spc="-46" dirty="0" err="1"/>
              <a:t>hunian</a:t>
            </a:r>
            <a:r>
              <a:rPr lang="en-US" sz="1108" spc="-46" dirty="0"/>
              <a:t> dan </a:t>
            </a:r>
            <a:r>
              <a:rPr lang="en-US" sz="1108" spc="-46" dirty="0" err="1"/>
              <a:t>tempat</a:t>
            </a:r>
            <a:r>
              <a:rPr lang="en-US" sz="1108" spc="-46" dirty="0"/>
              <a:t> </a:t>
            </a:r>
            <a:r>
              <a:rPr lang="en-US" sz="1108" spc="-46" dirty="0" err="1"/>
              <a:t>kegiatan</a:t>
            </a:r>
            <a:r>
              <a:rPr lang="en-US" sz="1108" spc="-46" dirty="0"/>
              <a:t> </a:t>
            </a:r>
            <a:r>
              <a:rPr lang="en-US" sz="1108" spc="-46" dirty="0" err="1"/>
              <a:t>pendukung</a:t>
            </a:r>
            <a:r>
              <a:rPr lang="en-US" sz="1108" spc="-46" dirty="0"/>
              <a:t> </a:t>
            </a:r>
            <a:r>
              <a:rPr lang="en-US" sz="1108" spc="-46" dirty="0" err="1"/>
              <a:t>perikehidupan</a:t>
            </a:r>
            <a:r>
              <a:rPr lang="en-US" sz="1108" spc="-46" dirty="0"/>
              <a:t> dan </a:t>
            </a:r>
            <a:r>
              <a:rPr lang="en-US" sz="1108" spc="-46" dirty="0" err="1"/>
              <a:t>penghidupan</a:t>
            </a:r>
            <a:r>
              <a:rPr lang="en-US" sz="1108" spc="-46" dirty="0"/>
              <a:t> di</a:t>
            </a:r>
          </a:p>
          <a:p>
            <a:pPr algn="ctr">
              <a:lnSpc>
                <a:spcPts val="1108"/>
              </a:lnSpc>
            </a:pPr>
            <a:r>
              <a:rPr lang="en-US" sz="1108" spc="-46" dirty="0" err="1"/>
              <a:t>perkotaan</a:t>
            </a:r>
            <a:r>
              <a:rPr lang="en-US" sz="1108" spc="-46" dirty="0"/>
              <a:t> dan di </a:t>
            </a:r>
            <a:r>
              <a:rPr lang="en-US" sz="1108" spc="-46" dirty="0" err="1"/>
              <a:t>perdesaan</a:t>
            </a:r>
            <a:r>
              <a:rPr lang="en-US" sz="1108" spc="-46" dirty="0"/>
              <a:t>.</a:t>
            </a:r>
          </a:p>
        </p:txBody>
      </p:sp>
      <p:sp>
        <p:nvSpPr>
          <p:cNvPr id="18" name="Rectangle 17">
            <a:extLst>
              <a:ext uri="{FF2B5EF4-FFF2-40B4-BE49-F238E27FC236}">
                <a16:creationId xmlns:a16="http://schemas.microsoft.com/office/drawing/2014/main" xmlns="" id="{C14357A7-365D-4D71-9D53-5A5338686AB1}"/>
              </a:ext>
            </a:extLst>
          </p:cNvPr>
          <p:cNvSpPr/>
          <p:nvPr/>
        </p:nvSpPr>
        <p:spPr>
          <a:xfrm>
            <a:off x="1559744" y="4445059"/>
            <a:ext cx="854457" cy="990441"/>
          </a:xfrm>
          <a:prstGeom prst="rect">
            <a:avLst/>
          </a:prstGeom>
          <a:ln>
            <a:noFill/>
          </a:ln>
        </p:spPr>
        <p:txBody>
          <a:bodyPr wrap="square" lIns="33231" tIns="33231" rIns="33231" bIns="33231">
            <a:spAutoFit/>
          </a:bodyPr>
          <a:lstStyle/>
          <a:p>
            <a:pPr algn="ctr">
              <a:lnSpc>
                <a:spcPts val="1200"/>
              </a:lnSpc>
            </a:pP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Lingkup</a:t>
            </a:r>
            <a:endPar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endParaRPr>
          </a:p>
          <a:p>
            <a:pPr algn="ctr">
              <a:lnSpc>
                <a:spcPts val="1200"/>
              </a:lnSpc>
            </a:pP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Kawasan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adalah</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Perkotaan</a:t>
            </a:r>
            <a:r>
              <a:rPr lang="en-US" sz="1015" b="1" dirty="0">
                <a:solidFill>
                  <a:srgbClr val="002060"/>
                </a:solidFill>
                <a:latin typeface="Tahoma" panose="020B0604030504040204" pitchFamily="34" charset="0"/>
                <a:ea typeface="Tahoma" panose="020B0604030504040204" pitchFamily="34" charset="0"/>
                <a:cs typeface="Tahoma" panose="020B0604030504040204" pitchFamily="34" charset="0"/>
              </a:rPr>
              <a:t> dan </a:t>
            </a:r>
            <a:r>
              <a:rPr lang="en-US" sz="1015" b="1" dirty="0" err="1">
                <a:solidFill>
                  <a:srgbClr val="002060"/>
                </a:solidFill>
                <a:latin typeface="Tahoma" panose="020B0604030504040204" pitchFamily="34" charset="0"/>
                <a:ea typeface="Tahoma" panose="020B0604030504040204" pitchFamily="34" charset="0"/>
                <a:cs typeface="Tahoma" panose="020B0604030504040204" pitchFamily="34" charset="0"/>
              </a:rPr>
              <a:t>Perdesaan</a:t>
            </a:r>
            <a:endParaRPr lang="id-ID" sz="1015"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sp>
        <p:nvSpPr>
          <p:cNvPr id="19" name="Arrow: Down 18">
            <a:extLst>
              <a:ext uri="{FF2B5EF4-FFF2-40B4-BE49-F238E27FC236}">
                <a16:creationId xmlns:a16="http://schemas.microsoft.com/office/drawing/2014/main" xmlns="" id="{2D84E93E-55D7-4598-8BA6-8BD7AEE7F545}"/>
              </a:ext>
            </a:extLst>
          </p:cNvPr>
          <p:cNvSpPr/>
          <p:nvPr/>
        </p:nvSpPr>
        <p:spPr>
          <a:xfrm rot="5400000">
            <a:off x="2413767" y="4801789"/>
            <a:ext cx="254977" cy="123092"/>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62">
              <a:solidFill>
                <a:schemeClr val="tx1"/>
              </a:solidFill>
            </a:endParaRPr>
          </a:p>
        </p:txBody>
      </p:sp>
      <p:sp>
        <p:nvSpPr>
          <p:cNvPr id="21" name="Rectangle 20">
            <a:extLst>
              <a:ext uri="{FF2B5EF4-FFF2-40B4-BE49-F238E27FC236}">
                <a16:creationId xmlns:a16="http://schemas.microsoft.com/office/drawing/2014/main" xmlns="" id="{3FC64EA6-4D7B-487A-B126-6AC9BC6829FB}"/>
              </a:ext>
            </a:extLst>
          </p:cNvPr>
          <p:cNvSpPr/>
          <p:nvPr/>
        </p:nvSpPr>
        <p:spPr>
          <a:xfrm>
            <a:off x="162449" y="5871538"/>
            <a:ext cx="3644202" cy="698309"/>
          </a:xfrm>
          <a:prstGeom prst="rect">
            <a:avLst/>
          </a:prstGeom>
          <a:solidFill>
            <a:schemeClr val="accent4">
              <a:lumMod val="40000"/>
              <a:lumOff val="60000"/>
            </a:schemeClr>
          </a:solidFill>
          <a:ln>
            <a:noFill/>
          </a:ln>
        </p:spPr>
        <p:txBody>
          <a:bodyPr wrap="square" lIns="33231" tIns="33231" rIns="33231" bIns="33231">
            <a:spAutoFit/>
          </a:bodyPr>
          <a:lstStyle/>
          <a:p>
            <a:pPr algn="ctr">
              <a:lnSpc>
                <a:spcPts val="1200"/>
              </a:lnSpc>
            </a:pPr>
            <a:r>
              <a:rPr lang="en-US" sz="1600" b="1" dirty="0" err="1"/>
              <a:t>Lokasi</a:t>
            </a:r>
            <a:r>
              <a:rPr lang="en-US" sz="1600" b="1" dirty="0"/>
              <a:t> Pembangunan </a:t>
            </a:r>
            <a:r>
              <a:rPr lang="en-US" sz="1600" b="1" dirty="0" smtClean="0"/>
              <a:t>Infra</a:t>
            </a:r>
            <a:r>
              <a:rPr lang="id-ID" sz="1600" b="1" dirty="0" smtClean="0"/>
              <a:t>struktur Cipta Karya</a:t>
            </a:r>
            <a:r>
              <a:rPr lang="en-US" sz="1600" b="1" dirty="0" smtClean="0"/>
              <a:t> </a:t>
            </a:r>
            <a:r>
              <a:rPr lang="en-US" sz="1600" b="1" dirty="0" err="1"/>
              <a:t>berada</a:t>
            </a:r>
            <a:r>
              <a:rPr lang="en-US" sz="1600" b="1" dirty="0"/>
              <a:t> </a:t>
            </a:r>
            <a:r>
              <a:rPr lang="en-US" sz="1600" b="1" dirty="0" err="1"/>
              <a:t>dalam</a:t>
            </a:r>
            <a:r>
              <a:rPr lang="en-US" sz="1600" b="1" dirty="0"/>
              <a:t> </a:t>
            </a:r>
            <a:r>
              <a:rPr lang="en-US" sz="1600" b="1" dirty="0" err="1"/>
              <a:t>lingkup</a:t>
            </a:r>
            <a:r>
              <a:rPr lang="en-US" sz="1600" b="1" dirty="0"/>
              <a:t> </a:t>
            </a:r>
            <a:r>
              <a:rPr lang="en-US" sz="1600" b="1" dirty="0" err="1">
                <a:solidFill>
                  <a:srgbClr val="FF0000"/>
                </a:solidFill>
              </a:rPr>
              <a:t>kawasan</a:t>
            </a:r>
            <a:r>
              <a:rPr lang="en-US" sz="1600" b="1" dirty="0">
                <a:solidFill>
                  <a:srgbClr val="FF0000"/>
                </a:solidFill>
              </a:rPr>
              <a:t> </a:t>
            </a:r>
            <a:r>
              <a:rPr lang="en-US" sz="1600" b="1" dirty="0" err="1">
                <a:solidFill>
                  <a:srgbClr val="FF0000"/>
                </a:solidFill>
              </a:rPr>
              <a:t>permukiman</a:t>
            </a:r>
            <a:r>
              <a:rPr lang="en-US" sz="1600" b="1" dirty="0">
                <a:solidFill>
                  <a:srgbClr val="FF0000"/>
                </a:solidFill>
              </a:rPr>
              <a:t> </a:t>
            </a:r>
            <a:r>
              <a:rPr lang="en-US" sz="1600" b="1" dirty="0" err="1">
                <a:solidFill>
                  <a:srgbClr val="FF0000"/>
                </a:solidFill>
              </a:rPr>
              <a:t>perkotaan</a:t>
            </a:r>
            <a:r>
              <a:rPr lang="en-US" sz="1600" b="1" dirty="0">
                <a:solidFill>
                  <a:srgbClr val="FF0000"/>
                </a:solidFill>
              </a:rPr>
              <a:t> dan </a:t>
            </a:r>
            <a:r>
              <a:rPr lang="en-US" sz="1600" b="1" dirty="0" err="1">
                <a:solidFill>
                  <a:srgbClr val="FF0000"/>
                </a:solidFill>
              </a:rPr>
              <a:t>perdesaan</a:t>
            </a:r>
            <a:r>
              <a:rPr lang="en-US" sz="1600" b="1" dirty="0">
                <a:solidFill>
                  <a:srgbClr val="FF0000"/>
                </a:solidFill>
              </a:rPr>
              <a:t> </a:t>
            </a:r>
            <a:r>
              <a:rPr lang="en-US" sz="1600" b="1" dirty="0" err="1">
                <a:solidFill>
                  <a:srgbClr val="FF0000"/>
                </a:solidFill>
              </a:rPr>
              <a:t>sesuai</a:t>
            </a:r>
            <a:r>
              <a:rPr lang="en-US" sz="1600" b="1" dirty="0">
                <a:solidFill>
                  <a:srgbClr val="FF0000"/>
                </a:solidFill>
              </a:rPr>
              <a:t> </a:t>
            </a:r>
            <a:r>
              <a:rPr lang="en-US" sz="1600" b="1" dirty="0" err="1">
                <a:solidFill>
                  <a:srgbClr val="FF0000"/>
                </a:solidFill>
              </a:rPr>
              <a:t>arahan</a:t>
            </a:r>
            <a:r>
              <a:rPr lang="en-US" sz="1600" b="1" dirty="0">
                <a:solidFill>
                  <a:srgbClr val="FF0000"/>
                </a:solidFill>
              </a:rPr>
              <a:t> tata </a:t>
            </a:r>
            <a:r>
              <a:rPr lang="en-US" sz="1600" b="1" dirty="0" err="1">
                <a:solidFill>
                  <a:srgbClr val="FF0000"/>
                </a:solidFill>
              </a:rPr>
              <a:t>ruang</a:t>
            </a:r>
            <a:endParaRPr lang="id-ID" sz="1600" b="1" dirty="0">
              <a:solidFill>
                <a:srgbClr val="FF0000"/>
              </a:solidFill>
            </a:endParaRPr>
          </a:p>
        </p:txBody>
      </p:sp>
      <p:cxnSp>
        <p:nvCxnSpPr>
          <p:cNvPr id="28" name="Straight Arrow Connector 27">
            <a:extLst>
              <a:ext uri="{FF2B5EF4-FFF2-40B4-BE49-F238E27FC236}">
                <a16:creationId xmlns:a16="http://schemas.microsoft.com/office/drawing/2014/main" xmlns="" id="{A497EA04-5761-4345-87F3-765A91C23997}"/>
              </a:ext>
            </a:extLst>
          </p:cNvPr>
          <p:cNvCxnSpPr>
            <a:stCxn id="11" idx="2"/>
            <a:endCxn id="12" idx="0"/>
          </p:cNvCxnSpPr>
          <p:nvPr/>
        </p:nvCxnSpPr>
        <p:spPr>
          <a:xfrm>
            <a:off x="1984813" y="2092851"/>
            <a:ext cx="3821" cy="929293"/>
          </a:xfrm>
          <a:prstGeom prst="straightConnector1">
            <a:avLst/>
          </a:prstGeom>
          <a:ln w="28575">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xmlns="" id="{656AAA02-992F-4D3D-BDD6-08DB36C7CDFC}"/>
              </a:ext>
            </a:extLst>
          </p:cNvPr>
          <p:cNvCxnSpPr>
            <a:stCxn id="12" idx="2"/>
            <a:endCxn id="18" idx="0"/>
          </p:cNvCxnSpPr>
          <p:nvPr/>
        </p:nvCxnSpPr>
        <p:spPr>
          <a:xfrm flipH="1">
            <a:off x="1986973" y="3418144"/>
            <a:ext cx="1661" cy="1026915"/>
          </a:xfrm>
          <a:prstGeom prst="straightConnector1">
            <a:avLst/>
          </a:prstGeom>
          <a:ln w="28575">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xmlns="" id="{FF854EF7-9559-4445-8F40-93AB108496B0}"/>
              </a:ext>
            </a:extLst>
          </p:cNvPr>
          <p:cNvCxnSpPr>
            <a:cxnSpLocks/>
            <a:stCxn id="18" idx="2"/>
            <a:endCxn id="21" idx="0"/>
          </p:cNvCxnSpPr>
          <p:nvPr/>
        </p:nvCxnSpPr>
        <p:spPr>
          <a:xfrm flipH="1">
            <a:off x="1984550" y="5435500"/>
            <a:ext cx="2423" cy="436038"/>
          </a:xfrm>
          <a:prstGeom prst="straightConnector1">
            <a:avLst/>
          </a:prstGeom>
          <a:ln w="28575">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1645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2" name="object 12"/>
          <p:cNvGraphicFramePr>
            <a:graphicFrameLocks noGrp="1"/>
          </p:cNvGraphicFramePr>
          <p:nvPr/>
        </p:nvGraphicFramePr>
        <p:xfrm>
          <a:off x="320078" y="1508569"/>
          <a:ext cx="8479154" cy="4847777"/>
        </p:xfrm>
        <a:graphic>
          <a:graphicData uri="http://schemas.openxmlformats.org/drawingml/2006/table">
            <a:tbl>
              <a:tblPr firstRow="1" bandRow="1">
                <a:tableStyleId>{2D5ABB26-0587-4C30-8999-92F81FD0307C}</a:tableStyleId>
              </a:tblPr>
              <a:tblGrid>
                <a:gridCol w="1353979"/>
                <a:gridCol w="1633537"/>
                <a:gridCol w="2961322"/>
                <a:gridCol w="2530316"/>
              </a:tblGrid>
              <a:tr h="399479">
                <a:tc>
                  <a:txBody>
                    <a:bodyPr/>
                    <a:lstStyle/>
                    <a:p>
                      <a:pPr marL="415290">
                        <a:lnSpc>
                          <a:spcPct val="100000"/>
                        </a:lnSpc>
                        <a:spcBef>
                          <a:spcPts val="770"/>
                        </a:spcBef>
                      </a:pPr>
                      <a:r>
                        <a:rPr sz="1500" spc="-15" dirty="0">
                          <a:latin typeface="Calibri"/>
                          <a:cs typeface="Calibri"/>
                        </a:rPr>
                        <a:t>TIPOLOGI</a:t>
                      </a:r>
                      <a:endParaRPr sz="1500">
                        <a:latin typeface="Calibri"/>
                        <a:cs typeface="Calibri"/>
                      </a:endParaRPr>
                    </a:p>
                  </a:txBody>
                  <a:tcPr marL="0" marR="0" marT="733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tcPr>
                </a:tc>
                <a:tc>
                  <a:txBody>
                    <a:bodyPr/>
                    <a:lstStyle/>
                    <a:p>
                      <a:pPr marL="436880">
                        <a:lnSpc>
                          <a:spcPct val="100000"/>
                        </a:lnSpc>
                        <a:spcBef>
                          <a:spcPts val="770"/>
                        </a:spcBef>
                      </a:pPr>
                      <a:r>
                        <a:rPr sz="1500" spc="-10" dirty="0">
                          <a:solidFill>
                            <a:srgbClr val="FFFFFF"/>
                          </a:solidFill>
                          <a:latin typeface="Calibri"/>
                          <a:cs typeface="Calibri"/>
                        </a:rPr>
                        <a:t>TERTINGGAL</a:t>
                      </a:r>
                      <a:endParaRPr sz="1500">
                        <a:latin typeface="Calibri"/>
                        <a:cs typeface="Calibri"/>
                      </a:endParaRPr>
                    </a:p>
                  </a:txBody>
                  <a:tcPr marL="0" marR="0" marT="733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00AF50"/>
                    </a:solidFill>
                  </a:tcPr>
                </a:tc>
                <a:tc>
                  <a:txBody>
                    <a:bodyPr/>
                    <a:lstStyle/>
                    <a:p>
                      <a:pPr marL="1236345">
                        <a:lnSpc>
                          <a:spcPct val="100000"/>
                        </a:lnSpc>
                        <a:spcBef>
                          <a:spcPts val="770"/>
                        </a:spcBef>
                      </a:pPr>
                      <a:r>
                        <a:rPr sz="1500" spc="-5" dirty="0">
                          <a:solidFill>
                            <a:srgbClr val="FFFFFF"/>
                          </a:solidFill>
                          <a:latin typeface="Calibri"/>
                          <a:cs typeface="Calibri"/>
                        </a:rPr>
                        <a:t>BERKEMBANG</a:t>
                      </a:r>
                      <a:endParaRPr sz="1500">
                        <a:latin typeface="Calibri"/>
                        <a:cs typeface="Calibri"/>
                      </a:endParaRPr>
                    </a:p>
                  </a:txBody>
                  <a:tcPr marL="0" marR="0" marT="733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00AF50"/>
                    </a:solidFill>
                  </a:tcPr>
                </a:tc>
                <a:tc>
                  <a:txBody>
                    <a:bodyPr/>
                    <a:lstStyle/>
                    <a:p>
                      <a:pPr algn="ctr">
                        <a:lnSpc>
                          <a:spcPct val="100000"/>
                        </a:lnSpc>
                        <a:spcBef>
                          <a:spcPts val="770"/>
                        </a:spcBef>
                      </a:pPr>
                      <a:r>
                        <a:rPr sz="1500" spc="-5" dirty="0">
                          <a:solidFill>
                            <a:srgbClr val="FFFFFF"/>
                          </a:solidFill>
                          <a:latin typeface="Calibri"/>
                          <a:cs typeface="Calibri"/>
                        </a:rPr>
                        <a:t>MANDIRI</a:t>
                      </a:r>
                      <a:endParaRPr sz="1500">
                        <a:latin typeface="Calibri"/>
                        <a:cs typeface="Calibri"/>
                      </a:endParaRPr>
                    </a:p>
                  </a:txBody>
                  <a:tcPr marL="0" marR="0" marT="733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00AF50"/>
                    </a:solidFill>
                  </a:tcPr>
                </a:tc>
              </a:tr>
              <a:tr h="1714500">
                <a:tc rowSpan="3">
                  <a:txBody>
                    <a:bodyPr/>
                    <a:lstStyle/>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spcBef>
                          <a:spcPts val="45"/>
                        </a:spcBef>
                      </a:pPr>
                      <a:endParaRPr sz="1500">
                        <a:latin typeface="Times New Roman"/>
                        <a:cs typeface="Times New Roman"/>
                      </a:endParaRPr>
                    </a:p>
                    <a:p>
                      <a:pPr marL="91440">
                        <a:lnSpc>
                          <a:spcPct val="100000"/>
                        </a:lnSpc>
                        <a:spcBef>
                          <a:spcPts val="5"/>
                        </a:spcBef>
                      </a:pPr>
                      <a:r>
                        <a:rPr sz="1500" spc="-20" dirty="0">
                          <a:solidFill>
                            <a:srgbClr val="FFFFFF"/>
                          </a:solidFill>
                          <a:latin typeface="Calibri"/>
                          <a:cs typeface="Calibri"/>
                        </a:rPr>
                        <a:t>DESA</a:t>
                      </a:r>
                      <a:endParaRPr sz="15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385622"/>
                    </a:solidFill>
                  </a:tcPr>
                </a:tc>
                <a:tc gridSpan="2">
                  <a:txBody>
                    <a:bodyPr/>
                    <a:lstStyle/>
                    <a:p>
                      <a:pPr marL="436880" indent="-344805">
                        <a:lnSpc>
                          <a:spcPct val="100000"/>
                        </a:lnSpc>
                        <a:spcBef>
                          <a:spcPts val="245"/>
                        </a:spcBef>
                        <a:buFont typeface="Arial"/>
                        <a:buChar char="•"/>
                        <a:tabLst>
                          <a:tab pos="436245" algn="l"/>
                          <a:tab pos="436880" algn="l"/>
                        </a:tabLst>
                      </a:pPr>
                      <a:r>
                        <a:rPr sz="1400" spc="-15" dirty="0">
                          <a:latin typeface="Calibri"/>
                          <a:cs typeface="Calibri"/>
                        </a:rPr>
                        <a:t>Penyediaan Infrastruktur </a:t>
                      </a:r>
                      <a:r>
                        <a:rPr sz="1400" spc="-10" dirty="0">
                          <a:latin typeface="Calibri"/>
                          <a:cs typeface="Calibri"/>
                        </a:rPr>
                        <a:t>Permukiman: Sanitasi,</a:t>
                      </a:r>
                      <a:r>
                        <a:rPr sz="1400" spc="235" dirty="0">
                          <a:latin typeface="Calibri"/>
                          <a:cs typeface="Calibri"/>
                        </a:rPr>
                        <a:t> </a:t>
                      </a:r>
                      <a:r>
                        <a:rPr sz="1400" spc="-10" dirty="0">
                          <a:latin typeface="Calibri"/>
                          <a:cs typeface="Calibri"/>
                        </a:rPr>
                        <a:t>Perumahan</a:t>
                      </a:r>
                      <a:endParaRPr sz="1400">
                        <a:latin typeface="Calibri"/>
                        <a:cs typeface="Calibri"/>
                      </a:endParaRPr>
                    </a:p>
                    <a:p>
                      <a:pPr marL="436880" indent="-344805">
                        <a:lnSpc>
                          <a:spcPct val="100000"/>
                        </a:lnSpc>
                        <a:buFont typeface="Arial"/>
                        <a:buChar char="•"/>
                        <a:tabLst>
                          <a:tab pos="436245" algn="l"/>
                          <a:tab pos="436880" algn="l"/>
                        </a:tabLst>
                      </a:pPr>
                      <a:r>
                        <a:rPr sz="1400" spc="-15" dirty="0">
                          <a:latin typeface="Calibri"/>
                          <a:cs typeface="Calibri"/>
                        </a:rPr>
                        <a:t>Penyediaan Infrastruktur Kesehatan: Poskesdes,</a:t>
                      </a:r>
                      <a:r>
                        <a:rPr sz="1400" spc="215" dirty="0">
                          <a:latin typeface="Calibri"/>
                          <a:cs typeface="Calibri"/>
                        </a:rPr>
                        <a:t> </a:t>
                      </a:r>
                      <a:r>
                        <a:rPr sz="1400" spc="-10" dirty="0">
                          <a:latin typeface="Calibri"/>
                          <a:cs typeface="Calibri"/>
                        </a:rPr>
                        <a:t>Polindes,</a:t>
                      </a:r>
                      <a:endParaRPr sz="1400">
                        <a:latin typeface="Calibri"/>
                        <a:cs typeface="Calibri"/>
                      </a:endParaRPr>
                    </a:p>
                    <a:p>
                      <a:pPr marL="436880">
                        <a:lnSpc>
                          <a:spcPct val="100000"/>
                        </a:lnSpc>
                      </a:pPr>
                      <a:r>
                        <a:rPr sz="1400" spc="-5" dirty="0">
                          <a:latin typeface="Calibri"/>
                          <a:cs typeface="Calibri"/>
                        </a:rPr>
                        <a:t>dan</a:t>
                      </a:r>
                      <a:r>
                        <a:rPr sz="1400" spc="5" dirty="0">
                          <a:latin typeface="Calibri"/>
                          <a:cs typeface="Calibri"/>
                        </a:rPr>
                        <a:t> </a:t>
                      </a:r>
                      <a:r>
                        <a:rPr sz="1400" spc="-15" dirty="0">
                          <a:latin typeface="Calibri"/>
                          <a:cs typeface="Calibri"/>
                        </a:rPr>
                        <a:t>Posyandu</a:t>
                      </a:r>
                      <a:endParaRPr sz="1400">
                        <a:latin typeface="Calibri"/>
                        <a:cs typeface="Calibri"/>
                      </a:endParaRPr>
                    </a:p>
                    <a:p>
                      <a:pPr marL="436880" marR="319405" indent="-344805">
                        <a:lnSpc>
                          <a:spcPct val="100000"/>
                        </a:lnSpc>
                        <a:buFont typeface="Arial"/>
                        <a:buChar char="•"/>
                        <a:tabLst>
                          <a:tab pos="436245" algn="l"/>
                          <a:tab pos="436880" algn="l"/>
                        </a:tabLst>
                      </a:pPr>
                      <a:r>
                        <a:rPr sz="1400" spc="-15" dirty="0">
                          <a:latin typeface="Calibri"/>
                          <a:cs typeface="Calibri"/>
                        </a:rPr>
                        <a:t>Penyediaan Infrastruktur Pendidikan: </a:t>
                      </a:r>
                      <a:r>
                        <a:rPr sz="1400" spc="-50" dirty="0">
                          <a:latin typeface="Calibri"/>
                          <a:cs typeface="Calibri"/>
                        </a:rPr>
                        <a:t>PAUD, </a:t>
                      </a:r>
                      <a:r>
                        <a:rPr sz="1400" spc="-15" dirty="0">
                          <a:latin typeface="Calibri"/>
                          <a:cs typeface="Calibri"/>
                        </a:rPr>
                        <a:t>perpustakaan  </a:t>
                      </a:r>
                      <a:r>
                        <a:rPr sz="1400" spc="-10" dirty="0">
                          <a:latin typeface="Calibri"/>
                          <a:cs typeface="Calibri"/>
                        </a:rPr>
                        <a:t>desa</a:t>
                      </a:r>
                      <a:endParaRPr sz="1400">
                        <a:latin typeface="Calibri"/>
                        <a:cs typeface="Calibri"/>
                      </a:endParaRPr>
                    </a:p>
                    <a:p>
                      <a:pPr marL="436880" indent="-344805">
                        <a:lnSpc>
                          <a:spcPct val="100000"/>
                        </a:lnSpc>
                        <a:buFont typeface="Arial"/>
                        <a:buChar char="•"/>
                        <a:tabLst>
                          <a:tab pos="436245" algn="l"/>
                          <a:tab pos="436880" algn="l"/>
                        </a:tabLst>
                      </a:pPr>
                      <a:r>
                        <a:rPr sz="1400" spc="-15" dirty="0">
                          <a:latin typeface="Calibri"/>
                          <a:cs typeface="Calibri"/>
                        </a:rPr>
                        <a:t>Penyediaan Infrastruktur </a:t>
                      </a:r>
                      <a:r>
                        <a:rPr sz="1400" dirty="0">
                          <a:latin typeface="Calibri"/>
                          <a:cs typeface="Calibri"/>
                        </a:rPr>
                        <a:t>: </a:t>
                      </a:r>
                      <a:r>
                        <a:rPr sz="1400" spc="-5" dirty="0">
                          <a:latin typeface="Calibri"/>
                          <a:cs typeface="Calibri"/>
                        </a:rPr>
                        <a:t>Jalan,</a:t>
                      </a:r>
                      <a:r>
                        <a:rPr sz="1400" spc="130" dirty="0">
                          <a:latin typeface="Calibri"/>
                          <a:cs typeface="Calibri"/>
                        </a:rPr>
                        <a:t> </a:t>
                      </a:r>
                      <a:r>
                        <a:rPr sz="1400" spc="-10" dirty="0">
                          <a:latin typeface="Calibri"/>
                          <a:cs typeface="Calibri"/>
                        </a:rPr>
                        <a:t>Jembatan</a:t>
                      </a:r>
                      <a:endParaRPr sz="1400">
                        <a:latin typeface="Calibri"/>
                        <a:cs typeface="Calibri"/>
                      </a:endParaRPr>
                    </a:p>
                    <a:p>
                      <a:pPr marL="436880" indent="-344805">
                        <a:lnSpc>
                          <a:spcPct val="100000"/>
                        </a:lnSpc>
                        <a:spcBef>
                          <a:spcPts val="5"/>
                        </a:spcBef>
                        <a:buFont typeface="Arial"/>
                        <a:buChar char="•"/>
                        <a:tabLst>
                          <a:tab pos="436245" algn="l"/>
                          <a:tab pos="436880" algn="l"/>
                        </a:tabLst>
                      </a:pPr>
                      <a:r>
                        <a:rPr sz="1400" spc="-20" dirty="0">
                          <a:latin typeface="Calibri"/>
                          <a:cs typeface="Calibri"/>
                        </a:rPr>
                        <a:t>Penguatan </a:t>
                      </a:r>
                      <a:r>
                        <a:rPr sz="1400" spc="-10" dirty="0">
                          <a:latin typeface="Calibri"/>
                          <a:cs typeface="Calibri"/>
                        </a:rPr>
                        <a:t>Kader </a:t>
                      </a:r>
                      <a:r>
                        <a:rPr sz="1400" spc="-15" dirty="0">
                          <a:latin typeface="Calibri"/>
                          <a:cs typeface="Calibri"/>
                        </a:rPr>
                        <a:t>Kesehatan </a:t>
                      </a:r>
                      <a:r>
                        <a:rPr sz="1400" spc="-5" dirty="0">
                          <a:latin typeface="Calibri"/>
                          <a:cs typeface="Calibri"/>
                        </a:rPr>
                        <a:t>(Bidan </a:t>
                      </a:r>
                      <a:r>
                        <a:rPr sz="1400" spc="-10" dirty="0">
                          <a:latin typeface="Calibri"/>
                          <a:cs typeface="Calibri"/>
                        </a:rPr>
                        <a:t>Desa) </a:t>
                      </a:r>
                      <a:r>
                        <a:rPr sz="1400" spc="-5" dirty="0">
                          <a:latin typeface="Calibri"/>
                          <a:cs typeface="Calibri"/>
                        </a:rPr>
                        <a:t>dan</a:t>
                      </a:r>
                      <a:r>
                        <a:rPr sz="1400" spc="280" dirty="0">
                          <a:latin typeface="Calibri"/>
                          <a:cs typeface="Calibri"/>
                        </a:rPr>
                        <a:t> </a:t>
                      </a:r>
                      <a:r>
                        <a:rPr sz="1400" spc="-15" dirty="0">
                          <a:latin typeface="Calibri"/>
                          <a:cs typeface="Calibri"/>
                        </a:rPr>
                        <a:t>Pendidikan</a:t>
                      </a:r>
                      <a:endParaRPr sz="1400">
                        <a:latin typeface="Calibri"/>
                        <a:cs typeface="Calibri"/>
                      </a:endParaRPr>
                    </a:p>
                    <a:p>
                      <a:pPr marL="436880">
                        <a:lnSpc>
                          <a:spcPct val="100000"/>
                        </a:lnSpc>
                      </a:pPr>
                      <a:r>
                        <a:rPr sz="1400" spc="-30" dirty="0">
                          <a:latin typeface="Calibri"/>
                          <a:cs typeface="Calibri"/>
                        </a:rPr>
                        <a:t>(Tenaga </a:t>
                      </a:r>
                      <a:r>
                        <a:rPr sz="1400" spc="-15" dirty="0">
                          <a:latin typeface="Calibri"/>
                          <a:cs typeface="Calibri"/>
                        </a:rPr>
                        <a:t>Pengajar</a:t>
                      </a:r>
                      <a:r>
                        <a:rPr sz="1400" spc="70" dirty="0">
                          <a:latin typeface="Calibri"/>
                          <a:cs typeface="Calibri"/>
                        </a:rPr>
                        <a:t> </a:t>
                      </a:r>
                      <a:r>
                        <a:rPr sz="1400" spc="-40" dirty="0">
                          <a:latin typeface="Calibri"/>
                          <a:cs typeface="Calibri"/>
                        </a:rPr>
                        <a:t>PAUD)</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c hMerge="1">
                  <a:txBody>
                    <a:bodyPr/>
                    <a:lstStyle/>
                    <a:p>
                      <a:endParaRPr/>
                    </a:p>
                  </a:txBody>
                  <a:tcPr marL="0" marR="0" marT="0" marB="0"/>
                </a:tc>
                <a:tc rowSpan="2">
                  <a:txBody>
                    <a:bodyPr/>
                    <a:lstStyle/>
                    <a:p>
                      <a:pPr marL="438150" marR="723900" indent="-344805">
                        <a:lnSpc>
                          <a:spcPct val="100000"/>
                        </a:lnSpc>
                        <a:spcBef>
                          <a:spcPts val="245"/>
                        </a:spcBef>
                        <a:buFont typeface="Arial"/>
                        <a:buChar char="•"/>
                        <a:tabLst>
                          <a:tab pos="437515" algn="l"/>
                          <a:tab pos="438150" algn="l"/>
                        </a:tabLst>
                      </a:pPr>
                      <a:r>
                        <a:rPr sz="1400" spc="-5" dirty="0">
                          <a:latin typeface="Calibri"/>
                          <a:cs typeface="Calibri"/>
                        </a:rPr>
                        <a:t>Kerjasama </a:t>
                      </a:r>
                      <a:r>
                        <a:rPr sz="1400" spc="-10" dirty="0">
                          <a:latin typeface="Calibri"/>
                          <a:cs typeface="Calibri"/>
                        </a:rPr>
                        <a:t>Desa </a:t>
                      </a:r>
                      <a:r>
                        <a:rPr sz="1400" spc="-15" dirty="0">
                          <a:latin typeface="Calibri"/>
                          <a:cs typeface="Calibri"/>
                        </a:rPr>
                        <a:t>dengan  Swasta/Pihak</a:t>
                      </a:r>
                      <a:r>
                        <a:rPr sz="1400" spc="10" dirty="0">
                          <a:latin typeface="Calibri"/>
                          <a:cs typeface="Calibri"/>
                        </a:rPr>
                        <a:t> </a:t>
                      </a:r>
                      <a:r>
                        <a:rPr sz="1400" spc="-15" dirty="0">
                          <a:latin typeface="Calibri"/>
                          <a:cs typeface="Calibri"/>
                        </a:rPr>
                        <a:t>Ketiga</a:t>
                      </a:r>
                      <a:endParaRPr sz="1400">
                        <a:latin typeface="Calibri"/>
                        <a:cs typeface="Calibri"/>
                      </a:endParaRPr>
                    </a:p>
                    <a:p>
                      <a:pPr marL="438150" indent="-344805">
                        <a:lnSpc>
                          <a:spcPct val="100000"/>
                        </a:lnSpc>
                        <a:buFont typeface="Arial"/>
                        <a:buChar char="•"/>
                        <a:tabLst>
                          <a:tab pos="437515" algn="l"/>
                          <a:tab pos="438150" algn="l"/>
                        </a:tabLst>
                      </a:pPr>
                      <a:r>
                        <a:rPr sz="1400" spc="-50" dirty="0">
                          <a:latin typeface="Calibri"/>
                          <a:cs typeface="Calibri"/>
                        </a:rPr>
                        <a:t>Tata </a:t>
                      </a:r>
                      <a:r>
                        <a:rPr sz="1400" spc="-5" dirty="0">
                          <a:latin typeface="Calibri"/>
                          <a:cs typeface="Calibri"/>
                        </a:rPr>
                        <a:t>Ruang</a:t>
                      </a:r>
                      <a:r>
                        <a:rPr sz="1400" spc="60" dirty="0">
                          <a:latin typeface="Calibri"/>
                          <a:cs typeface="Calibri"/>
                        </a:rPr>
                        <a:t> </a:t>
                      </a:r>
                      <a:r>
                        <a:rPr sz="1400" spc="-10" dirty="0">
                          <a:latin typeface="Calibri"/>
                          <a:cs typeface="Calibri"/>
                        </a:rPr>
                        <a:t>Desa</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r>
              <a:tr h="1714519">
                <a:tc vMerge="1">
                  <a:txBody>
                    <a:bodyPr/>
                    <a:lstStyle/>
                    <a:p>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385622"/>
                    </a:solidFill>
                  </a:tcPr>
                </a:tc>
                <a:tc>
                  <a:txBody>
                    <a:bodyPr/>
                    <a:lstStyle/>
                    <a:p>
                      <a:pPr>
                        <a:lnSpc>
                          <a:spcPct val="100000"/>
                        </a:lnSpc>
                      </a:pPr>
                      <a:endParaRPr sz="1400">
                        <a:latin typeface="Times New Roman"/>
                        <a:cs typeface="Times New Roman"/>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c>
                  <a:txBody>
                    <a:bodyPr/>
                    <a:lstStyle/>
                    <a:p>
                      <a:pPr marL="436880" marR="289560" indent="-344805">
                        <a:lnSpc>
                          <a:spcPct val="100000"/>
                        </a:lnSpc>
                        <a:spcBef>
                          <a:spcPts val="254"/>
                        </a:spcBef>
                        <a:buFont typeface="Arial"/>
                        <a:buChar char="•"/>
                        <a:tabLst>
                          <a:tab pos="436880" algn="l"/>
                          <a:tab pos="437515" algn="l"/>
                        </a:tabLst>
                      </a:pPr>
                      <a:r>
                        <a:rPr sz="1400" spc="-15" dirty="0">
                          <a:latin typeface="Calibri"/>
                          <a:cs typeface="Calibri"/>
                        </a:rPr>
                        <a:t>Penyediaan Infrastruktur </a:t>
                      </a:r>
                      <a:r>
                        <a:rPr sz="1400" spc="-10" dirty="0">
                          <a:latin typeface="Calibri"/>
                          <a:cs typeface="Calibri"/>
                        </a:rPr>
                        <a:t>Ekonomi:  </a:t>
                      </a:r>
                      <a:r>
                        <a:rPr sz="1400" spc="-35" dirty="0">
                          <a:latin typeface="Calibri"/>
                          <a:cs typeface="Calibri"/>
                        </a:rPr>
                        <a:t>Pasar, </a:t>
                      </a:r>
                      <a:r>
                        <a:rPr sz="1400" spc="-15" dirty="0">
                          <a:latin typeface="Calibri"/>
                          <a:cs typeface="Calibri"/>
                        </a:rPr>
                        <a:t>Koperasi, </a:t>
                      </a:r>
                      <a:r>
                        <a:rPr sz="1400" spc="-5" dirty="0">
                          <a:latin typeface="Calibri"/>
                          <a:cs typeface="Calibri"/>
                        </a:rPr>
                        <a:t>BUMDes, </a:t>
                      </a:r>
                      <a:r>
                        <a:rPr sz="1400" spc="-10" dirty="0">
                          <a:latin typeface="Calibri"/>
                          <a:cs typeface="Calibri"/>
                        </a:rPr>
                        <a:t>layanan  </a:t>
                      </a:r>
                      <a:r>
                        <a:rPr sz="1400" spc="-15" dirty="0">
                          <a:latin typeface="Calibri"/>
                          <a:cs typeface="Calibri"/>
                        </a:rPr>
                        <a:t>keuangan </a:t>
                      </a:r>
                      <a:r>
                        <a:rPr sz="1400" spc="-5" dirty="0">
                          <a:latin typeface="Calibri"/>
                          <a:cs typeface="Calibri"/>
                        </a:rPr>
                        <a:t>di</a:t>
                      </a:r>
                      <a:r>
                        <a:rPr sz="1400" spc="65" dirty="0">
                          <a:latin typeface="Calibri"/>
                          <a:cs typeface="Calibri"/>
                        </a:rPr>
                        <a:t> </a:t>
                      </a:r>
                      <a:r>
                        <a:rPr sz="1400" spc="-10" dirty="0">
                          <a:latin typeface="Calibri"/>
                          <a:cs typeface="Calibri"/>
                        </a:rPr>
                        <a:t>Desa</a:t>
                      </a:r>
                      <a:endParaRPr sz="1400">
                        <a:latin typeface="Calibri"/>
                        <a:cs typeface="Calibri"/>
                      </a:endParaRPr>
                    </a:p>
                    <a:p>
                      <a:pPr marL="436880" indent="-344805">
                        <a:lnSpc>
                          <a:spcPct val="100000"/>
                        </a:lnSpc>
                        <a:buFont typeface="Arial"/>
                        <a:buChar char="•"/>
                        <a:tabLst>
                          <a:tab pos="436880" algn="l"/>
                          <a:tab pos="437515" algn="l"/>
                        </a:tabLst>
                      </a:pPr>
                      <a:r>
                        <a:rPr sz="1400" spc="-10" dirty="0">
                          <a:latin typeface="Calibri"/>
                          <a:cs typeface="Calibri"/>
                        </a:rPr>
                        <a:t>Kewirausahaan</a:t>
                      </a:r>
                      <a:endParaRPr sz="1400">
                        <a:latin typeface="Calibri"/>
                        <a:cs typeface="Calibri"/>
                      </a:endParaRPr>
                    </a:p>
                    <a:p>
                      <a:pPr marL="436880" indent="-344805">
                        <a:lnSpc>
                          <a:spcPct val="100000"/>
                        </a:lnSpc>
                        <a:buFont typeface="Arial"/>
                        <a:buChar char="•"/>
                        <a:tabLst>
                          <a:tab pos="436880" algn="l"/>
                          <a:tab pos="437515" algn="l"/>
                        </a:tabLst>
                      </a:pPr>
                      <a:r>
                        <a:rPr sz="1400" spc="-15" dirty="0">
                          <a:latin typeface="Calibri"/>
                          <a:cs typeface="Calibri"/>
                        </a:rPr>
                        <a:t>Penataan Lingkungan</a:t>
                      </a:r>
                      <a:r>
                        <a:rPr sz="1400" spc="100" dirty="0">
                          <a:latin typeface="Calibri"/>
                          <a:cs typeface="Calibri"/>
                        </a:rPr>
                        <a:t> </a:t>
                      </a:r>
                      <a:r>
                        <a:rPr sz="1400" spc="-10" dirty="0">
                          <a:latin typeface="Calibri"/>
                          <a:cs typeface="Calibri"/>
                        </a:rPr>
                        <a:t>hidup</a:t>
                      </a:r>
                      <a:endParaRPr sz="1400">
                        <a:latin typeface="Calibri"/>
                        <a:cs typeface="Calibri"/>
                      </a:endParaRPr>
                    </a:p>
                    <a:p>
                      <a:pPr marL="436880" marR="264160" indent="-344805">
                        <a:lnSpc>
                          <a:spcPct val="100000"/>
                        </a:lnSpc>
                        <a:spcBef>
                          <a:spcPts val="5"/>
                        </a:spcBef>
                        <a:buFont typeface="Arial"/>
                        <a:buChar char="•"/>
                        <a:tabLst>
                          <a:tab pos="436880" algn="l"/>
                          <a:tab pos="437515" algn="l"/>
                        </a:tabLst>
                      </a:pPr>
                      <a:r>
                        <a:rPr sz="1400" spc="-15" dirty="0">
                          <a:latin typeface="Calibri"/>
                          <a:cs typeface="Calibri"/>
                        </a:rPr>
                        <a:t>Pengelolaan infrastruktur  </a:t>
                      </a:r>
                      <a:r>
                        <a:rPr sz="1400" spc="-5" dirty="0">
                          <a:latin typeface="Calibri"/>
                          <a:cs typeface="Calibri"/>
                        </a:rPr>
                        <a:t>permukiman </a:t>
                      </a:r>
                      <a:r>
                        <a:rPr sz="1400" spc="-10" dirty="0">
                          <a:latin typeface="Calibri"/>
                          <a:cs typeface="Calibri"/>
                        </a:rPr>
                        <a:t>(sanitasi, perumahan,  persampahan/limbah)</a:t>
                      </a:r>
                      <a:endParaRPr sz="1400">
                        <a:latin typeface="Calibri"/>
                        <a:cs typeface="Calibri"/>
                      </a:endParaRPr>
                    </a:p>
                  </a:txBody>
                  <a:tcPr marL="0" marR="0" marT="24288"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c vMerge="1">
                  <a:txBody>
                    <a:bodyPr/>
                    <a:lstStyle/>
                    <a:p>
                      <a:endParaRPr/>
                    </a:p>
                  </a:txBody>
                  <a:tcPr marL="0" marR="0" marT="31115"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r>
              <a:tr h="346834">
                <a:tc vMerge="1">
                  <a:txBody>
                    <a:bodyPr/>
                    <a:lstStyle/>
                    <a:p>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385622"/>
                    </a:solidFill>
                  </a:tcPr>
                </a:tc>
                <a:tc gridSpan="3">
                  <a:txBody>
                    <a:bodyPr/>
                    <a:lstStyle/>
                    <a:p>
                      <a:pPr marL="436880" indent="-344805">
                        <a:lnSpc>
                          <a:spcPct val="100000"/>
                        </a:lnSpc>
                        <a:spcBef>
                          <a:spcPts val="260"/>
                        </a:spcBef>
                        <a:buFont typeface="Arial"/>
                        <a:buChar char="•"/>
                        <a:tabLst>
                          <a:tab pos="436245" algn="l"/>
                          <a:tab pos="436880" algn="l"/>
                        </a:tabLst>
                      </a:pPr>
                      <a:r>
                        <a:rPr sz="1400" spc="-50" dirty="0">
                          <a:latin typeface="Calibri"/>
                          <a:cs typeface="Calibri"/>
                        </a:rPr>
                        <a:t>Tata </a:t>
                      </a:r>
                      <a:r>
                        <a:rPr sz="1400" spc="-15" dirty="0">
                          <a:latin typeface="Calibri"/>
                          <a:cs typeface="Calibri"/>
                        </a:rPr>
                        <a:t>kelola </a:t>
                      </a:r>
                      <a:r>
                        <a:rPr sz="1400" spc="-10" dirty="0">
                          <a:latin typeface="Calibri"/>
                          <a:cs typeface="Calibri"/>
                        </a:rPr>
                        <a:t>pemerintahan desa (pengelolaan </a:t>
                      </a:r>
                      <a:r>
                        <a:rPr sz="1400" spc="-15" dirty="0">
                          <a:latin typeface="Calibri"/>
                          <a:cs typeface="Calibri"/>
                        </a:rPr>
                        <a:t>keuangan </a:t>
                      </a:r>
                      <a:r>
                        <a:rPr sz="1400" spc="-10" dirty="0">
                          <a:latin typeface="Calibri"/>
                          <a:cs typeface="Calibri"/>
                        </a:rPr>
                        <a:t>desa, </a:t>
                      </a:r>
                      <a:r>
                        <a:rPr sz="1400" spc="-5" dirty="0">
                          <a:latin typeface="Calibri"/>
                          <a:cs typeface="Calibri"/>
                        </a:rPr>
                        <a:t>aset </a:t>
                      </a:r>
                      <a:r>
                        <a:rPr sz="1400" spc="-10" dirty="0">
                          <a:latin typeface="Calibri"/>
                          <a:cs typeface="Calibri"/>
                        </a:rPr>
                        <a:t>desa, </a:t>
                      </a:r>
                      <a:r>
                        <a:rPr sz="1400" spc="-15" dirty="0">
                          <a:latin typeface="Calibri"/>
                          <a:cs typeface="Calibri"/>
                        </a:rPr>
                        <a:t>penataan</a:t>
                      </a:r>
                      <a:r>
                        <a:rPr sz="1400" spc="125" dirty="0">
                          <a:latin typeface="Calibri"/>
                          <a:cs typeface="Calibri"/>
                        </a:rPr>
                        <a:t> </a:t>
                      </a:r>
                      <a:r>
                        <a:rPr sz="1400" spc="-10" dirty="0">
                          <a:latin typeface="Calibri"/>
                          <a:cs typeface="Calibri"/>
                        </a:rPr>
                        <a:t>Desa)</a:t>
                      </a:r>
                      <a:endParaRPr sz="1400">
                        <a:latin typeface="Calibri"/>
                        <a:cs typeface="Calibri"/>
                      </a:endParaRPr>
                    </a:p>
                  </a:txBody>
                  <a:tcPr marL="0" marR="0" marT="24765"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r>
            </a:tbl>
          </a:graphicData>
        </a:graphic>
      </p:graphicFrame>
      <p:sp>
        <p:nvSpPr>
          <p:cNvPr id="13" name="object 13"/>
          <p:cNvSpPr txBox="1">
            <a:spLocks noGrp="1"/>
          </p:cNvSpPr>
          <p:nvPr>
            <p:ph type="title"/>
          </p:nvPr>
        </p:nvSpPr>
        <p:spPr>
          <a:xfrm>
            <a:off x="0" y="-30649"/>
            <a:ext cx="9143999" cy="1364316"/>
          </a:xfrm>
          <a:prstGeom prst="rect">
            <a:avLst/>
          </a:prstGeom>
        </p:spPr>
        <p:txBody>
          <a:bodyPr vert="horz" wrap="square" lIns="0" tIns="10001" rIns="0" bIns="0" rtlCol="0" anchor="ctr">
            <a:spAutoFit/>
          </a:bodyPr>
          <a:lstStyle/>
          <a:p>
            <a:pPr marL="9525" algn="ctr">
              <a:lnSpc>
                <a:spcPct val="100000"/>
              </a:lnSpc>
              <a:spcBef>
                <a:spcPts val="79"/>
              </a:spcBef>
            </a:pPr>
            <a:r>
              <a:rPr spc="-26" dirty="0" smtClean="0"/>
              <a:t>STRATEGI </a:t>
            </a:r>
            <a:r>
              <a:rPr dirty="0"/>
              <a:t>PENGEMBANGAN </a:t>
            </a:r>
            <a:r>
              <a:rPr spc="-41" dirty="0"/>
              <a:t>PELAYANAN</a:t>
            </a:r>
            <a:r>
              <a:rPr spc="-11" dirty="0"/>
              <a:t> </a:t>
            </a:r>
            <a:r>
              <a:rPr spc="-4" dirty="0"/>
              <a:t>PERDESAAN</a:t>
            </a:r>
          </a:p>
        </p:txBody>
      </p:sp>
      <p:sp>
        <p:nvSpPr>
          <p:cNvPr id="14" name="Slide Number Placeholder 13"/>
          <p:cNvSpPr>
            <a:spLocks noGrp="1"/>
          </p:cNvSpPr>
          <p:nvPr>
            <p:ph type="sldNum" sz="quarter" idx="12"/>
          </p:nvPr>
        </p:nvSpPr>
        <p:spPr/>
        <p:txBody>
          <a:bodyPr/>
          <a:lstStyle/>
          <a:p>
            <a:fld id="{9CD5A045-6D39-4879-8E20-C877BE4435CE}" type="slidenum">
              <a:rPr lang="en-US" smtClean="0"/>
              <a:t>100</a:t>
            </a:fld>
            <a:endParaRPr lang="en-US"/>
          </a:p>
        </p:txBody>
      </p:sp>
      <p:sp>
        <p:nvSpPr>
          <p:cNvPr id="15" name="Rectangle 14">
            <a:extLst/>
          </p:cNvPr>
          <p:cNvSpPr/>
          <p:nvPr/>
        </p:nvSpPr>
        <p:spPr>
          <a:xfrm>
            <a:off x="457371" y="6439494"/>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1261932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2" name="object 12"/>
          <p:cNvGraphicFramePr>
            <a:graphicFrameLocks noGrp="1"/>
          </p:cNvGraphicFramePr>
          <p:nvPr/>
        </p:nvGraphicFramePr>
        <p:xfrm>
          <a:off x="413376" y="1481138"/>
          <a:ext cx="8479156" cy="3587561"/>
        </p:xfrm>
        <a:graphic>
          <a:graphicData uri="http://schemas.openxmlformats.org/drawingml/2006/table">
            <a:tbl>
              <a:tblPr firstRow="1" bandRow="1">
                <a:tableStyleId>{2D5ABB26-0587-4C30-8999-92F81FD0307C}</a:tableStyleId>
              </a:tblPr>
              <a:tblGrid>
                <a:gridCol w="1353979"/>
                <a:gridCol w="1972151"/>
                <a:gridCol w="2576513"/>
                <a:gridCol w="2576513"/>
              </a:tblGrid>
              <a:tr h="475868">
                <a:tc>
                  <a:txBody>
                    <a:bodyPr/>
                    <a:lstStyle/>
                    <a:p>
                      <a:pPr marL="3175" algn="ctr">
                        <a:lnSpc>
                          <a:spcPct val="100000"/>
                        </a:lnSpc>
                        <a:spcBef>
                          <a:spcPts val="1170"/>
                        </a:spcBef>
                      </a:pPr>
                      <a:r>
                        <a:rPr sz="1500" spc="-15" dirty="0">
                          <a:latin typeface="Calibri"/>
                          <a:cs typeface="Calibri"/>
                        </a:rPr>
                        <a:t>TIPOLOGI</a:t>
                      </a:r>
                      <a:endParaRPr sz="1500">
                        <a:latin typeface="Calibri"/>
                        <a:cs typeface="Calibri"/>
                      </a:endParaRPr>
                    </a:p>
                  </a:txBody>
                  <a:tcPr marL="0" marR="0" marT="1114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tcPr>
                </a:tc>
                <a:tc>
                  <a:txBody>
                    <a:bodyPr/>
                    <a:lstStyle/>
                    <a:p>
                      <a:pPr marL="662940">
                        <a:lnSpc>
                          <a:spcPct val="100000"/>
                        </a:lnSpc>
                        <a:spcBef>
                          <a:spcPts val="1170"/>
                        </a:spcBef>
                      </a:pPr>
                      <a:r>
                        <a:rPr sz="1500" spc="-10" dirty="0">
                          <a:solidFill>
                            <a:srgbClr val="FFFFFF"/>
                          </a:solidFill>
                          <a:latin typeface="Calibri"/>
                          <a:cs typeface="Calibri"/>
                        </a:rPr>
                        <a:t>TERTINGGAL</a:t>
                      </a:r>
                      <a:endParaRPr sz="1500">
                        <a:latin typeface="Calibri"/>
                        <a:cs typeface="Calibri"/>
                      </a:endParaRPr>
                    </a:p>
                  </a:txBody>
                  <a:tcPr marL="0" marR="0" marT="1114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00AF50"/>
                    </a:solidFill>
                  </a:tcPr>
                </a:tc>
                <a:tc>
                  <a:txBody>
                    <a:bodyPr/>
                    <a:lstStyle/>
                    <a:p>
                      <a:pPr marL="980440">
                        <a:lnSpc>
                          <a:spcPct val="100000"/>
                        </a:lnSpc>
                        <a:spcBef>
                          <a:spcPts val="1170"/>
                        </a:spcBef>
                      </a:pPr>
                      <a:r>
                        <a:rPr sz="1500" spc="-10" dirty="0">
                          <a:solidFill>
                            <a:srgbClr val="FFFFFF"/>
                          </a:solidFill>
                          <a:latin typeface="Calibri"/>
                          <a:cs typeface="Calibri"/>
                        </a:rPr>
                        <a:t>BERKEMBANG</a:t>
                      </a:r>
                      <a:endParaRPr sz="1500">
                        <a:latin typeface="Calibri"/>
                        <a:cs typeface="Calibri"/>
                      </a:endParaRPr>
                    </a:p>
                  </a:txBody>
                  <a:tcPr marL="0" marR="0" marT="1114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00AF50"/>
                    </a:solidFill>
                  </a:tcPr>
                </a:tc>
                <a:tc>
                  <a:txBody>
                    <a:bodyPr/>
                    <a:lstStyle/>
                    <a:p>
                      <a:pPr marL="5080" algn="ctr">
                        <a:lnSpc>
                          <a:spcPct val="100000"/>
                        </a:lnSpc>
                        <a:spcBef>
                          <a:spcPts val="1170"/>
                        </a:spcBef>
                      </a:pPr>
                      <a:r>
                        <a:rPr sz="1500" spc="-5" dirty="0">
                          <a:solidFill>
                            <a:srgbClr val="FFFFFF"/>
                          </a:solidFill>
                          <a:latin typeface="Calibri"/>
                          <a:cs typeface="Calibri"/>
                        </a:rPr>
                        <a:t>MANDIRI</a:t>
                      </a:r>
                      <a:endParaRPr sz="1500">
                        <a:latin typeface="Calibri"/>
                        <a:cs typeface="Calibri"/>
                      </a:endParaRPr>
                    </a:p>
                  </a:txBody>
                  <a:tcPr marL="0" marR="0" marT="11144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00AF50"/>
                    </a:solidFill>
                  </a:tcPr>
                </a:tc>
              </a:tr>
              <a:tr h="2012442">
                <a:tc>
                  <a:txBody>
                    <a:bodyPr/>
                    <a:lstStyle/>
                    <a:p>
                      <a:pPr>
                        <a:lnSpc>
                          <a:spcPct val="100000"/>
                        </a:lnSpc>
                      </a:pPr>
                      <a:endParaRPr sz="1500">
                        <a:latin typeface="Times New Roman"/>
                        <a:cs typeface="Times New Roman"/>
                      </a:endParaRPr>
                    </a:p>
                    <a:p>
                      <a:pPr>
                        <a:lnSpc>
                          <a:spcPct val="100000"/>
                        </a:lnSpc>
                      </a:pPr>
                      <a:endParaRPr sz="1500">
                        <a:latin typeface="Times New Roman"/>
                        <a:cs typeface="Times New Roman"/>
                      </a:endParaRPr>
                    </a:p>
                    <a:p>
                      <a:pPr>
                        <a:lnSpc>
                          <a:spcPct val="100000"/>
                        </a:lnSpc>
                        <a:spcBef>
                          <a:spcPts val="50"/>
                        </a:spcBef>
                      </a:pPr>
                      <a:endParaRPr sz="2200">
                        <a:latin typeface="Times New Roman"/>
                        <a:cs typeface="Times New Roman"/>
                      </a:endParaRPr>
                    </a:p>
                    <a:p>
                      <a:pPr marL="91440">
                        <a:lnSpc>
                          <a:spcPct val="100000"/>
                        </a:lnSpc>
                        <a:spcBef>
                          <a:spcPts val="5"/>
                        </a:spcBef>
                      </a:pPr>
                      <a:r>
                        <a:rPr sz="1500" spc="-35" dirty="0">
                          <a:solidFill>
                            <a:srgbClr val="FFFFFF"/>
                          </a:solidFill>
                          <a:latin typeface="Calibri"/>
                          <a:cs typeface="Calibri"/>
                        </a:rPr>
                        <a:t>KAWASAN</a:t>
                      </a:r>
                      <a:endParaRPr sz="1500">
                        <a:latin typeface="Calibri"/>
                        <a:cs typeface="Calibri"/>
                      </a:endParaRPr>
                    </a:p>
                    <a:p>
                      <a:pPr marL="91440">
                        <a:lnSpc>
                          <a:spcPct val="100000"/>
                        </a:lnSpc>
                      </a:pPr>
                      <a:r>
                        <a:rPr sz="1500" spc="-10" dirty="0">
                          <a:solidFill>
                            <a:srgbClr val="FFFFFF"/>
                          </a:solidFill>
                          <a:latin typeface="Calibri"/>
                          <a:cs typeface="Calibri"/>
                        </a:rPr>
                        <a:t>PERDESAAN</a:t>
                      </a:r>
                      <a:endParaRPr sz="15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385622"/>
                    </a:solidFill>
                  </a:tcPr>
                </a:tc>
                <a:tc gridSpan="3">
                  <a:txBody>
                    <a:bodyPr/>
                    <a:lstStyle/>
                    <a:p>
                      <a:pPr marL="436245" indent="-344805">
                        <a:lnSpc>
                          <a:spcPct val="100000"/>
                        </a:lnSpc>
                        <a:spcBef>
                          <a:spcPts val="235"/>
                        </a:spcBef>
                        <a:buFont typeface="Arial"/>
                        <a:buChar char="•"/>
                        <a:tabLst>
                          <a:tab pos="436245" algn="l"/>
                          <a:tab pos="436880" algn="l"/>
                        </a:tabLst>
                      </a:pPr>
                      <a:r>
                        <a:rPr sz="1500" spc="-15" dirty="0">
                          <a:latin typeface="Calibri"/>
                          <a:cs typeface="Calibri"/>
                        </a:rPr>
                        <a:t>Penyediaan </a:t>
                      </a:r>
                      <a:r>
                        <a:rPr sz="1500" spc="-10" dirty="0">
                          <a:latin typeface="Calibri"/>
                          <a:cs typeface="Calibri"/>
                        </a:rPr>
                        <a:t>Infrastruktur Pendukung </a:t>
                      </a:r>
                      <a:r>
                        <a:rPr sz="1500" spc="-15" dirty="0">
                          <a:latin typeface="Calibri"/>
                          <a:cs typeface="Calibri"/>
                        </a:rPr>
                        <a:t>Ekonomi </a:t>
                      </a:r>
                      <a:r>
                        <a:rPr sz="1500" spc="-20" dirty="0">
                          <a:latin typeface="Calibri"/>
                          <a:cs typeface="Calibri"/>
                        </a:rPr>
                        <a:t>Kawasan </a:t>
                      </a:r>
                      <a:r>
                        <a:rPr sz="1500" spc="-15" dirty="0">
                          <a:latin typeface="Calibri"/>
                          <a:cs typeface="Calibri"/>
                        </a:rPr>
                        <a:t>Perdesaan </a:t>
                      </a:r>
                      <a:r>
                        <a:rPr sz="1500" spc="-5" dirty="0">
                          <a:latin typeface="Calibri"/>
                          <a:cs typeface="Calibri"/>
                        </a:rPr>
                        <a:t>: </a:t>
                      </a:r>
                      <a:r>
                        <a:rPr sz="1500" spc="-10" dirty="0">
                          <a:latin typeface="Calibri"/>
                          <a:cs typeface="Calibri"/>
                        </a:rPr>
                        <a:t>Jalan </a:t>
                      </a:r>
                      <a:r>
                        <a:rPr sz="1500" spc="-15" dirty="0">
                          <a:latin typeface="Calibri"/>
                          <a:cs typeface="Calibri"/>
                        </a:rPr>
                        <a:t>Antar</a:t>
                      </a:r>
                      <a:r>
                        <a:rPr sz="1500" spc="295" dirty="0">
                          <a:latin typeface="Calibri"/>
                          <a:cs typeface="Calibri"/>
                        </a:rPr>
                        <a:t> </a:t>
                      </a:r>
                      <a:r>
                        <a:rPr sz="1500" spc="-10" dirty="0">
                          <a:latin typeface="Calibri"/>
                          <a:cs typeface="Calibri"/>
                        </a:rPr>
                        <a:t>Desa,</a:t>
                      </a:r>
                      <a:endParaRPr sz="1500">
                        <a:latin typeface="Calibri"/>
                        <a:cs typeface="Calibri"/>
                      </a:endParaRPr>
                    </a:p>
                    <a:p>
                      <a:pPr marL="436245">
                        <a:lnSpc>
                          <a:spcPct val="100000"/>
                        </a:lnSpc>
                      </a:pPr>
                      <a:r>
                        <a:rPr sz="1500" spc="-10" dirty="0">
                          <a:latin typeface="Calibri"/>
                          <a:cs typeface="Calibri"/>
                        </a:rPr>
                        <a:t>Listrik </a:t>
                      </a:r>
                      <a:r>
                        <a:rPr sz="1500" spc="-15" dirty="0">
                          <a:latin typeface="Calibri"/>
                          <a:cs typeface="Calibri"/>
                        </a:rPr>
                        <a:t>Perdesaan, Irigasi Perdesaan, </a:t>
                      </a:r>
                      <a:r>
                        <a:rPr sz="1500" spc="-5" dirty="0">
                          <a:latin typeface="Calibri"/>
                          <a:cs typeface="Calibri"/>
                        </a:rPr>
                        <a:t>Air </a:t>
                      </a:r>
                      <a:r>
                        <a:rPr sz="1500" spc="-15" dirty="0">
                          <a:latin typeface="Calibri"/>
                          <a:cs typeface="Calibri"/>
                        </a:rPr>
                        <a:t>Bersih</a:t>
                      </a:r>
                      <a:r>
                        <a:rPr sz="1500" spc="295" dirty="0">
                          <a:latin typeface="Calibri"/>
                          <a:cs typeface="Calibri"/>
                        </a:rPr>
                        <a:t> </a:t>
                      </a:r>
                      <a:r>
                        <a:rPr sz="1500" spc="-15" dirty="0">
                          <a:latin typeface="Calibri"/>
                          <a:cs typeface="Calibri"/>
                        </a:rPr>
                        <a:t>Perdesaan</a:t>
                      </a:r>
                      <a:endParaRPr sz="1500">
                        <a:latin typeface="Calibri"/>
                        <a:cs typeface="Calibri"/>
                      </a:endParaRPr>
                    </a:p>
                    <a:p>
                      <a:pPr marL="436245" indent="-344805">
                        <a:lnSpc>
                          <a:spcPct val="100000"/>
                        </a:lnSpc>
                        <a:spcBef>
                          <a:spcPts val="5"/>
                        </a:spcBef>
                        <a:buFont typeface="Arial"/>
                        <a:buChar char="•"/>
                        <a:tabLst>
                          <a:tab pos="436245" algn="l"/>
                          <a:tab pos="436880" algn="l"/>
                        </a:tabLst>
                      </a:pPr>
                      <a:r>
                        <a:rPr sz="1500" spc="-25" dirty="0">
                          <a:latin typeface="Calibri"/>
                          <a:cs typeface="Calibri"/>
                        </a:rPr>
                        <a:t>Transportasi </a:t>
                      </a:r>
                      <a:r>
                        <a:rPr sz="1500" spc="-10" dirty="0">
                          <a:latin typeface="Calibri"/>
                          <a:cs typeface="Calibri"/>
                        </a:rPr>
                        <a:t>(Angkutan Umum</a:t>
                      </a:r>
                      <a:r>
                        <a:rPr sz="1500" spc="155" dirty="0">
                          <a:latin typeface="Calibri"/>
                          <a:cs typeface="Calibri"/>
                        </a:rPr>
                        <a:t> </a:t>
                      </a:r>
                      <a:r>
                        <a:rPr sz="1500" spc="-15" dirty="0">
                          <a:latin typeface="Calibri"/>
                          <a:cs typeface="Calibri"/>
                        </a:rPr>
                        <a:t>Perdesaan)</a:t>
                      </a:r>
                      <a:endParaRPr sz="1500">
                        <a:latin typeface="Calibri"/>
                        <a:cs typeface="Calibri"/>
                      </a:endParaRPr>
                    </a:p>
                    <a:p>
                      <a:pPr marL="436245" indent="-344805">
                        <a:lnSpc>
                          <a:spcPct val="100000"/>
                        </a:lnSpc>
                        <a:buFont typeface="Arial"/>
                        <a:buChar char="•"/>
                        <a:tabLst>
                          <a:tab pos="436245" algn="l"/>
                          <a:tab pos="436880" algn="l"/>
                        </a:tabLst>
                      </a:pPr>
                      <a:r>
                        <a:rPr sz="1500" spc="-15" dirty="0">
                          <a:latin typeface="Calibri"/>
                          <a:cs typeface="Calibri"/>
                        </a:rPr>
                        <a:t>Kerjasama</a:t>
                      </a:r>
                      <a:r>
                        <a:rPr sz="1500" spc="65" dirty="0">
                          <a:latin typeface="Calibri"/>
                          <a:cs typeface="Calibri"/>
                        </a:rPr>
                        <a:t> </a:t>
                      </a:r>
                      <a:r>
                        <a:rPr sz="1500" spc="-10" dirty="0">
                          <a:latin typeface="Calibri"/>
                          <a:cs typeface="Calibri"/>
                        </a:rPr>
                        <a:t>AntarDesa</a:t>
                      </a:r>
                      <a:endParaRPr sz="1500">
                        <a:latin typeface="Calibri"/>
                        <a:cs typeface="Calibri"/>
                      </a:endParaRPr>
                    </a:p>
                    <a:p>
                      <a:pPr marL="436245" indent="-344805">
                        <a:lnSpc>
                          <a:spcPct val="100000"/>
                        </a:lnSpc>
                        <a:buFont typeface="Arial"/>
                        <a:buChar char="•"/>
                        <a:tabLst>
                          <a:tab pos="436245" algn="l"/>
                          <a:tab pos="436880" algn="l"/>
                        </a:tabLst>
                      </a:pPr>
                      <a:r>
                        <a:rPr sz="1500" spc="-20" dirty="0">
                          <a:latin typeface="Calibri"/>
                          <a:cs typeface="Calibri"/>
                        </a:rPr>
                        <a:t>Kemitraan masyarakat</a:t>
                      </a:r>
                      <a:r>
                        <a:rPr sz="1500" spc="125" dirty="0">
                          <a:latin typeface="Calibri"/>
                          <a:cs typeface="Calibri"/>
                        </a:rPr>
                        <a:t> </a:t>
                      </a:r>
                      <a:r>
                        <a:rPr sz="1500" spc="-15" dirty="0">
                          <a:latin typeface="Calibri"/>
                          <a:cs typeface="Calibri"/>
                        </a:rPr>
                        <a:t>Desa</a:t>
                      </a:r>
                      <a:endParaRPr sz="1500">
                        <a:latin typeface="Calibri"/>
                        <a:cs typeface="Calibri"/>
                      </a:endParaRPr>
                    </a:p>
                    <a:p>
                      <a:pPr marL="436245" indent="-344805">
                        <a:lnSpc>
                          <a:spcPct val="100000"/>
                        </a:lnSpc>
                        <a:buFont typeface="Arial"/>
                        <a:buChar char="•"/>
                        <a:tabLst>
                          <a:tab pos="436245" algn="l"/>
                          <a:tab pos="436880" algn="l"/>
                        </a:tabLst>
                      </a:pPr>
                      <a:r>
                        <a:rPr sz="1500" spc="-15" dirty="0">
                          <a:latin typeface="Calibri"/>
                          <a:cs typeface="Calibri"/>
                        </a:rPr>
                        <a:t>Peningkatan kemampuan </a:t>
                      </a:r>
                      <a:r>
                        <a:rPr sz="1500" spc="-10" dirty="0">
                          <a:latin typeface="Calibri"/>
                          <a:cs typeface="Calibri"/>
                        </a:rPr>
                        <a:t>pengelolaan</a:t>
                      </a:r>
                      <a:r>
                        <a:rPr sz="1500" spc="130" dirty="0">
                          <a:latin typeface="Calibri"/>
                          <a:cs typeface="Calibri"/>
                        </a:rPr>
                        <a:t> </a:t>
                      </a:r>
                      <a:r>
                        <a:rPr sz="1500" spc="-15" dirty="0">
                          <a:latin typeface="Calibri"/>
                          <a:cs typeface="Calibri"/>
                        </a:rPr>
                        <a:t>wilayah</a:t>
                      </a:r>
                      <a:endParaRPr sz="1500">
                        <a:latin typeface="Calibri"/>
                        <a:cs typeface="Calibri"/>
                      </a:endParaRPr>
                    </a:p>
                    <a:p>
                      <a:pPr marL="436245" indent="-344805">
                        <a:lnSpc>
                          <a:spcPct val="100000"/>
                        </a:lnSpc>
                        <a:spcBef>
                          <a:spcPts val="5"/>
                        </a:spcBef>
                        <a:buFont typeface="Arial"/>
                        <a:buChar char="•"/>
                        <a:tabLst>
                          <a:tab pos="436245" algn="l"/>
                          <a:tab pos="436880" algn="l"/>
                        </a:tabLst>
                      </a:pPr>
                      <a:r>
                        <a:rPr sz="1500" spc="-15" dirty="0">
                          <a:latin typeface="Calibri"/>
                          <a:cs typeface="Calibri"/>
                        </a:rPr>
                        <a:t>Penataan </a:t>
                      </a:r>
                      <a:r>
                        <a:rPr sz="1500" dirty="0">
                          <a:latin typeface="Calibri"/>
                          <a:cs typeface="Calibri"/>
                        </a:rPr>
                        <a:t>ruang </a:t>
                      </a:r>
                      <a:r>
                        <a:rPr sz="1500" spc="-15" dirty="0">
                          <a:latin typeface="Calibri"/>
                          <a:cs typeface="Calibri"/>
                        </a:rPr>
                        <a:t>kawasan </a:t>
                      </a:r>
                      <a:r>
                        <a:rPr sz="1500" spc="-10" dirty="0">
                          <a:latin typeface="Calibri"/>
                          <a:cs typeface="Calibri"/>
                        </a:rPr>
                        <a:t>perdesaan: </a:t>
                      </a:r>
                      <a:r>
                        <a:rPr sz="1500" spc="-5" dirty="0">
                          <a:latin typeface="Calibri"/>
                          <a:cs typeface="Calibri"/>
                        </a:rPr>
                        <a:t>pola dan</a:t>
                      </a:r>
                      <a:r>
                        <a:rPr sz="1500" spc="145" dirty="0">
                          <a:latin typeface="Calibri"/>
                          <a:cs typeface="Calibri"/>
                        </a:rPr>
                        <a:t> </a:t>
                      </a:r>
                      <a:r>
                        <a:rPr sz="1500" spc="-10" dirty="0">
                          <a:latin typeface="Calibri"/>
                          <a:cs typeface="Calibri"/>
                        </a:rPr>
                        <a:t>struktur</a:t>
                      </a:r>
                      <a:endParaRPr sz="1500">
                        <a:latin typeface="Calibri"/>
                        <a:cs typeface="Calibri"/>
                      </a:endParaRPr>
                    </a:p>
                    <a:p>
                      <a:pPr marL="436245" indent="-344805">
                        <a:lnSpc>
                          <a:spcPct val="100000"/>
                        </a:lnSpc>
                        <a:buFont typeface="Arial"/>
                        <a:buChar char="•"/>
                        <a:tabLst>
                          <a:tab pos="436245" algn="l"/>
                          <a:tab pos="436880" algn="l"/>
                        </a:tabLst>
                      </a:pPr>
                      <a:r>
                        <a:rPr sz="1500" spc="-15" dirty="0">
                          <a:latin typeface="Calibri"/>
                          <a:cs typeface="Calibri"/>
                        </a:rPr>
                        <a:t>Pengelolaan </a:t>
                      </a:r>
                      <a:r>
                        <a:rPr sz="1500" spc="-20" dirty="0">
                          <a:latin typeface="Calibri"/>
                          <a:cs typeface="Calibri"/>
                        </a:rPr>
                        <a:t>SDA </a:t>
                      </a:r>
                      <a:r>
                        <a:rPr sz="1500" spc="-5" dirty="0">
                          <a:latin typeface="Calibri"/>
                          <a:cs typeface="Calibri"/>
                        </a:rPr>
                        <a:t>dan </a:t>
                      </a:r>
                      <a:r>
                        <a:rPr sz="1500" spc="-10" dirty="0">
                          <a:latin typeface="Calibri"/>
                          <a:cs typeface="Calibri"/>
                        </a:rPr>
                        <a:t>LH perdesaan</a:t>
                      </a:r>
                      <a:r>
                        <a:rPr sz="1500" spc="155" dirty="0">
                          <a:latin typeface="Calibri"/>
                          <a:cs typeface="Calibri"/>
                        </a:rPr>
                        <a:t> </a:t>
                      </a:r>
                      <a:r>
                        <a:rPr sz="1500" spc="-10" dirty="0">
                          <a:latin typeface="Calibri"/>
                          <a:cs typeface="Calibri"/>
                        </a:rPr>
                        <a:t>berkelanjutan</a:t>
                      </a:r>
                      <a:endParaRPr sz="1500">
                        <a:latin typeface="Calibri"/>
                        <a:cs typeface="Calibri"/>
                      </a:endParaRPr>
                    </a:p>
                  </a:txBody>
                  <a:tcPr marL="0" marR="0" marT="22384"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r>
              <a:tr h="1099251">
                <a:tc>
                  <a:txBody>
                    <a:bodyPr/>
                    <a:lstStyle/>
                    <a:p>
                      <a:pPr>
                        <a:lnSpc>
                          <a:spcPct val="100000"/>
                        </a:lnSpc>
                      </a:pPr>
                      <a:endParaRPr sz="1500">
                        <a:latin typeface="Times New Roman"/>
                        <a:cs typeface="Times New Roman"/>
                      </a:endParaRPr>
                    </a:p>
                    <a:p>
                      <a:pPr>
                        <a:lnSpc>
                          <a:spcPct val="100000"/>
                        </a:lnSpc>
                        <a:spcBef>
                          <a:spcPts val="30"/>
                        </a:spcBef>
                      </a:pPr>
                      <a:endParaRPr sz="1400">
                        <a:latin typeface="Times New Roman"/>
                        <a:cs typeface="Times New Roman"/>
                      </a:endParaRPr>
                    </a:p>
                    <a:p>
                      <a:pPr marR="26034" algn="ctr">
                        <a:lnSpc>
                          <a:spcPct val="100000"/>
                        </a:lnSpc>
                      </a:pPr>
                      <a:r>
                        <a:rPr sz="1500" spc="-10" dirty="0">
                          <a:solidFill>
                            <a:srgbClr val="FFFFFF"/>
                          </a:solidFill>
                          <a:latin typeface="Calibri"/>
                          <a:cs typeface="Calibri"/>
                        </a:rPr>
                        <a:t>TRANSMIGRASI</a:t>
                      </a:r>
                      <a:endParaRPr sz="15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385622"/>
                    </a:solidFill>
                  </a:tcPr>
                </a:tc>
                <a:tc gridSpan="3">
                  <a:txBody>
                    <a:bodyPr/>
                    <a:lstStyle/>
                    <a:p>
                      <a:pPr marL="436245" indent="-344805">
                        <a:lnSpc>
                          <a:spcPct val="100000"/>
                        </a:lnSpc>
                        <a:spcBef>
                          <a:spcPts val="245"/>
                        </a:spcBef>
                        <a:buFont typeface="Arial"/>
                        <a:buChar char="•"/>
                        <a:tabLst>
                          <a:tab pos="436245" algn="l"/>
                          <a:tab pos="436880" algn="l"/>
                        </a:tabLst>
                      </a:pPr>
                      <a:r>
                        <a:rPr sz="1500" spc="-10" dirty="0">
                          <a:latin typeface="Calibri"/>
                          <a:cs typeface="Calibri"/>
                        </a:rPr>
                        <a:t>Redistribusi tanah </a:t>
                      </a:r>
                      <a:r>
                        <a:rPr sz="1500" spc="-5" dirty="0">
                          <a:latin typeface="Calibri"/>
                          <a:cs typeface="Calibri"/>
                        </a:rPr>
                        <a:t>dan </a:t>
                      </a:r>
                      <a:r>
                        <a:rPr sz="1500" spc="-10" dirty="0">
                          <a:latin typeface="Calibri"/>
                          <a:cs typeface="Calibri"/>
                        </a:rPr>
                        <a:t>legalisasi aset </a:t>
                      </a:r>
                      <a:r>
                        <a:rPr sz="1500" spc="-5" dirty="0">
                          <a:latin typeface="Calibri"/>
                          <a:cs typeface="Calibri"/>
                        </a:rPr>
                        <a:t>dalam </a:t>
                      </a:r>
                      <a:r>
                        <a:rPr sz="1500" spc="-15" dirty="0">
                          <a:latin typeface="Calibri"/>
                          <a:cs typeface="Calibri"/>
                        </a:rPr>
                        <a:t>rangka </a:t>
                      </a:r>
                      <a:r>
                        <a:rPr sz="1500" spc="-10" dirty="0">
                          <a:latin typeface="Calibri"/>
                          <a:cs typeface="Calibri"/>
                        </a:rPr>
                        <a:t>penataan</a:t>
                      </a:r>
                      <a:r>
                        <a:rPr sz="1500" spc="305" dirty="0">
                          <a:latin typeface="Calibri"/>
                          <a:cs typeface="Calibri"/>
                        </a:rPr>
                        <a:t> </a:t>
                      </a:r>
                      <a:r>
                        <a:rPr sz="1500" spc="-15" dirty="0">
                          <a:latin typeface="Calibri"/>
                          <a:cs typeface="Calibri"/>
                        </a:rPr>
                        <a:t>kawasan</a:t>
                      </a:r>
                      <a:endParaRPr sz="1500">
                        <a:latin typeface="Calibri"/>
                        <a:cs typeface="Calibri"/>
                      </a:endParaRPr>
                    </a:p>
                    <a:p>
                      <a:pPr marL="436245" indent="-344805">
                        <a:lnSpc>
                          <a:spcPct val="100000"/>
                        </a:lnSpc>
                        <a:buFont typeface="Arial"/>
                        <a:buChar char="•"/>
                        <a:tabLst>
                          <a:tab pos="436245" algn="l"/>
                          <a:tab pos="436880" algn="l"/>
                        </a:tabLst>
                      </a:pPr>
                      <a:r>
                        <a:rPr sz="1500" spc="-15" dirty="0">
                          <a:latin typeface="Calibri"/>
                          <a:cs typeface="Calibri"/>
                        </a:rPr>
                        <a:t>Pemenuhan </a:t>
                      </a:r>
                      <a:r>
                        <a:rPr sz="1500" spc="-10" dirty="0">
                          <a:latin typeface="Calibri"/>
                          <a:cs typeface="Calibri"/>
                        </a:rPr>
                        <a:t>pelayanan </a:t>
                      </a:r>
                      <a:r>
                        <a:rPr sz="1500" spc="-5" dirty="0">
                          <a:latin typeface="Calibri"/>
                          <a:cs typeface="Calibri"/>
                        </a:rPr>
                        <a:t>dasar perumahan dan </a:t>
                      </a:r>
                      <a:r>
                        <a:rPr sz="1500" spc="-10" dirty="0">
                          <a:latin typeface="Calibri"/>
                          <a:cs typeface="Calibri"/>
                        </a:rPr>
                        <a:t>permukiman</a:t>
                      </a:r>
                      <a:r>
                        <a:rPr sz="1500" spc="220" dirty="0">
                          <a:latin typeface="Calibri"/>
                          <a:cs typeface="Calibri"/>
                        </a:rPr>
                        <a:t> </a:t>
                      </a:r>
                      <a:r>
                        <a:rPr sz="1500" spc="-15" dirty="0">
                          <a:latin typeface="Calibri"/>
                          <a:cs typeface="Calibri"/>
                        </a:rPr>
                        <a:t>kawasan</a:t>
                      </a:r>
                      <a:endParaRPr sz="1500">
                        <a:latin typeface="Calibri"/>
                        <a:cs typeface="Calibri"/>
                      </a:endParaRPr>
                    </a:p>
                    <a:p>
                      <a:pPr marL="436245" marR="1156970" indent="-344805">
                        <a:lnSpc>
                          <a:spcPct val="100000"/>
                        </a:lnSpc>
                        <a:spcBef>
                          <a:spcPts val="5"/>
                        </a:spcBef>
                        <a:buFont typeface="Arial"/>
                        <a:buChar char="•"/>
                        <a:tabLst>
                          <a:tab pos="436245" algn="l"/>
                          <a:tab pos="436880" algn="l"/>
                        </a:tabLst>
                      </a:pPr>
                      <a:r>
                        <a:rPr sz="1500" spc="-20" dirty="0">
                          <a:latin typeface="Calibri"/>
                          <a:cs typeface="Calibri"/>
                        </a:rPr>
                        <a:t>Pengembangan ekonomi Kawasan </a:t>
                      </a:r>
                      <a:r>
                        <a:rPr sz="1500" spc="-15" dirty="0">
                          <a:latin typeface="Calibri"/>
                          <a:cs typeface="Calibri"/>
                        </a:rPr>
                        <a:t>sebagai </a:t>
                      </a:r>
                      <a:r>
                        <a:rPr sz="1500" spc="-10" dirty="0">
                          <a:latin typeface="Calibri"/>
                          <a:cs typeface="Calibri"/>
                        </a:rPr>
                        <a:t>hinterland </a:t>
                      </a:r>
                      <a:r>
                        <a:rPr sz="1500" spc="-5" dirty="0">
                          <a:latin typeface="Calibri"/>
                          <a:cs typeface="Calibri"/>
                        </a:rPr>
                        <a:t>dari PKL </a:t>
                      </a:r>
                      <a:r>
                        <a:rPr sz="1500" spc="-15" dirty="0">
                          <a:latin typeface="Calibri"/>
                          <a:cs typeface="Calibri"/>
                        </a:rPr>
                        <a:t>dan/atau </a:t>
                      </a:r>
                      <a:r>
                        <a:rPr sz="1500" spc="-20" dirty="0">
                          <a:latin typeface="Calibri"/>
                          <a:cs typeface="Calibri"/>
                        </a:rPr>
                        <a:t>PKW  terdekatnya</a:t>
                      </a:r>
                      <a:endParaRPr sz="15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A9D18E"/>
                    </a:solidFill>
                  </a:tcPr>
                </a:tc>
                <a:tc hMerge="1">
                  <a:txBody>
                    <a:bodyPr/>
                    <a:lstStyle/>
                    <a:p>
                      <a:endParaRPr/>
                    </a:p>
                  </a:txBody>
                  <a:tcPr marL="0" marR="0" marT="0" marB="0"/>
                </a:tc>
                <a:tc hMerge="1">
                  <a:txBody>
                    <a:bodyPr/>
                    <a:lstStyle/>
                    <a:p>
                      <a:endParaRPr/>
                    </a:p>
                  </a:txBody>
                  <a:tcPr marL="0" marR="0" marT="0" marB="0"/>
                </a:tc>
              </a:tr>
            </a:tbl>
          </a:graphicData>
        </a:graphic>
      </p:graphicFrame>
      <p:sp>
        <p:nvSpPr>
          <p:cNvPr id="14" name="Title 13"/>
          <p:cNvSpPr>
            <a:spLocks noGrp="1"/>
          </p:cNvSpPr>
          <p:nvPr>
            <p:ph type="title"/>
          </p:nvPr>
        </p:nvSpPr>
        <p:spPr/>
        <p:txBody>
          <a:bodyPr/>
          <a:lstStyle/>
          <a:p>
            <a:endParaRPr lang="id-ID"/>
          </a:p>
        </p:txBody>
      </p:sp>
      <p:sp>
        <p:nvSpPr>
          <p:cNvPr id="15" name="object 13"/>
          <p:cNvSpPr txBox="1">
            <a:spLocks/>
          </p:cNvSpPr>
          <p:nvPr/>
        </p:nvSpPr>
        <p:spPr>
          <a:xfrm>
            <a:off x="0" y="-30649"/>
            <a:ext cx="9143999" cy="1364316"/>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525" algn="ctr">
              <a:lnSpc>
                <a:spcPct val="100000"/>
              </a:lnSpc>
              <a:spcBef>
                <a:spcPts val="79"/>
              </a:spcBef>
            </a:pPr>
            <a:r>
              <a:rPr lang="id-ID" spc="-26" smtClean="0"/>
              <a:t>STRATEGI </a:t>
            </a:r>
            <a:r>
              <a:rPr lang="id-ID" smtClean="0"/>
              <a:t>PENGEMBANGAN </a:t>
            </a:r>
            <a:r>
              <a:rPr lang="id-ID" spc="-41" smtClean="0"/>
              <a:t>PELAYANAN</a:t>
            </a:r>
            <a:r>
              <a:rPr lang="id-ID" spc="-11" smtClean="0"/>
              <a:t> </a:t>
            </a:r>
            <a:r>
              <a:rPr lang="id-ID" spc="-4" smtClean="0"/>
              <a:t>PERDESAAN</a:t>
            </a:r>
            <a:endParaRPr lang="id-ID" spc="-4" dirty="0"/>
          </a:p>
        </p:txBody>
      </p:sp>
      <p:sp>
        <p:nvSpPr>
          <p:cNvPr id="16" name="Slide Number Placeholder 15"/>
          <p:cNvSpPr>
            <a:spLocks noGrp="1"/>
          </p:cNvSpPr>
          <p:nvPr>
            <p:ph type="sldNum" sz="quarter" idx="12"/>
          </p:nvPr>
        </p:nvSpPr>
        <p:spPr/>
        <p:txBody>
          <a:bodyPr/>
          <a:lstStyle/>
          <a:p>
            <a:fld id="{9CD5A045-6D39-4879-8E20-C877BE4435CE}" type="slidenum">
              <a:rPr lang="en-US" smtClean="0"/>
              <a:t>101</a:t>
            </a:fld>
            <a:endParaRPr lang="en-US"/>
          </a:p>
        </p:txBody>
      </p:sp>
      <p:sp>
        <p:nvSpPr>
          <p:cNvPr id="17" name="Rectangle 16">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549644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テキスト プレースホルダー 16"/>
          <p:cNvSpPr txBox="1">
            <a:spLocks/>
          </p:cNvSpPr>
          <p:nvPr/>
        </p:nvSpPr>
        <p:spPr bwMode="auto">
          <a:xfrm>
            <a:off x="396875" y="6073775"/>
            <a:ext cx="8418513"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Trebuchet MS" panose="020B0603020202020204" pitchFamily="34" charset="0"/>
              </a:defRPr>
            </a:lvl1pPr>
            <a:lvl2pPr marL="685800" indent="-228600">
              <a:lnSpc>
                <a:spcPct val="90000"/>
              </a:lnSpc>
              <a:spcBef>
                <a:spcPts val="500"/>
              </a:spcBef>
              <a:buFont typeface="Arial" panose="020B0604020202020204" pitchFamily="34" charset="0"/>
              <a:buChar char="•"/>
              <a:defRPr sz="2400">
                <a:solidFill>
                  <a:srgbClr val="262626"/>
                </a:solidFill>
                <a:latin typeface="Trebuchet MS" panose="020B060302020202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Trebuchet MS" panose="020B060302020202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9pPr>
          </a:lstStyle>
          <a:p>
            <a:pPr algn="just" defTabSz="914400" eaLnBrk="1" hangingPunct="1">
              <a:lnSpc>
                <a:spcPct val="100000"/>
              </a:lnSpc>
              <a:spcBef>
                <a:spcPct val="0"/>
              </a:spcBef>
              <a:buFont typeface="Arial" panose="020B0604020202020204" pitchFamily="34" charset="0"/>
              <a:buNone/>
            </a:pPr>
            <a:r>
              <a:rPr kumimoji="1" lang="en-US" altLang="ja-JP" sz="1400" dirty="0">
                <a:solidFill>
                  <a:srgbClr val="000000"/>
                </a:solidFill>
              </a:rPr>
              <a:t>PEMENUHAN </a:t>
            </a:r>
            <a:r>
              <a:rPr kumimoji="1" lang="en-US" altLang="ja-JP" sz="1400" b="1" dirty="0">
                <a:solidFill>
                  <a:srgbClr val="FF0000"/>
                </a:solidFill>
              </a:rPr>
              <a:t>SPP</a:t>
            </a:r>
            <a:r>
              <a:rPr kumimoji="1" lang="en-US" altLang="ja-JP" sz="1400" b="1" dirty="0">
                <a:solidFill>
                  <a:srgbClr val="000000"/>
                </a:solidFill>
              </a:rPr>
              <a:t> DAN SPM SERTA PELAKSANAAN PROGRAM DIREKTIF </a:t>
            </a:r>
            <a:r>
              <a:rPr kumimoji="1" lang="en-US" altLang="ja-JP" sz="1400" dirty="0">
                <a:solidFill>
                  <a:srgbClr val="000000"/>
                </a:solidFill>
              </a:rPr>
              <a:t>(PRESIDEN, DPR, MENTERI, KSPN, PADAT KARYA TUNAI, KOTA BARU</a:t>
            </a:r>
            <a:r>
              <a:rPr kumimoji="1" lang="id-ID" altLang="ja-JP" sz="1400" dirty="0">
                <a:solidFill>
                  <a:srgbClr val="000000"/>
                </a:solidFill>
              </a:rPr>
              <a:t>, PPKT</a:t>
            </a:r>
            <a:r>
              <a:rPr kumimoji="1" lang="en-US" altLang="ja-JP" sz="1400" dirty="0">
                <a:solidFill>
                  <a:srgbClr val="000000"/>
                </a:solidFill>
              </a:rPr>
              <a:t>), </a:t>
            </a:r>
            <a:r>
              <a:rPr kumimoji="1" lang="en-US" altLang="ja-JP" sz="1400" dirty="0">
                <a:solidFill>
                  <a:srgbClr val="FF0000"/>
                </a:solidFill>
              </a:rPr>
              <a:t>MERUPAKAN BAGIAN DARI PERENCANAAN DI KAWASAN PERKOTAAN DAN PERDESAAN</a:t>
            </a:r>
            <a:endParaRPr kumimoji="1" lang="ja-JP" altLang="en-US" sz="1400" dirty="0">
              <a:solidFill>
                <a:srgbClr val="FF0000"/>
              </a:solidFill>
            </a:endParaRPr>
          </a:p>
        </p:txBody>
      </p:sp>
      <p:sp>
        <p:nvSpPr>
          <p:cNvPr id="7" name="Title 1"/>
          <p:cNvSpPr txBox="1">
            <a:spLocks/>
          </p:cNvSpPr>
          <p:nvPr/>
        </p:nvSpPr>
        <p:spPr>
          <a:xfrm>
            <a:off x="142875" y="-36513"/>
            <a:ext cx="7953375" cy="1458913"/>
          </a:xfrm>
          <a:prstGeom prst="rect">
            <a:avLst/>
          </a:prstGeom>
          <a:solidFill>
            <a:schemeClr val="bg1"/>
          </a:solidFill>
          <a:effectLst/>
        </p:spPr>
        <p:txBody>
          <a:bodyPr anchor="ctr">
            <a:normAutofit fontScale="97500"/>
          </a:bodyPr>
          <a:lstStyle>
            <a:lvl1pPr algn="ctr" defTabSz="914400" rtl="0" eaLnBrk="1" latinLnBrk="0" hangingPunct="1">
              <a:lnSpc>
                <a:spcPct val="90000"/>
              </a:lnSpc>
              <a:spcBef>
                <a:spcPct val="0"/>
              </a:spcBef>
              <a:buNone/>
              <a:defRPr sz="6000" b="1" kern="1200">
                <a:solidFill>
                  <a:schemeClr val="tx1">
                    <a:lumMod val="85000"/>
                    <a:lumOff val="15000"/>
                  </a:schemeClr>
                </a:solidFill>
                <a:latin typeface="Trebuchet MS" panose="020B0603020202020204" pitchFamily="34" charset="0"/>
                <a:ea typeface="+mj-ea"/>
                <a:cs typeface="+mj-cs"/>
              </a:defRPr>
            </a:lvl1pPr>
          </a:lstStyle>
          <a:p>
            <a:pPr algn="l" defTabSz="654596" fontAlgn="auto">
              <a:spcAft>
                <a:spcPts val="0"/>
              </a:spcAft>
              <a:defRPr/>
            </a:pPr>
            <a:r>
              <a:rPr lang="id-ID" sz="3200" dirty="0" smtClean="0">
                <a:ln w="0"/>
                <a:ea typeface="Tahoma" pitchFamily="34" charset="0"/>
                <a:cs typeface="Tahoma" pitchFamily="34" charset="0"/>
              </a:rPr>
              <a:t>TARGET </a:t>
            </a:r>
            <a:r>
              <a:rPr lang="id-ID" sz="3200" dirty="0" smtClean="0">
                <a:ln w="0"/>
                <a:solidFill>
                  <a:schemeClr val="accent4">
                    <a:lumMod val="75000"/>
                  </a:schemeClr>
                </a:solidFill>
                <a:ea typeface="Tahoma" pitchFamily="34" charset="0"/>
                <a:cs typeface="Tahoma" pitchFamily="34" charset="0"/>
              </a:rPr>
              <a:t>MENUJU PERMUKIMAN</a:t>
            </a:r>
          </a:p>
          <a:p>
            <a:pPr algn="l" defTabSz="654596" fontAlgn="auto">
              <a:spcAft>
                <a:spcPts val="0"/>
              </a:spcAft>
              <a:defRPr/>
            </a:pPr>
            <a:r>
              <a:rPr lang="id-ID" sz="3200" dirty="0" smtClean="0">
                <a:ln w="0"/>
                <a:solidFill>
                  <a:schemeClr val="accent4">
                    <a:lumMod val="75000"/>
                  </a:schemeClr>
                </a:solidFill>
                <a:ea typeface="Tahoma" pitchFamily="34" charset="0"/>
                <a:cs typeface="Tahoma" pitchFamily="34" charset="0"/>
              </a:rPr>
              <a:t>LAYAK HUNI DAN BERKELANJUTAN</a:t>
            </a:r>
            <a:endParaRPr lang="en-US" sz="3200" dirty="0">
              <a:ln w="0"/>
              <a:solidFill>
                <a:schemeClr val="accent4">
                  <a:lumMod val="75000"/>
                </a:schemeClr>
              </a:solidFill>
              <a:ea typeface="Tahoma" pitchFamily="34" charset="0"/>
              <a:cs typeface="Tahoma" pitchFamily="34" charset="0"/>
            </a:endParaRPr>
          </a:p>
        </p:txBody>
      </p:sp>
      <p:sp>
        <p:nvSpPr>
          <p:cNvPr id="11" name="テキスト プレースホルダー 13"/>
          <p:cNvSpPr txBox="1">
            <a:spLocks/>
          </p:cNvSpPr>
          <p:nvPr/>
        </p:nvSpPr>
        <p:spPr>
          <a:xfrm>
            <a:off x="6753225" y="-22225"/>
            <a:ext cx="2405063" cy="1350963"/>
          </a:xfrm>
          <a:prstGeom prst="rect">
            <a:avLst/>
          </a:prstGeom>
          <a:solidFill>
            <a:schemeClr val="accent4">
              <a:lumMod val="20000"/>
              <a:lumOff val="80000"/>
            </a:schemeClr>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spcBef>
                <a:spcPts val="0"/>
              </a:spcBef>
              <a:spcAft>
                <a:spcPts val="0"/>
              </a:spcAft>
              <a:buFont typeface="Arial" panose="020B0604020202020204" pitchFamily="34" charset="0"/>
              <a:buNone/>
              <a:defRPr/>
            </a:pPr>
            <a:r>
              <a:rPr kumimoji="1" lang="en-US" altLang="ja-JP" sz="2400" b="1" dirty="0" smtClean="0">
                <a:solidFill>
                  <a:srgbClr val="000000"/>
                </a:solidFill>
              </a:rPr>
              <a:t>PERKOTAAN</a:t>
            </a:r>
            <a:endParaRPr kumimoji="1" lang="id-ID" altLang="ja-JP" sz="2400" b="1" dirty="0" smtClean="0">
              <a:solidFill>
                <a:srgbClr val="000000"/>
              </a:solidFill>
            </a:endParaRPr>
          </a:p>
          <a:p>
            <a:pPr marL="0" indent="0" algn="r" defTabSz="457200" fontAlgn="auto">
              <a:lnSpc>
                <a:spcPct val="100000"/>
              </a:lnSpc>
              <a:spcBef>
                <a:spcPts val="0"/>
              </a:spcBef>
              <a:spcAft>
                <a:spcPts val="0"/>
              </a:spcAft>
              <a:buFont typeface="Arial" panose="020B0604020202020204" pitchFamily="34" charset="0"/>
              <a:buNone/>
              <a:defRPr/>
            </a:pPr>
            <a:r>
              <a:rPr kumimoji="1" lang="en-US" altLang="ja-JP" sz="1400" dirty="0">
                <a:solidFill>
                  <a:srgbClr val="000000"/>
                </a:solidFill>
                <a:latin typeface="Calibri"/>
              </a:rPr>
              <a:t>PEMENUHAN </a:t>
            </a:r>
            <a:r>
              <a:rPr kumimoji="1" lang="id-ID" altLang="ja-JP" sz="1400" b="1" dirty="0">
                <a:solidFill>
                  <a:prstClr val="black"/>
                </a:solidFill>
                <a:latin typeface="Calibri"/>
              </a:rPr>
              <a:t>INFRASTRUKTUR</a:t>
            </a:r>
            <a:r>
              <a:rPr kumimoji="1" lang="id-ID" altLang="ja-JP" sz="1400" dirty="0">
                <a:solidFill>
                  <a:srgbClr val="FF0000"/>
                </a:solidFill>
                <a:latin typeface="Calibri"/>
              </a:rPr>
              <a:t> </a:t>
            </a:r>
            <a:r>
              <a:rPr kumimoji="1" lang="id-ID" altLang="ja-JP" sz="1400" dirty="0">
                <a:solidFill>
                  <a:prstClr val="black"/>
                </a:solidFill>
                <a:latin typeface="Calibri"/>
              </a:rPr>
              <a:t>PERMUKIMAN</a:t>
            </a:r>
            <a:r>
              <a:rPr kumimoji="1" lang="id-ID" altLang="ja-JP" sz="1400" dirty="0">
                <a:solidFill>
                  <a:srgbClr val="FF0000"/>
                </a:solidFill>
                <a:latin typeface="Calibri"/>
              </a:rPr>
              <a:t> </a:t>
            </a:r>
            <a:r>
              <a:rPr kumimoji="1" lang="en-US" altLang="ja-JP" sz="1400" dirty="0">
                <a:solidFill>
                  <a:srgbClr val="FF0000"/>
                </a:solidFill>
                <a:latin typeface="Calibri"/>
              </a:rPr>
              <a:t>MENUJU </a:t>
            </a:r>
            <a:r>
              <a:rPr kumimoji="1" lang="en-US" altLang="ja-JP" sz="1400" b="1" dirty="0">
                <a:solidFill>
                  <a:srgbClr val="FF0000"/>
                </a:solidFill>
                <a:latin typeface="Calibri"/>
              </a:rPr>
              <a:t>KOTA LAYAK HUNI</a:t>
            </a:r>
            <a:endParaRPr kumimoji="1" lang="ja-JP" altLang="en-US" sz="1400" b="1" dirty="0">
              <a:solidFill>
                <a:srgbClr val="FF0000"/>
              </a:solidFill>
              <a:latin typeface="Calibri"/>
            </a:endParaRPr>
          </a:p>
          <a:p>
            <a:pPr marL="0" indent="0" algn="r" fontAlgn="auto">
              <a:spcBef>
                <a:spcPts val="0"/>
              </a:spcBef>
              <a:spcAft>
                <a:spcPts val="0"/>
              </a:spcAft>
              <a:buFont typeface="Arial" panose="020B0604020202020204" pitchFamily="34" charset="0"/>
              <a:buNone/>
              <a:defRPr/>
            </a:pPr>
            <a:endParaRPr kumimoji="1" lang="id-ID" altLang="ja-JP" sz="2400" b="1" dirty="0" smtClean="0">
              <a:solidFill>
                <a:srgbClr val="000000"/>
              </a:solidFill>
            </a:endParaRPr>
          </a:p>
          <a:p>
            <a:pPr marL="0" indent="0" algn="r" fontAlgn="auto">
              <a:spcBef>
                <a:spcPts val="0"/>
              </a:spcBef>
              <a:spcAft>
                <a:spcPts val="0"/>
              </a:spcAft>
              <a:buFont typeface="Arial" panose="020B0604020202020204" pitchFamily="34" charset="0"/>
              <a:buNone/>
              <a:defRPr/>
            </a:pPr>
            <a:endParaRPr kumimoji="1" lang="ja-JP" altLang="en-US" sz="2400" b="1" dirty="0">
              <a:solidFill>
                <a:srgbClr val="000000"/>
              </a:solidFill>
            </a:endParaRPr>
          </a:p>
        </p:txBody>
      </p:sp>
      <p:sp>
        <p:nvSpPr>
          <p:cNvPr id="13" name="テキスト プレースホルダー 17"/>
          <p:cNvSpPr txBox="1">
            <a:spLocks/>
          </p:cNvSpPr>
          <p:nvPr/>
        </p:nvSpPr>
        <p:spPr>
          <a:xfrm>
            <a:off x="6760535" y="3000710"/>
            <a:ext cx="2390775" cy="2109788"/>
          </a:xfrm>
          <a:prstGeom prst="rect">
            <a:avLst/>
          </a:prstGeom>
          <a:solidFill>
            <a:schemeClr val="accent4">
              <a:lumMod val="40000"/>
              <a:lumOff val="60000"/>
            </a:schemeClr>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spcBef>
                <a:spcPts val="0"/>
              </a:spcBef>
              <a:spcAft>
                <a:spcPts val="0"/>
              </a:spcAft>
              <a:buFont typeface="Arial" panose="020B0604020202020204" pitchFamily="34" charset="0"/>
              <a:buNone/>
              <a:defRPr/>
            </a:pPr>
            <a:r>
              <a:rPr kumimoji="1" lang="en-US" altLang="ja-JP" sz="2400" b="1" dirty="0" smtClean="0">
                <a:solidFill>
                  <a:srgbClr val="000000"/>
                </a:solidFill>
              </a:rPr>
              <a:t>KHUSUS/</a:t>
            </a:r>
            <a:endParaRPr kumimoji="1" lang="id-ID" altLang="ja-JP" sz="2400" b="1" dirty="0" smtClean="0">
              <a:solidFill>
                <a:srgbClr val="000000"/>
              </a:solidFill>
            </a:endParaRPr>
          </a:p>
          <a:p>
            <a:pPr marL="0" indent="0" algn="r" fontAlgn="auto">
              <a:spcBef>
                <a:spcPts val="0"/>
              </a:spcBef>
              <a:spcAft>
                <a:spcPts val="0"/>
              </a:spcAft>
              <a:buFont typeface="Arial" panose="020B0604020202020204" pitchFamily="34" charset="0"/>
              <a:buNone/>
              <a:defRPr/>
            </a:pPr>
            <a:r>
              <a:rPr kumimoji="1" lang="id-ID" altLang="ja-JP" sz="2400" b="1" dirty="0" smtClean="0">
                <a:solidFill>
                  <a:srgbClr val="000000"/>
                </a:solidFill>
              </a:rPr>
              <a:t>STRATEGIS</a:t>
            </a:r>
          </a:p>
          <a:p>
            <a:pPr marL="171450" indent="-171450" algn="r" defTabSz="457200" fontAlgn="auto">
              <a:lnSpc>
                <a:spcPct val="100000"/>
              </a:lnSpc>
              <a:spcBef>
                <a:spcPts val="0"/>
              </a:spcBef>
              <a:spcAft>
                <a:spcPts val="0"/>
              </a:spcAft>
              <a:buFont typeface="Arial" panose="020B0604020202020204" pitchFamily="34" charset="0"/>
              <a:buNone/>
              <a:defRPr/>
            </a:pPr>
            <a:r>
              <a:rPr kumimoji="1" lang="en-US" altLang="ja-JP" sz="1400" dirty="0">
                <a:solidFill>
                  <a:srgbClr val="FF0000"/>
                </a:solidFill>
                <a:latin typeface="Calibri"/>
              </a:rPr>
              <a:t>PEMENUHAN </a:t>
            </a:r>
            <a:r>
              <a:rPr kumimoji="1" lang="en-US" altLang="ja-JP" sz="1400" b="1" dirty="0">
                <a:solidFill>
                  <a:srgbClr val="FF0000"/>
                </a:solidFill>
                <a:latin typeface="Calibri"/>
              </a:rPr>
              <a:t>SPP DAN SPM</a:t>
            </a:r>
          </a:p>
          <a:p>
            <a:pPr marL="171450" indent="-171450" algn="r" defTabSz="457200" fontAlgn="auto">
              <a:lnSpc>
                <a:spcPct val="100000"/>
              </a:lnSpc>
              <a:spcBef>
                <a:spcPts val="0"/>
              </a:spcBef>
              <a:spcAft>
                <a:spcPts val="0"/>
              </a:spcAft>
              <a:buFont typeface="Arial" panose="020B0604020202020204" pitchFamily="34" charset="0"/>
              <a:buNone/>
              <a:defRPr/>
            </a:pPr>
            <a:r>
              <a:rPr kumimoji="1" lang="id-ID" altLang="ja-JP" sz="1400" b="1" dirty="0">
                <a:solidFill>
                  <a:srgbClr val="000000"/>
                </a:solidFill>
                <a:latin typeface="Calibri"/>
              </a:rPr>
              <a:t>PENYEDIAAN INFRASTRUKTUR SESUAI ARAHAN </a:t>
            </a:r>
            <a:r>
              <a:rPr kumimoji="1" lang="en-US" altLang="ja-JP" sz="1400" b="1" dirty="0">
                <a:solidFill>
                  <a:srgbClr val="000000"/>
                </a:solidFill>
                <a:latin typeface="Calibri"/>
              </a:rPr>
              <a:t>DIREKTIF </a:t>
            </a:r>
            <a:r>
              <a:rPr kumimoji="1" lang="en-US" altLang="ja-JP" sz="1400" dirty="0">
                <a:solidFill>
                  <a:srgbClr val="000000"/>
                </a:solidFill>
                <a:latin typeface="Calibri"/>
              </a:rPr>
              <a:t>(PRESIDEN, DPR, MENTERI</a:t>
            </a:r>
            <a:r>
              <a:rPr kumimoji="1" lang="id-ID" altLang="ja-JP" sz="1400" dirty="0">
                <a:solidFill>
                  <a:srgbClr val="000000"/>
                </a:solidFill>
                <a:latin typeface="Calibri"/>
              </a:rPr>
              <a:t>)RAS</a:t>
            </a:r>
            <a:endParaRPr kumimoji="1" lang="ja-JP" altLang="en-US" sz="1400" dirty="0">
              <a:solidFill>
                <a:srgbClr val="000000"/>
              </a:solidFill>
              <a:latin typeface="Calibri"/>
            </a:endParaRPr>
          </a:p>
          <a:p>
            <a:pPr marL="0" indent="0" algn="r" fontAlgn="auto">
              <a:spcBef>
                <a:spcPts val="0"/>
              </a:spcBef>
              <a:spcAft>
                <a:spcPts val="0"/>
              </a:spcAft>
              <a:buFont typeface="Arial" panose="020B0604020202020204" pitchFamily="34" charset="0"/>
              <a:buNone/>
              <a:defRPr/>
            </a:pPr>
            <a:endParaRPr kumimoji="1" lang="ja-JP" altLang="en-US" sz="2400" b="1" dirty="0">
              <a:solidFill>
                <a:srgbClr val="000000"/>
              </a:solidFill>
            </a:endParaRPr>
          </a:p>
        </p:txBody>
      </p:sp>
      <p:sp>
        <p:nvSpPr>
          <p:cNvPr id="15" name="テキスト プレースホルダー 9"/>
          <p:cNvSpPr txBox="1">
            <a:spLocks/>
          </p:cNvSpPr>
          <p:nvPr/>
        </p:nvSpPr>
        <p:spPr>
          <a:xfrm>
            <a:off x="6736472" y="1359151"/>
            <a:ext cx="2422525" cy="1633538"/>
          </a:xfrm>
          <a:prstGeom prst="rect">
            <a:avLst/>
          </a:prstGeom>
          <a:solidFill>
            <a:srgbClr val="FFDAA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fontAlgn="auto">
              <a:spcBef>
                <a:spcPts val="0"/>
              </a:spcBef>
              <a:spcAft>
                <a:spcPts val="0"/>
              </a:spcAft>
              <a:buFont typeface="Arial" panose="020B0604020202020204" pitchFamily="34" charset="0"/>
              <a:buNone/>
              <a:defRPr/>
            </a:pPr>
            <a:r>
              <a:rPr kumimoji="1" lang="en-US" altLang="ja-JP" sz="2400" b="1" dirty="0" smtClean="0">
                <a:solidFill>
                  <a:srgbClr val="000000"/>
                </a:solidFill>
              </a:rPr>
              <a:t>PERDESAAN</a:t>
            </a:r>
            <a:endParaRPr kumimoji="1" lang="id-ID" altLang="ja-JP" sz="2400" b="1" dirty="0" smtClean="0">
              <a:solidFill>
                <a:srgbClr val="000000"/>
              </a:solidFill>
            </a:endParaRPr>
          </a:p>
          <a:p>
            <a:pPr marL="0" indent="0" algn="r" defTabSz="457200" fontAlgn="auto">
              <a:lnSpc>
                <a:spcPct val="100000"/>
              </a:lnSpc>
              <a:spcBef>
                <a:spcPts val="0"/>
              </a:spcBef>
              <a:spcAft>
                <a:spcPts val="0"/>
              </a:spcAft>
              <a:buFont typeface="Arial" panose="020B0604020202020204" pitchFamily="34" charset="0"/>
              <a:buNone/>
              <a:defRPr/>
            </a:pPr>
            <a:r>
              <a:rPr kumimoji="1" lang="id-ID" altLang="ja-JP" sz="1400" dirty="0">
                <a:solidFill>
                  <a:prstClr val="black"/>
                </a:solidFill>
                <a:latin typeface="Calibri"/>
              </a:rPr>
              <a:t>PEMENUHAN INFRASTRUKTUR PERMUKIMAN </a:t>
            </a:r>
            <a:r>
              <a:rPr kumimoji="1" lang="id-ID" altLang="ja-JP" sz="1400" dirty="0">
                <a:solidFill>
                  <a:srgbClr val="FF0000"/>
                </a:solidFill>
                <a:latin typeface="Calibri"/>
              </a:rPr>
              <a:t>MENUJU DESA MANDIRI YANG BERDAYA SAING BERBASIS INOVASI</a:t>
            </a:r>
          </a:p>
          <a:p>
            <a:pPr marL="171450" indent="-171450" algn="r" defTabSz="457200" fontAlgn="auto">
              <a:lnSpc>
                <a:spcPct val="100000"/>
              </a:lnSpc>
              <a:spcBef>
                <a:spcPts val="0"/>
              </a:spcBef>
              <a:spcAft>
                <a:spcPts val="0"/>
              </a:spcAft>
              <a:buFont typeface="Arial" panose="020B0604020202020204" pitchFamily="34" charset="0"/>
              <a:buNone/>
              <a:defRPr/>
            </a:pPr>
            <a:endParaRPr kumimoji="1" lang="ja-JP" altLang="en-US" sz="1400" dirty="0">
              <a:solidFill>
                <a:prstClr val="black"/>
              </a:solidFill>
              <a:latin typeface="Calibri"/>
            </a:endParaRPr>
          </a:p>
          <a:p>
            <a:pPr marL="0" indent="0" algn="r" fontAlgn="auto">
              <a:spcBef>
                <a:spcPts val="0"/>
              </a:spcBef>
              <a:spcAft>
                <a:spcPts val="0"/>
              </a:spcAft>
              <a:buFont typeface="Arial" panose="020B0604020202020204" pitchFamily="34" charset="0"/>
              <a:buNone/>
              <a:defRPr/>
            </a:pPr>
            <a:endParaRPr kumimoji="1" lang="ja-JP" altLang="en-US" sz="2400" b="1" dirty="0">
              <a:solidFill>
                <a:srgbClr val="000000"/>
              </a:solidFill>
            </a:endParaRPr>
          </a:p>
        </p:txBody>
      </p:sp>
      <p:pic>
        <p:nvPicPr>
          <p:cNvPr id="5" name="Picture 4"/>
          <p:cNvPicPr>
            <a:picLocks noChangeAspect="1"/>
          </p:cNvPicPr>
          <p:nvPr/>
        </p:nvPicPr>
        <p:blipFill rotWithShape="1">
          <a:blip r:embed="rId2">
            <a:duotone>
              <a:prstClr val="black"/>
              <a:schemeClr val="accent4">
                <a:tint val="45000"/>
                <a:satMod val="400000"/>
              </a:schemeClr>
            </a:duotone>
            <a:extLst>
              <a:ext uri="{28A0092B-C50C-407E-A947-70E740481C1C}">
                <a14:useLocalDpi xmlns:a14="http://schemas.microsoft.com/office/drawing/2010/main" val="0"/>
              </a:ext>
            </a:extLst>
          </a:blip>
          <a:srcRect t="13382"/>
          <a:stretch/>
        </p:blipFill>
        <p:spPr>
          <a:xfrm>
            <a:off x="22502" y="1424063"/>
            <a:ext cx="7274845" cy="5080429"/>
          </a:xfrm>
          <a:prstGeom prst="rect">
            <a:avLst/>
          </a:prstGeom>
        </p:spPr>
      </p:pic>
      <p:pic>
        <p:nvPicPr>
          <p:cNvPr id="9" name="Picture 8"/>
          <p:cNvPicPr>
            <a:picLocks noChangeAspect="1"/>
          </p:cNvPicPr>
          <p:nvPr/>
        </p:nvPicPr>
        <p:blipFill rotWithShape="1">
          <a:blip r:embed="rId3">
            <a:duotone>
              <a:prstClr val="black"/>
              <a:schemeClr val="accent4">
                <a:tint val="45000"/>
                <a:satMod val="400000"/>
              </a:schemeClr>
            </a:duotone>
            <a:extLst>
              <a:ext uri="{28A0092B-C50C-407E-A947-70E740481C1C}">
                <a14:useLocalDpi xmlns:a14="http://schemas.microsoft.com/office/drawing/2010/main" val="0"/>
              </a:ext>
            </a:extLst>
          </a:blip>
          <a:srcRect t="15125"/>
          <a:stretch/>
        </p:blipFill>
        <p:spPr>
          <a:xfrm>
            <a:off x="423" y="1528995"/>
            <a:ext cx="7296923" cy="4993299"/>
          </a:xfrm>
          <a:prstGeom prst="rect">
            <a:avLst/>
          </a:prstGeom>
        </p:spPr>
      </p:pic>
      <p:sp>
        <p:nvSpPr>
          <p:cNvPr id="21" name="Freeform 20"/>
          <p:cNvSpPr/>
          <p:nvPr/>
        </p:nvSpPr>
        <p:spPr>
          <a:xfrm>
            <a:off x="2011363" y="2198688"/>
            <a:ext cx="1035050" cy="855662"/>
          </a:xfrm>
          <a:custGeom>
            <a:avLst/>
            <a:gdLst>
              <a:gd name="connsiteX0" fmla="*/ 299803 w 1034321"/>
              <a:gd name="connsiteY0" fmla="*/ 211578 h 856155"/>
              <a:gd name="connsiteX1" fmla="*/ 299803 w 1034321"/>
              <a:gd name="connsiteY1" fmla="*/ 211578 h 856155"/>
              <a:gd name="connsiteX2" fmla="*/ 434715 w 1034321"/>
              <a:gd name="connsiteY2" fmla="*/ 46686 h 856155"/>
              <a:gd name="connsiteX3" fmla="*/ 479685 w 1034321"/>
              <a:gd name="connsiteY3" fmla="*/ 1716 h 856155"/>
              <a:gd name="connsiteX4" fmla="*/ 674557 w 1034321"/>
              <a:gd name="connsiteY4" fmla="*/ 16706 h 856155"/>
              <a:gd name="connsiteX5" fmla="*/ 839449 w 1034321"/>
              <a:gd name="connsiteY5" fmla="*/ 166607 h 856155"/>
              <a:gd name="connsiteX6" fmla="*/ 1034321 w 1034321"/>
              <a:gd name="connsiteY6" fmla="*/ 571342 h 856155"/>
              <a:gd name="connsiteX7" fmla="*/ 824459 w 1034321"/>
              <a:gd name="connsiteY7" fmla="*/ 856155 h 856155"/>
              <a:gd name="connsiteX8" fmla="*/ 524656 w 1034321"/>
              <a:gd name="connsiteY8" fmla="*/ 856155 h 856155"/>
              <a:gd name="connsiteX9" fmla="*/ 0 w 1034321"/>
              <a:gd name="connsiteY9" fmla="*/ 661283 h 856155"/>
              <a:gd name="connsiteX10" fmla="*/ 14990 w 1034321"/>
              <a:gd name="connsiteY10" fmla="*/ 301519 h 856155"/>
              <a:gd name="connsiteX11" fmla="*/ 344774 w 1034321"/>
              <a:gd name="connsiteY11" fmla="*/ 181598 h 85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4321" h="856155">
                <a:moveTo>
                  <a:pt x="299803" y="211578"/>
                </a:moveTo>
                <a:lnTo>
                  <a:pt x="299803" y="211578"/>
                </a:lnTo>
                <a:cubicBezTo>
                  <a:pt x="344774" y="156614"/>
                  <a:pt x="388498" y="100606"/>
                  <a:pt x="434715" y="46686"/>
                </a:cubicBezTo>
                <a:cubicBezTo>
                  <a:pt x="448511" y="30590"/>
                  <a:pt x="458650" y="4345"/>
                  <a:pt x="479685" y="1716"/>
                </a:cubicBezTo>
                <a:cubicBezTo>
                  <a:pt x="544331" y="-6365"/>
                  <a:pt x="674557" y="16706"/>
                  <a:pt x="674557" y="16706"/>
                </a:cubicBezTo>
                <a:lnTo>
                  <a:pt x="839449" y="166607"/>
                </a:lnTo>
                <a:lnTo>
                  <a:pt x="1034321" y="571342"/>
                </a:lnTo>
                <a:lnTo>
                  <a:pt x="824459" y="856155"/>
                </a:lnTo>
                <a:lnTo>
                  <a:pt x="524656" y="856155"/>
                </a:lnTo>
                <a:lnTo>
                  <a:pt x="0" y="661283"/>
                </a:lnTo>
                <a:lnTo>
                  <a:pt x="14990" y="301519"/>
                </a:lnTo>
                <a:lnTo>
                  <a:pt x="344774" y="181598"/>
                </a:lnTo>
              </a:path>
            </a:pathLst>
          </a:custGeom>
          <a:solidFill>
            <a:srgbClr val="F3C2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2" name="Freeform 21"/>
          <p:cNvSpPr/>
          <p:nvPr/>
        </p:nvSpPr>
        <p:spPr>
          <a:xfrm>
            <a:off x="2657475" y="4411663"/>
            <a:ext cx="1500188" cy="1241425"/>
          </a:xfrm>
          <a:custGeom>
            <a:avLst/>
            <a:gdLst>
              <a:gd name="connsiteX0" fmla="*/ 299803 w 1034321"/>
              <a:gd name="connsiteY0" fmla="*/ 211578 h 856155"/>
              <a:gd name="connsiteX1" fmla="*/ 299803 w 1034321"/>
              <a:gd name="connsiteY1" fmla="*/ 211578 h 856155"/>
              <a:gd name="connsiteX2" fmla="*/ 434715 w 1034321"/>
              <a:gd name="connsiteY2" fmla="*/ 46686 h 856155"/>
              <a:gd name="connsiteX3" fmla="*/ 479685 w 1034321"/>
              <a:gd name="connsiteY3" fmla="*/ 1716 h 856155"/>
              <a:gd name="connsiteX4" fmla="*/ 674557 w 1034321"/>
              <a:gd name="connsiteY4" fmla="*/ 16706 h 856155"/>
              <a:gd name="connsiteX5" fmla="*/ 839449 w 1034321"/>
              <a:gd name="connsiteY5" fmla="*/ 166607 h 856155"/>
              <a:gd name="connsiteX6" fmla="*/ 1034321 w 1034321"/>
              <a:gd name="connsiteY6" fmla="*/ 571342 h 856155"/>
              <a:gd name="connsiteX7" fmla="*/ 824459 w 1034321"/>
              <a:gd name="connsiteY7" fmla="*/ 856155 h 856155"/>
              <a:gd name="connsiteX8" fmla="*/ 524656 w 1034321"/>
              <a:gd name="connsiteY8" fmla="*/ 856155 h 856155"/>
              <a:gd name="connsiteX9" fmla="*/ 0 w 1034321"/>
              <a:gd name="connsiteY9" fmla="*/ 661283 h 856155"/>
              <a:gd name="connsiteX10" fmla="*/ 14990 w 1034321"/>
              <a:gd name="connsiteY10" fmla="*/ 301519 h 856155"/>
              <a:gd name="connsiteX11" fmla="*/ 344774 w 1034321"/>
              <a:gd name="connsiteY11" fmla="*/ 181598 h 85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4321" h="856155">
                <a:moveTo>
                  <a:pt x="299803" y="211578"/>
                </a:moveTo>
                <a:lnTo>
                  <a:pt x="299803" y="211578"/>
                </a:lnTo>
                <a:cubicBezTo>
                  <a:pt x="344774" y="156614"/>
                  <a:pt x="388498" y="100606"/>
                  <a:pt x="434715" y="46686"/>
                </a:cubicBezTo>
                <a:cubicBezTo>
                  <a:pt x="448511" y="30590"/>
                  <a:pt x="458650" y="4345"/>
                  <a:pt x="479685" y="1716"/>
                </a:cubicBezTo>
                <a:cubicBezTo>
                  <a:pt x="544331" y="-6365"/>
                  <a:pt x="674557" y="16706"/>
                  <a:pt x="674557" y="16706"/>
                </a:cubicBezTo>
                <a:lnTo>
                  <a:pt x="839449" y="166607"/>
                </a:lnTo>
                <a:lnTo>
                  <a:pt x="1034321" y="571342"/>
                </a:lnTo>
                <a:lnTo>
                  <a:pt x="824459" y="856155"/>
                </a:lnTo>
                <a:lnTo>
                  <a:pt x="524656" y="856155"/>
                </a:lnTo>
                <a:lnTo>
                  <a:pt x="0" y="661283"/>
                </a:lnTo>
                <a:lnTo>
                  <a:pt x="14990" y="301519"/>
                </a:lnTo>
                <a:lnTo>
                  <a:pt x="344774" y="181598"/>
                </a:lnTo>
              </a:path>
            </a:pathLst>
          </a:custGeom>
          <a:solidFill>
            <a:srgbClr val="F3C2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3" name="Freeform 22"/>
          <p:cNvSpPr/>
          <p:nvPr/>
        </p:nvSpPr>
        <p:spPr>
          <a:xfrm>
            <a:off x="5354638" y="4819650"/>
            <a:ext cx="1263650" cy="1046163"/>
          </a:xfrm>
          <a:custGeom>
            <a:avLst/>
            <a:gdLst>
              <a:gd name="connsiteX0" fmla="*/ 299803 w 1034321"/>
              <a:gd name="connsiteY0" fmla="*/ 211578 h 856155"/>
              <a:gd name="connsiteX1" fmla="*/ 299803 w 1034321"/>
              <a:gd name="connsiteY1" fmla="*/ 211578 h 856155"/>
              <a:gd name="connsiteX2" fmla="*/ 434715 w 1034321"/>
              <a:gd name="connsiteY2" fmla="*/ 46686 h 856155"/>
              <a:gd name="connsiteX3" fmla="*/ 479685 w 1034321"/>
              <a:gd name="connsiteY3" fmla="*/ 1716 h 856155"/>
              <a:gd name="connsiteX4" fmla="*/ 674557 w 1034321"/>
              <a:gd name="connsiteY4" fmla="*/ 16706 h 856155"/>
              <a:gd name="connsiteX5" fmla="*/ 839449 w 1034321"/>
              <a:gd name="connsiteY5" fmla="*/ 166607 h 856155"/>
              <a:gd name="connsiteX6" fmla="*/ 1034321 w 1034321"/>
              <a:gd name="connsiteY6" fmla="*/ 571342 h 856155"/>
              <a:gd name="connsiteX7" fmla="*/ 824459 w 1034321"/>
              <a:gd name="connsiteY7" fmla="*/ 856155 h 856155"/>
              <a:gd name="connsiteX8" fmla="*/ 524656 w 1034321"/>
              <a:gd name="connsiteY8" fmla="*/ 856155 h 856155"/>
              <a:gd name="connsiteX9" fmla="*/ 0 w 1034321"/>
              <a:gd name="connsiteY9" fmla="*/ 661283 h 856155"/>
              <a:gd name="connsiteX10" fmla="*/ 14990 w 1034321"/>
              <a:gd name="connsiteY10" fmla="*/ 301519 h 856155"/>
              <a:gd name="connsiteX11" fmla="*/ 344774 w 1034321"/>
              <a:gd name="connsiteY11" fmla="*/ 181598 h 85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4321" h="856155">
                <a:moveTo>
                  <a:pt x="299803" y="211578"/>
                </a:moveTo>
                <a:lnTo>
                  <a:pt x="299803" y="211578"/>
                </a:lnTo>
                <a:cubicBezTo>
                  <a:pt x="344774" y="156614"/>
                  <a:pt x="388498" y="100606"/>
                  <a:pt x="434715" y="46686"/>
                </a:cubicBezTo>
                <a:cubicBezTo>
                  <a:pt x="448511" y="30590"/>
                  <a:pt x="458650" y="4345"/>
                  <a:pt x="479685" y="1716"/>
                </a:cubicBezTo>
                <a:cubicBezTo>
                  <a:pt x="544331" y="-6365"/>
                  <a:pt x="674557" y="16706"/>
                  <a:pt x="674557" y="16706"/>
                </a:cubicBezTo>
                <a:lnTo>
                  <a:pt x="839449" y="166607"/>
                </a:lnTo>
                <a:lnTo>
                  <a:pt x="1034321" y="571342"/>
                </a:lnTo>
                <a:lnTo>
                  <a:pt x="824459" y="856155"/>
                </a:lnTo>
                <a:lnTo>
                  <a:pt x="524656" y="856155"/>
                </a:lnTo>
                <a:lnTo>
                  <a:pt x="0" y="661283"/>
                </a:lnTo>
                <a:lnTo>
                  <a:pt x="14990" y="301519"/>
                </a:lnTo>
                <a:lnTo>
                  <a:pt x="344774" y="181598"/>
                </a:lnTo>
              </a:path>
            </a:pathLst>
          </a:custGeom>
          <a:solidFill>
            <a:srgbClr val="F3C2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8" name="テキスト プレースホルダー 13"/>
          <p:cNvSpPr txBox="1">
            <a:spLocks/>
          </p:cNvSpPr>
          <p:nvPr/>
        </p:nvSpPr>
        <p:spPr bwMode="auto">
          <a:xfrm>
            <a:off x="641350" y="3763963"/>
            <a:ext cx="24050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Trebuchet MS" panose="020B0603020202020204" pitchFamily="34" charset="0"/>
              </a:defRPr>
            </a:lvl1pPr>
            <a:lvl2pPr marL="685800" indent="-228600">
              <a:lnSpc>
                <a:spcPct val="90000"/>
              </a:lnSpc>
              <a:spcBef>
                <a:spcPts val="500"/>
              </a:spcBef>
              <a:buFont typeface="Arial" panose="020B0604020202020204" pitchFamily="34" charset="0"/>
              <a:buChar char="•"/>
              <a:defRPr sz="2400">
                <a:solidFill>
                  <a:srgbClr val="262626"/>
                </a:solidFill>
                <a:latin typeface="Trebuchet MS" panose="020B060302020202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Trebuchet MS" panose="020B060302020202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9pPr>
          </a:lstStyle>
          <a:p>
            <a:pPr algn="ctr" defTabSz="914400" eaLnBrk="1" hangingPunct="1">
              <a:spcBef>
                <a:spcPct val="0"/>
              </a:spcBef>
              <a:buFont typeface="Arial" panose="020B0604020202020204" pitchFamily="34" charset="0"/>
              <a:buNone/>
            </a:pPr>
            <a:r>
              <a:rPr kumimoji="1" lang="en-US" altLang="ja-JP" sz="2400" b="1">
                <a:solidFill>
                  <a:srgbClr val="000000"/>
                </a:solidFill>
              </a:rPr>
              <a:t>PERKOTAAN</a:t>
            </a:r>
            <a:endParaRPr kumimoji="1" lang="ja-JP" altLang="en-US" sz="2400" b="1">
              <a:solidFill>
                <a:srgbClr val="000000"/>
              </a:solidFill>
            </a:endParaRPr>
          </a:p>
        </p:txBody>
      </p:sp>
      <p:sp>
        <p:nvSpPr>
          <p:cNvPr id="20" name="テキスト プレースホルダー 9"/>
          <p:cNvSpPr txBox="1">
            <a:spLocks/>
          </p:cNvSpPr>
          <p:nvPr/>
        </p:nvSpPr>
        <p:spPr bwMode="auto">
          <a:xfrm>
            <a:off x="3816350" y="4029075"/>
            <a:ext cx="232092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Trebuchet MS" panose="020B0603020202020204" pitchFamily="34" charset="0"/>
              </a:defRPr>
            </a:lvl1pPr>
            <a:lvl2pPr marL="685800" indent="-228600">
              <a:lnSpc>
                <a:spcPct val="90000"/>
              </a:lnSpc>
              <a:spcBef>
                <a:spcPts val="500"/>
              </a:spcBef>
              <a:buFont typeface="Arial" panose="020B0604020202020204" pitchFamily="34" charset="0"/>
              <a:buChar char="•"/>
              <a:defRPr sz="2400">
                <a:solidFill>
                  <a:srgbClr val="262626"/>
                </a:solidFill>
                <a:latin typeface="Trebuchet MS" panose="020B060302020202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Trebuchet MS" panose="020B060302020202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9pPr>
          </a:lstStyle>
          <a:p>
            <a:pPr algn="ctr" defTabSz="914400" eaLnBrk="1" hangingPunct="1">
              <a:spcBef>
                <a:spcPct val="0"/>
              </a:spcBef>
              <a:buFont typeface="Arial" panose="020B0604020202020204" pitchFamily="34" charset="0"/>
              <a:buNone/>
            </a:pPr>
            <a:r>
              <a:rPr kumimoji="1" lang="en-US" altLang="ja-JP" sz="2400" b="1">
                <a:solidFill>
                  <a:srgbClr val="000000"/>
                </a:solidFill>
              </a:rPr>
              <a:t>PERDESAAN</a:t>
            </a:r>
            <a:endParaRPr kumimoji="1" lang="ja-JP" altLang="en-US" sz="2400" b="1">
              <a:solidFill>
                <a:srgbClr val="000000"/>
              </a:solidFill>
            </a:endParaRPr>
          </a:p>
        </p:txBody>
      </p:sp>
      <p:sp>
        <p:nvSpPr>
          <p:cNvPr id="19" name="テキスト プレースホルダー 17"/>
          <p:cNvSpPr txBox="1">
            <a:spLocks/>
          </p:cNvSpPr>
          <p:nvPr/>
        </p:nvSpPr>
        <p:spPr bwMode="auto">
          <a:xfrm>
            <a:off x="2489200" y="4746625"/>
            <a:ext cx="1903413"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Trebuchet MS" panose="020B0603020202020204" pitchFamily="34" charset="0"/>
              </a:defRPr>
            </a:lvl1pPr>
            <a:lvl2pPr marL="685800" indent="-228600">
              <a:lnSpc>
                <a:spcPct val="90000"/>
              </a:lnSpc>
              <a:spcBef>
                <a:spcPts val="500"/>
              </a:spcBef>
              <a:buFont typeface="Arial" panose="020B0604020202020204" pitchFamily="34" charset="0"/>
              <a:buChar char="•"/>
              <a:defRPr sz="2400">
                <a:solidFill>
                  <a:srgbClr val="262626"/>
                </a:solidFill>
                <a:latin typeface="Trebuchet MS" panose="020B060302020202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Trebuchet MS" panose="020B060302020202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9pPr>
          </a:lstStyle>
          <a:p>
            <a:pPr algn="ctr" defTabSz="914400" eaLnBrk="1" hangingPunct="1">
              <a:spcBef>
                <a:spcPct val="0"/>
              </a:spcBef>
              <a:buFont typeface="Arial" panose="020B0604020202020204" pitchFamily="34" charset="0"/>
              <a:buNone/>
            </a:pPr>
            <a:r>
              <a:rPr kumimoji="1" lang="en-US" altLang="ja-JP" sz="1800" b="1">
                <a:solidFill>
                  <a:srgbClr val="000000"/>
                </a:solidFill>
              </a:rPr>
              <a:t>KHUSUS</a:t>
            </a:r>
            <a:r>
              <a:rPr kumimoji="1" lang="id-ID" altLang="ja-JP" sz="1800" b="1">
                <a:solidFill>
                  <a:srgbClr val="000000"/>
                </a:solidFill>
              </a:rPr>
              <a:t>/</a:t>
            </a:r>
          </a:p>
          <a:p>
            <a:pPr algn="ctr" defTabSz="914400" eaLnBrk="1" hangingPunct="1">
              <a:spcBef>
                <a:spcPct val="0"/>
              </a:spcBef>
              <a:buFont typeface="Arial" panose="020B0604020202020204" pitchFamily="34" charset="0"/>
              <a:buNone/>
            </a:pPr>
            <a:r>
              <a:rPr kumimoji="1" lang="id-ID" altLang="ja-JP" sz="1800" b="1">
                <a:solidFill>
                  <a:srgbClr val="000000"/>
                </a:solidFill>
              </a:rPr>
              <a:t>STRATEGIS</a:t>
            </a:r>
            <a:endParaRPr kumimoji="1" lang="ja-JP" altLang="en-US" sz="1800" b="1">
              <a:solidFill>
                <a:srgbClr val="000000"/>
              </a:solidFill>
            </a:endParaRPr>
          </a:p>
        </p:txBody>
      </p:sp>
      <p:sp>
        <p:nvSpPr>
          <p:cNvPr id="24" name="テキスト プレースホルダー 17"/>
          <p:cNvSpPr txBox="1">
            <a:spLocks/>
          </p:cNvSpPr>
          <p:nvPr/>
        </p:nvSpPr>
        <p:spPr bwMode="auto">
          <a:xfrm>
            <a:off x="5059363" y="5099050"/>
            <a:ext cx="190182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Trebuchet MS" panose="020B0603020202020204" pitchFamily="34" charset="0"/>
              </a:defRPr>
            </a:lvl1pPr>
            <a:lvl2pPr marL="685800" indent="-228600">
              <a:lnSpc>
                <a:spcPct val="90000"/>
              </a:lnSpc>
              <a:spcBef>
                <a:spcPts val="500"/>
              </a:spcBef>
              <a:buFont typeface="Arial" panose="020B0604020202020204" pitchFamily="34" charset="0"/>
              <a:buChar char="•"/>
              <a:defRPr sz="2400">
                <a:solidFill>
                  <a:srgbClr val="262626"/>
                </a:solidFill>
                <a:latin typeface="Trebuchet MS" panose="020B060302020202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Trebuchet MS" panose="020B060302020202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9pPr>
          </a:lstStyle>
          <a:p>
            <a:pPr algn="ctr" defTabSz="914400" eaLnBrk="1" hangingPunct="1">
              <a:spcBef>
                <a:spcPct val="0"/>
              </a:spcBef>
              <a:buFont typeface="Arial" panose="020B0604020202020204" pitchFamily="34" charset="0"/>
              <a:buNone/>
            </a:pPr>
            <a:r>
              <a:rPr kumimoji="1" lang="en-US" altLang="ja-JP" sz="1600" b="1">
                <a:solidFill>
                  <a:srgbClr val="000000"/>
                </a:solidFill>
              </a:rPr>
              <a:t>KHUSUS</a:t>
            </a:r>
            <a:r>
              <a:rPr kumimoji="1" lang="id-ID" altLang="ja-JP" sz="1600" b="1">
                <a:solidFill>
                  <a:srgbClr val="000000"/>
                </a:solidFill>
              </a:rPr>
              <a:t>/</a:t>
            </a:r>
          </a:p>
          <a:p>
            <a:pPr algn="ctr" defTabSz="914400" eaLnBrk="1" hangingPunct="1">
              <a:spcBef>
                <a:spcPct val="0"/>
              </a:spcBef>
              <a:buFont typeface="Arial" panose="020B0604020202020204" pitchFamily="34" charset="0"/>
              <a:buNone/>
            </a:pPr>
            <a:r>
              <a:rPr kumimoji="1" lang="id-ID" altLang="ja-JP" sz="1600" b="1">
                <a:solidFill>
                  <a:srgbClr val="000000"/>
                </a:solidFill>
              </a:rPr>
              <a:t>STRATEGIS</a:t>
            </a:r>
            <a:endParaRPr kumimoji="1" lang="ja-JP" altLang="en-US" sz="1600" b="1">
              <a:solidFill>
                <a:srgbClr val="000000"/>
              </a:solidFill>
            </a:endParaRPr>
          </a:p>
        </p:txBody>
      </p:sp>
      <p:sp>
        <p:nvSpPr>
          <p:cNvPr id="25" name="テキスト プレースホルダー 17"/>
          <p:cNvSpPr txBox="1">
            <a:spLocks/>
          </p:cNvSpPr>
          <p:nvPr/>
        </p:nvSpPr>
        <p:spPr bwMode="auto">
          <a:xfrm>
            <a:off x="1577975" y="2416175"/>
            <a:ext cx="190182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Trebuchet MS" panose="020B0603020202020204" pitchFamily="34" charset="0"/>
              </a:defRPr>
            </a:lvl1pPr>
            <a:lvl2pPr marL="685800" indent="-228600">
              <a:lnSpc>
                <a:spcPct val="90000"/>
              </a:lnSpc>
              <a:spcBef>
                <a:spcPts val="500"/>
              </a:spcBef>
              <a:buFont typeface="Arial" panose="020B0604020202020204" pitchFamily="34" charset="0"/>
              <a:buChar char="•"/>
              <a:defRPr sz="2400">
                <a:solidFill>
                  <a:srgbClr val="262626"/>
                </a:solidFill>
                <a:latin typeface="Trebuchet MS" panose="020B0603020202020204" pitchFamily="34" charset="0"/>
              </a:defRPr>
            </a:lvl2pPr>
            <a:lvl3pPr marL="1143000" indent="-228600">
              <a:lnSpc>
                <a:spcPct val="90000"/>
              </a:lnSpc>
              <a:spcBef>
                <a:spcPts val="500"/>
              </a:spcBef>
              <a:buFont typeface="Arial" panose="020B0604020202020204" pitchFamily="34" charset="0"/>
              <a:buChar char="•"/>
              <a:defRPr sz="2000">
                <a:solidFill>
                  <a:srgbClr val="262626"/>
                </a:solidFill>
                <a:latin typeface="Trebuchet MS" panose="020B0603020202020204" pitchFamily="34" charset="0"/>
              </a:defRPr>
            </a:lvl3pPr>
            <a:lvl4pPr marL="16002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4pPr>
            <a:lvl5pPr marL="2057400" indent="-228600">
              <a:lnSpc>
                <a:spcPct val="90000"/>
              </a:lnSpc>
              <a:spcBef>
                <a:spcPts val="500"/>
              </a:spcBef>
              <a:buFont typeface="Arial" panose="020B0604020202020204" pitchFamily="34" charset="0"/>
              <a:buChar char="•"/>
              <a:defRPr>
                <a:solidFill>
                  <a:srgbClr val="262626"/>
                </a:solidFill>
                <a:latin typeface="Trebuchet MS" panose="020B0603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262626"/>
                </a:solidFill>
                <a:latin typeface="Trebuchet MS" panose="020B0603020202020204" pitchFamily="34" charset="0"/>
              </a:defRPr>
            </a:lvl9pPr>
          </a:lstStyle>
          <a:p>
            <a:pPr algn="ctr" defTabSz="914400" eaLnBrk="1" hangingPunct="1">
              <a:spcBef>
                <a:spcPct val="0"/>
              </a:spcBef>
              <a:buFont typeface="Arial" panose="020B0604020202020204" pitchFamily="34" charset="0"/>
              <a:buNone/>
            </a:pPr>
            <a:r>
              <a:rPr kumimoji="1" lang="en-US" altLang="ja-JP" sz="1400" b="1">
                <a:solidFill>
                  <a:srgbClr val="000000"/>
                </a:solidFill>
              </a:rPr>
              <a:t>KHUSUS</a:t>
            </a:r>
            <a:r>
              <a:rPr kumimoji="1" lang="id-ID" altLang="ja-JP" sz="1400" b="1">
                <a:solidFill>
                  <a:srgbClr val="000000"/>
                </a:solidFill>
              </a:rPr>
              <a:t>/</a:t>
            </a:r>
          </a:p>
          <a:p>
            <a:pPr algn="ctr" defTabSz="914400" eaLnBrk="1" hangingPunct="1">
              <a:spcBef>
                <a:spcPct val="0"/>
              </a:spcBef>
              <a:buFont typeface="Arial" panose="020B0604020202020204" pitchFamily="34" charset="0"/>
              <a:buNone/>
            </a:pPr>
            <a:r>
              <a:rPr kumimoji="1" lang="id-ID" altLang="ja-JP" sz="1400" b="1">
                <a:solidFill>
                  <a:srgbClr val="000000"/>
                </a:solidFill>
              </a:rPr>
              <a:t>STRATEGIS</a:t>
            </a:r>
            <a:endParaRPr kumimoji="1" lang="ja-JP" altLang="en-US" sz="1400" b="1">
              <a:solidFill>
                <a:srgbClr val="000000"/>
              </a:solidFill>
            </a:endParaRPr>
          </a:p>
        </p:txBody>
      </p:sp>
      <p:sp>
        <p:nvSpPr>
          <p:cNvPr id="2" name="Slide Number Placeholder 1"/>
          <p:cNvSpPr>
            <a:spLocks noGrp="1"/>
          </p:cNvSpPr>
          <p:nvPr>
            <p:ph type="sldNum" sz="quarter" idx="12"/>
          </p:nvPr>
        </p:nvSpPr>
        <p:spPr>
          <a:xfrm>
            <a:off x="6961188" y="6429004"/>
            <a:ext cx="2057400" cy="365125"/>
          </a:xfrm>
        </p:spPr>
        <p:txBody>
          <a:bodyPr/>
          <a:lstStyle/>
          <a:p>
            <a:fld id="{B380EB0D-90E7-424C-8E8A-41A3622855FF}" type="slidenum">
              <a:rPr lang="id-ID" smtClean="0"/>
              <a:t>11</a:t>
            </a:fld>
            <a:endParaRPr lang="id-ID" dirty="0"/>
          </a:p>
        </p:txBody>
      </p:sp>
    </p:spTree>
    <p:extLst>
      <p:ext uri="{BB962C8B-B14F-4D97-AF65-F5344CB8AC3E}">
        <p14:creationId xmlns:p14="http://schemas.microsoft.com/office/powerpoint/2010/main" val="3875619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174"/>
            <a:ext cx="9175033" cy="6889296"/>
            <a:chOff x="-5333383" y="1320799"/>
            <a:chExt cx="9175033" cy="6889296"/>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3" name="Rectangle 12">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pic>
        <p:nvPicPr>
          <p:cNvPr id="3" name="Picture 2"/>
          <p:cNvPicPr>
            <a:picLocks noChangeAspect="1"/>
          </p:cNvPicPr>
          <p:nvPr/>
        </p:nvPicPr>
        <p:blipFill rotWithShape="1">
          <a:blip r:embed="rId3" cstate="print">
            <a:grayscl/>
            <a:extLst>
              <a:ext uri="{28A0092B-C50C-407E-A947-70E740481C1C}">
                <a14:useLocalDpi xmlns:a14="http://schemas.microsoft.com/office/drawing/2010/main" val="0"/>
              </a:ext>
            </a:extLst>
          </a:blip>
          <a:srcRect/>
          <a:stretch/>
        </p:blipFill>
        <p:spPr>
          <a:xfrm>
            <a:off x="4749419" y="-25398"/>
            <a:ext cx="4408229" cy="6908796"/>
          </a:xfrm>
          <a:prstGeom prst="rect">
            <a:avLst/>
          </a:prstGeom>
        </p:spPr>
      </p:pic>
      <p:grpSp>
        <p:nvGrpSpPr>
          <p:cNvPr id="5" name="Group 21"/>
          <p:cNvGrpSpPr/>
          <p:nvPr/>
        </p:nvGrpSpPr>
        <p:grpSpPr>
          <a:xfrm>
            <a:off x="600928" y="2442949"/>
            <a:ext cx="3765928" cy="1897039"/>
            <a:chOff x="246513" y="2015735"/>
            <a:chExt cx="3765928" cy="2610856"/>
          </a:xfrm>
        </p:grpSpPr>
        <p:sp>
          <p:nvSpPr>
            <p:cNvPr id="18" name="Flowchart: Card 17"/>
            <p:cNvSpPr/>
            <p:nvPr/>
          </p:nvSpPr>
          <p:spPr>
            <a:xfrm>
              <a:off x="246513" y="2015735"/>
              <a:ext cx="2114550" cy="2265528"/>
            </a:xfrm>
            <a:prstGeom prst="flowChartPunchedCard">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46762" y="2343281"/>
              <a:ext cx="3465679" cy="2283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7" name="Rectangle 16"/>
          <p:cNvSpPr/>
          <p:nvPr/>
        </p:nvSpPr>
        <p:spPr>
          <a:xfrm>
            <a:off x="4524231" y="2617918"/>
            <a:ext cx="450377" cy="16104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969436" y="2819089"/>
            <a:ext cx="3509470" cy="2578773"/>
          </a:xfrm>
        </p:spPr>
        <p:txBody>
          <a:bodyPr>
            <a:normAutofit/>
          </a:bodyPr>
          <a:lstStyle/>
          <a:p>
            <a:r>
              <a:rPr lang="id-ID" sz="3600" dirty="0"/>
              <a:t>Kebijakan Teknis Pembangunan Infrastruktur Permukiman </a:t>
            </a:r>
            <a:br>
              <a:rPr lang="id-ID" sz="3600" dirty="0"/>
            </a:br>
            <a:r>
              <a:rPr lang="id-ID" sz="3600" dirty="0"/>
              <a:t>Tahun 2020-2024</a:t>
            </a:r>
          </a:p>
        </p:txBody>
      </p:sp>
      <p:sp>
        <p:nvSpPr>
          <p:cNvPr id="9" name="Title 1"/>
          <p:cNvSpPr txBox="1">
            <a:spLocks/>
          </p:cNvSpPr>
          <p:nvPr/>
        </p:nvSpPr>
        <p:spPr>
          <a:xfrm>
            <a:off x="7049494" y="4203511"/>
            <a:ext cx="3615804" cy="308775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r>
              <a:rPr lang="id-ID" sz="28700" dirty="0" smtClean="0">
                <a:solidFill>
                  <a:schemeClr val="bg1">
                    <a:alpha val="40000"/>
                  </a:schemeClr>
                </a:solidFill>
              </a:rPr>
              <a:t>2</a:t>
            </a:r>
            <a:endParaRPr lang="id-ID" sz="28700" dirty="0">
              <a:solidFill>
                <a:schemeClr val="bg1">
                  <a:alpha val="40000"/>
                </a:schemeClr>
              </a:solidFill>
            </a:endParaRPr>
          </a:p>
        </p:txBody>
      </p:sp>
      <p:sp>
        <p:nvSpPr>
          <p:cNvPr id="10" name="Slide Number Placeholder 9"/>
          <p:cNvSpPr>
            <a:spLocks noGrp="1"/>
          </p:cNvSpPr>
          <p:nvPr>
            <p:ph type="sldNum" sz="quarter" idx="12"/>
          </p:nvPr>
        </p:nvSpPr>
        <p:spPr/>
        <p:txBody>
          <a:bodyPr/>
          <a:lstStyle/>
          <a:p>
            <a:fld id="{B87B30B6-2155-4CBA-9E03-20DB79216E54}" type="slidenum">
              <a:rPr lang="id-ID" smtClean="0"/>
              <a:pPr/>
              <a:t>12</a:t>
            </a:fld>
            <a:endParaRPr lang="id-ID"/>
          </a:p>
        </p:txBody>
      </p:sp>
    </p:spTree>
    <p:extLst>
      <p:ext uri="{BB962C8B-B14F-4D97-AF65-F5344CB8AC3E}">
        <p14:creationId xmlns:p14="http://schemas.microsoft.com/office/powerpoint/2010/main" val="914561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97574"/>
            <a:ext cx="9143999" cy="472848"/>
          </a:xfrm>
        </p:spPr>
        <p:txBody>
          <a:bodyPr>
            <a:noAutofit/>
          </a:bodyPr>
          <a:lstStyle/>
          <a:p>
            <a:pPr algn="ctr">
              <a:defRPr/>
            </a:pPr>
            <a:r>
              <a:rPr lang="id-ID" sz="3200" dirty="0" smtClean="0"/>
              <a:t/>
            </a:r>
            <a:br>
              <a:rPr lang="id-ID" sz="3200" dirty="0" smtClean="0"/>
            </a:br>
            <a:r>
              <a:rPr lang="id-ID" sz="4800" dirty="0" smtClean="0"/>
              <a:t>TU</a:t>
            </a:r>
            <a:r>
              <a:rPr lang="en-US" sz="4800" dirty="0" smtClean="0"/>
              <a:t>GAS</a:t>
            </a:r>
            <a:r>
              <a:rPr lang="id-ID" sz="4800" dirty="0" smtClean="0"/>
              <a:t> DITJEN CIPTA KARYA</a:t>
            </a:r>
            <a:br>
              <a:rPr lang="id-ID" sz="4800" dirty="0" smtClean="0"/>
            </a:br>
            <a:r>
              <a:rPr lang="id-ID" sz="2800" b="1" kern="0" dirty="0">
                <a:solidFill>
                  <a:schemeClr val="accent6">
                    <a:lumMod val="75000"/>
                  </a:schemeClr>
                </a:solidFill>
                <a:cs typeface="Segoe UI" panose="020B0502040204020203" pitchFamily="34" charset="0"/>
              </a:rPr>
              <a:t>Berdasarkan </a:t>
            </a:r>
            <a:r>
              <a:rPr lang="id-ID" altLang="id-ID" sz="2800" b="1" kern="0" dirty="0">
                <a:solidFill>
                  <a:schemeClr val="accent6">
                    <a:lumMod val="75000"/>
                  </a:schemeClr>
                </a:solidFill>
                <a:cs typeface="Segoe UI" panose="020B0502040204020203" pitchFamily="34" charset="0"/>
              </a:rPr>
              <a:t>Permen PUPR 03/2019</a:t>
            </a:r>
            <a:endParaRPr lang="id-ID" sz="2800" b="1" kern="0" dirty="0">
              <a:solidFill>
                <a:schemeClr val="accent6">
                  <a:lumMod val="75000"/>
                </a:schemeClr>
              </a:solidFill>
              <a:cs typeface="Segoe UI" panose="020B0502040204020203" pitchFamily="34" charset="0"/>
            </a:endParaRPr>
          </a:p>
        </p:txBody>
      </p:sp>
      <p:sp>
        <p:nvSpPr>
          <p:cNvPr id="4" name="TextBox 3"/>
          <p:cNvSpPr txBox="1">
            <a:spLocks noChangeArrowheads="1"/>
          </p:cNvSpPr>
          <p:nvPr/>
        </p:nvSpPr>
        <p:spPr bwMode="auto">
          <a:xfrm>
            <a:off x="260123" y="2007778"/>
            <a:ext cx="8602662"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989013" indent="-989013">
              <a:lnSpc>
                <a:spcPct val="90000"/>
              </a:lnSpc>
              <a:spcBef>
                <a:spcPts val="1000"/>
              </a:spcBef>
              <a:buFont typeface="Arial" panose="020B0604020202020204" pitchFamily="34" charset="0"/>
              <a:buChar char="•"/>
              <a:tabLst>
                <a:tab pos="989013"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989013"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989013"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989013"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989013"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989013"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989013"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989013"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989013" algn="l"/>
              </a:tabLst>
              <a:defRPr>
                <a:solidFill>
                  <a:schemeClr val="tx1"/>
                </a:solidFill>
                <a:latin typeface="Calibri" panose="020F0502020204030204" pitchFamily="34" charset="0"/>
              </a:defRPr>
            </a:lvl9pPr>
          </a:lstStyle>
          <a:p>
            <a:pPr marL="0" indent="0" algn="just">
              <a:lnSpc>
                <a:spcPct val="120000"/>
              </a:lnSpc>
              <a:buNone/>
              <a:tabLst/>
            </a:pPr>
            <a:r>
              <a:rPr lang="id-ID" dirty="0" smtClean="0">
                <a:latin typeface="+mj-lt"/>
              </a:rPr>
              <a:t>Menyelenggarakan perumusan dan pelaksanaan kebijakan di bidang </a:t>
            </a:r>
            <a:r>
              <a:rPr lang="id-ID" b="1" dirty="0" smtClean="0">
                <a:latin typeface="+mj-lt"/>
              </a:rPr>
              <a:t>pengembangan kawasan permukiman</a:t>
            </a:r>
            <a:r>
              <a:rPr lang="id-ID" dirty="0" smtClean="0">
                <a:latin typeface="+mj-lt"/>
              </a:rPr>
              <a:t>, </a:t>
            </a:r>
            <a:r>
              <a:rPr lang="id-ID" b="1" dirty="0" smtClean="0">
                <a:latin typeface="+mj-lt"/>
              </a:rPr>
              <a:t>pembinaan penataan bangunan, pengembangan sistem penyediaan air minum, pengembangan sistem pengelolaan air limbah domestik dan drainase lingkungan serta persampahan </a:t>
            </a:r>
            <a:r>
              <a:rPr lang="id-ID" dirty="0" smtClean="0">
                <a:latin typeface="+mj-lt"/>
              </a:rPr>
              <a:t>sesuai dengan peraturan perundang-undangan</a:t>
            </a:r>
            <a:endParaRPr lang="id-ID" b="1" dirty="0">
              <a:latin typeface="+mj-lt"/>
            </a:endParaRPr>
          </a:p>
        </p:txBody>
      </p:sp>
      <p:sp>
        <p:nvSpPr>
          <p:cNvPr id="7175" name="Slide Number Placeholder 2"/>
          <p:cNvSpPr>
            <a:spLocks noGrp="1"/>
          </p:cNvSpPr>
          <p:nvPr>
            <p:ph type="sldNum" sz="quarter" idx="12"/>
          </p:nvPr>
        </p:nvSpPr>
        <p:spPr bwMode="auto">
          <a:xfrm>
            <a:off x="7037388" y="6373813"/>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4366806F-02B1-486C-8F4F-522DF55AAD99}" type="slidenum">
              <a:rPr lang="id-ID" sz="1200" smtClean="0">
                <a:solidFill>
                  <a:srgbClr val="898989"/>
                </a:solidFill>
                <a:latin typeface="+mj-lt"/>
              </a:rPr>
              <a:pPr>
                <a:lnSpc>
                  <a:spcPct val="100000"/>
                </a:lnSpc>
                <a:spcBef>
                  <a:spcPct val="0"/>
                </a:spcBef>
                <a:buFontTx/>
                <a:buNone/>
              </a:pPr>
              <a:t>13</a:t>
            </a:fld>
            <a:endParaRPr lang="id-ID" sz="1200" smtClean="0">
              <a:solidFill>
                <a:srgbClr val="898989"/>
              </a:solidFill>
              <a:latin typeface="+mj-lt"/>
            </a:endParaRPr>
          </a:p>
        </p:txBody>
      </p:sp>
      <p:sp>
        <p:nvSpPr>
          <p:cNvPr id="5" name="Rectangle 4">
            <a:extLst>
              <a:ext uri="{FF2B5EF4-FFF2-40B4-BE49-F238E27FC236}">
                <a16:creationId xmlns="" xmlns:a16="http://schemas.microsoft.com/office/drawing/2014/main" id="{88C12433-9DFB-FB4A-B4A8-A4DD86A472D0}"/>
              </a:ext>
            </a:extLst>
          </p:cNvPr>
          <p:cNvSpPr/>
          <p:nvPr/>
        </p:nvSpPr>
        <p:spPr>
          <a:xfrm>
            <a:off x="2943225" y="1312863"/>
            <a:ext cx="3235325" cy="36512"/>
          </a:xfrm>
          <a:prstGeom prst="rect">
            <a:avLst/>
          </a:prstGeom>
          <a:solidFill>
            <a:srgbClr val="58A3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Tree>
    <p:extLst>
      <p:ext uri="{BB962C8B-B14F-4D97-AF65-F5344CB8AC3E}">
        <p14:creationId xmlns:p14="http://schemas.microsoft.com/office/powerpoint/2010/main" val="341439901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906136" y="3030336"/>
            <a:ext cx="8129623" cy="3393237"/>
          </a:xfrm>
          <a:prstGeom prst="rect">
            <a:avLst/>
          </a:prstGeom>
          <a:noFill/>
        </p:spPr>
        <p:txBody>
          <a:bodyPr wrap="square" rtlCol="0">
            <a:spAutoFit/>
          </a:bodyPr>
          <a:lstStyle/>
          <a:p>
            <a:pPr marL="187940" indent="-187940" defTabSz="633062">
              <a:lnSpc>
                <a:spcPct val="110000"/>
              </a:lnSpc>
              <a:buFont typeface="+mj-lt"/>
              <a:buAutoNum type="alphaLcPeriod"/>
              <a:defRPr/>
            </a:pPr>
            <a:r>
              <a:rPr lang="id-ID" sz="1100" dirty="0">
                <a:solidFill>
                  <a:prstClr val="black"/>
                </a:solidFill>
                <a:latin typeface="Trebuchet MS" pitchFamily="34" charset="0"/>
                <a:cs typeface="Segoe UI" panose="020B0502040204020203" pitchFamily="34" charset="0"/>
              </a:rPr>
              <a:t>Memantapkan pembangunan </a:t>
            </a:r>
            <a:r>
              <a:rPr lang="id-ID" sz="1100" dirty="0">
                <a:latin typeface="Trebuchet MS" pitchFamily="34" charset="0"/>
                <a:cs typeface="Segoe UI" panose="020B0502040204020203" pitchFamily="34" charset="0"/>
              </a:rPr>
              <a:t>infrastruktur </a:t>
            </a:r>
            <a:r>
              <a:rPr lang="id-ID" sz="1100" b="1" dirty="0">
                <a:latin typeface="Trebuchet MS" pitchFamily="34" charset="0"/>
                <a:cs typeface="Segoe UI" panose="020B0502040204020203" pitchFamily="34" charset="0"/>
              </a:rPr>
              <a:t>sumber</a:t>
            </a:r>
            <a:r>
              <a:rPr lang="en-US" sz="1100" b="1" dirty="0">
                <a:latin typeface="Trebuchet MS" pitchFamily="34" charset="0"/>
                <a:cs typeface="Segoe UI" panose="020B0502040204020203" pitchFamily="34" charset="0"/>
              </a:rPr>
              <a:t> </a:t>
            </a:r>
            <a:r>
              <a:rPr lang="id-ID" sz="1100" b="1" dirty="0">
                <a:latin typeface="Trebuchet MS" pitchFamily="34" charset="0"/>
                <a:cs typeface="Segoe UI" panose="020B0502040204020203" pitchFamily="34" charset="0"/>
              </a:rPr>
              <a:t>daya air </a:t>
            </a:r>
            <a:r>
              <a:rPr lang="id-ID" sz="1100" dirty="0">
                <a:latin typeface="Trebuchet MS" pitchFamily="34" charset="0"/>
                <a:cs typeface="Segoe UI" panose="020B0502040204020203" pitchFamily="34" charset="0"/>
              </a:rPr>
              <a:t>termasuk sumber daya maritim untuk mendukung </a:t>
            </a:r>
            <a:r>
              <a:rPr lang="id-ID" sz="1100" b="1" dirty="0">
                <a:latin typeface="Trebuchet MS" pitchFamily="34" charset="0"/>
                <a:cs typeface="Segoe UI" panose="020B0502040204020203" pitchFamily="34" charset="0"/>
              </a:rPr>
              <a:t>ketahanan air, kedaulatan pangan, dan kedaulatan energ</a:t>
            </a:r>
            <a:r>
              <a:rPr lang="en-US" sz="1100" b="1" dirty="0" err="1">
                <a:latin typeface="Trebuchet MS" pitchFamily="34" charset="0"/>
                <a:cs typeface="Segoe UI" panose="020B0502040204020203" pitchFamily="34" charset="0"/>
              </a:rPr>
              <a:t>i</a:t>
            </a:r>
            <a:r>
              <a:rPr lang="id-ID" sz="1100" dirty="0">
                <a:latin typeface="Trebuchet MS" pitchFamily="34" charset="0"/>
                <a:cs typeface="Segoe UI" panose="020B0502040204020203" pitchFamily="34" charset="0"/>
              </a:rPr>
              <a:t>, guna </a:t>
            </a:r>
            <a:r>
              <a:rPr lang="id-ID" sz="1100" dirty="0">
                <a:solidFill>
                  <a:prstClr val="black"/>
                </a:solidFill>
                <a:latin typeface="Trebuchet MS" pitchFamily="34" charset="0"/>
                <a:cs typeface="Segoe UI" panose="020B0502040204020203" pitchFamily="34" charset="0"/>
              </a:rPr>
              <a:t>menggerakkan sektor-sektor strategis ekonomi domestik dalam rangka kemandirian ekonomi yang kompetitif.</a:t>
            </a:r>
          </a:p>
          <a:p>
            <a:pPr marL="187940" indent="-187940" defTabSz="633062">
              <a:lnSpc>
                <a:spcPct val="110000"/>
              </a:lnSpc>
              <a:buFont typeface="+mj-lt"/>
              <a:buAutoNum type="alphaLcPeriod"/>
              <a:defRPr/>
            </a:pPr>
            <a:r>
              <a:rPr lang="id-ID" sz="1100" dirty="0">
                <a:solidFill>
                  <a:prstClr val="black"/>
                </a:solidFill>
                <a:latin typeface="Trebuchet MS" pitchFamily="34" charset="0"/>
                <a:cs typeface="Segoe UI" panose="020B0502040204020203" pitchFamily="34" charset="0"/>
              </a:rPr>
              <a:t>Memantapkan pembangunan </a:t>
            </a:r>
            <a:r>
              <a:rPr lang="id-ID" sz="1100" dirty="0">
                <a:latin typeface="Trebuchet MS" pitchFamily="34" charset="0"/>
                <a:cs typeface="Segoe UI" panose="020B0502040204020203" pitchFamily="34" charset="0"/>
              </a:rPr>
              <a:t>infrastruktur </a:t>
            </a:r>
            <a:r>
              <a:rPr lang="id-ID" sz="1100" b="1" dirty="0">
                <a:latin typeface="Trebuchet MS" pitchFamily="34" charset="0"/>
                <a:cs typeface="Segoe UI" panose="020B0502040204020203" pitchFamily="34" charset="0"/>
              </a:rPr>
              <a:t>jalan</a:t>
            </a:r>
            <a:r>
              <a:rPr lang="id-ID" sz="1100" dirty="0">
                <a:latin typeface="Trebuchet MS" pitchFamily="34" charset="0"/>
                <a:cs typeface="Segoe UI" panose="020B0502040204020203" pitchFamily="34" charset="0"/>
              </a:rPr>
              <a:t> untuk mendukung </a:t>
            </a:r>
            <a:r>
              <a:rPr lang="id-ID" sz="1100" b="1" dirty="0">
                <a:latin typeface="Trebuchet MS" pitchFamily="34" charset="0"/>
                <a:cs typeface="Segoe UI" panose="020B0502040204020203" pitchFamily="34" charset="0"/>
              </a:rPr>
              <a:t>konektivitas</a:t>
            </a:r>
            <a:r>
              <a:rPr lang="id-ID" sz="1100" dirty="0">
                <a:latin typeface="Trebuchet MS" pitchFamily="34" charset="0"/>
                <a:cs typeface="Segoe UI" panose="020B0502040204020203" pitchFamily="34" charset="0"/>
              </a:rPr>
              <a:t> guna meningkatkan produktivitas, efisiensi, dan pelayanan sistem logistik nasional bagi </a:t>
            </a:r>
            <a:r>
              <a:rPr lang="id-ID" sz="1100" b="1" dirty="0">
                <a:latin typeface="Trebuchet MS" pitchFamily="34" charset="0"/>
                <a:cs typeface="Segoe UI" panose="020B0502040204020203" pitchFamily="34" charset="0"/>
              </a:rPr>
              <a:t>penguatan daya saing bangsa </a:t>
            </a:r>
            <a:r>
              <a:rPr lang="id-ID" sz="1100" dirty="0">
                <a:latin typeface="Trebuchet MS" pitchFamily="34" charset="0"/>
                <a:cs typeface="Segoe UI" panose="020B0502040204020203" pitchFamily="34" charset="0"/>
              </a:rPr>
              <a:t>di </a:t>
            </a:r>
            <a:r>
              <a:rPr lang="id-ID" sz="1100" dirty="0">
                <a:solidFill>
                  <a:prstClr val="black"/>
                </a:solidFill>
                <a:latin typeface="Trebuchet MS" pitchFamily="34" charset="0"/>
                <a:cs typeface="Segoe UI" panose="020B0502040204020203" pitchFamily="34" charset="0"/>
              </a:rPr>
              <a:t>lingkup global yang berfokus pada keterpaduan konektivitas daratan dan maritim.</a:t>
            </a:r>
          </a:p>
          <a:p>
            <a:pPr marL="187940" indent="-187940" defTabSz="633062">
              <a:lnSpc>
                <a:spcPct val="110000"/>
              </a:lnSpc>
              <a:buFont typeface="+mj-lt"/>
              <a:buAutoNum type="alphaLcPeriod"/>
              <a:defRPr/>
            </a:pPr>
            <a:r>
              <a:rPr lang="id-ID" sz="1500" dirty="0">
                <a:solidFill>
                  <a:srgbClr val="FF0000"/>
                </a:solidFill>
                <a:latin typeface="Trebuchet MS" pitchFamily="34" charset="0"/>
                <a:cs typeface="Segoe UI" panose="020B0502040204020203" pitchFamily="34" charset="0"/>
              </a:rPr>
              <a:t>Memantapkan pembangunan infrastruktur  </a:t>
            </a:r>
            <a:r>
              <a:rPr lang="id-ID" sz="1500" b="1" dirty="0">
                <a:solidFill>
                  <a:srgbClr val="FF0000"/>
                </a:solidFill>
                <a:latin typeface="Trebuchet MS" pitchFamily="34" charset="0"/>
                <a:cs typeface="Segoe UI" panose="020B0502040204020203" pitchFamily="34" charset="0"/>
              </a:rPr>
              <a:t>permukiman dan perumahan rakyat </a:t>
            </a:r>
            <a:r>
              <a:rPr lang="id-ID" sz="1500" dirty="0">
                <a:solidFill>
                  <a:srgbClr val="FF0000"/>
                </a:solidFill>
                <a:latin typeface="Trebuchet MS" pitchFamily="34" charset="0"/>
                <a:cs typeface="Segoe UI" panose="020B0502040204020203" pitchFamily="34" charset="0"/>
              </a:rPr>
              <a:t>untuk mendukung layanan infrastruktur dasar yang layak dalam rangka </a:t>
            </a:r>
            <a:r>
              <a:rPr lang="id-ID" sz="1500" b="1" dirty="0">
                <a:solidFill>
                  <a:srgbClr val="FF0000"/>
                </a:solidFill>
                <a:latin typeface="Trebuchet MS" pitchFamily="34" charset="0"/>
                <a:cs typeface="Segoe UI" panose="020B0502040204020203" pitchFamily="34" charset="0"/>
              </a:rPr>
              <a:t>mewujudkan kualitas hidup </a:t>
            </a:r>
            <a:r>
              <a:rPr lang="id-ID" sz="1500" dirty="0">
                <a:solidFill>
                  <a:srgbClr val="FF0000"/>
                </a:solidFill>
                <a:latin typeface="Trebuchet MS" pitchFamily="34" charset="0"/>
                <a:cs typeface="Segoe UI" panose="020B0502040204020203" pitchFamily="34" charset="0"/>
              </a:rPr>
              <a:t>manusia Indonesia untuk semua lapisan masyarakat.</a:t>
            </a:r>
          </a:p>
          <a:p>
            <a:pPr marL="187940" indent="-187940" defTabSz="633062">
              <a:lnSpc>
                <a:spcPct val="110000"/>
              </a:lnSpc>
              <a:buFont typeface="+mj-lt"/>
              <a:buAutoNum type="alphaLcPeriod"/>
              <a:defRPr/>
            </a:pPr>
            <a:r>
              <a:rPr lang="id-ID" sz="1500" dirty="0">
                <a:solidFill>
                  <a:srgbClr val="FF0000"/>
                </a:solidFill>
                <a:latin typeface="Trebuchet MS" pitchFamily="34" charset="0"/>
                <a:cs typeface="Segoe UI" panose="020B0502040204020203" pitchFamily="34" charset="0"/>
              </a:rPr>
              <a:t>Mewujudkan pembangunan infrastruktur </a:t>
            </a:r>
            <a:r>
              <a:rPr lang="en-US" sz="1500" dirty="0">
                <a:solidFill>
                  <a:srgbClr val="FF0000"/>
                </a:solidFill>
                <a:latin typeface="Trebuchet MS" pitchFamily="34" charset="0"/>
                <a:cs typeface="Segoe UI" panose="020B0502040204020203" pitchFamily="34" charset="0"/>
              </a:rPr>
              <a:t>PUPR </a:t>
            </a:r>
            <a:r>
              <a:rPr lang="id-ID" sz="1500" dirty="0">
                <a:solidFill>
                  <a:srgbClr val="FF0000"/>
                </a:solidFill>
                <a:latin typeface="Trebuchet MS" pitchFamily="34" charset="0"/>
                <a:cs typeface="Segoe UI" panose="020B0502040204020203" pitchFamily="34" charset="0"/>
              </a:rPr>
              <a:t>secara </a:t>
            </a:r>
            <a:r>
              <a:rPr lang="id-ID" sz="1500" b="1" dirty="0">
                <a:solidFill>
                  <a:srgbClr val="FF0000"/>
                </a:solidFill>
                <a:latin typeface="Trebuchet MS" pitchFamily="34" charset="0"/>
                <a:cs typeface="Segoe UI" panose="020B0502040204020203" pitchFamily="34" charset="0"/>
              </a:rPr>
              <a:t>terpadu</a:t>
            </a:r>
            <a:r>
              <a:rPr lang="id-ID" sz="1500" dirty="0">
                <a:solidFill>
                  <a:srgbClr val="FF0000"/>
                </a:solidFill>
                <a:latin typeface="Trebuchet MS" pitchFamily="34" charset="0"/>
                <a:cs typeface="Segoe UI" panose="020B0502040204020203" pitchFamily="34" charset="0"/>
              </a:rPr>
              <a:t> dari pinggiran yang berkelanjutan untuk keseimbangan pembangunan antar wilayah, terutama di </a:t>
            </a:r>
            <a:r>
              <a:rPr lang="id-ID" sz="1500" b="1" dirty="0">
                <a:solidFill>
                  <a:srgbClr val="FF0000"/>
                </a:solidFill>
                <a:latin typeface="Trebuchet MS" pitchFamily="34" charset="0"/>
                <a:cs typeface="Segoe UI" panose="020B0502040204020203" pitchFamily="34" charset="0"/>
              </a:rPr>
              <a:t>kawasan tertinggal, kawasan perbatasan</a:t>
            </a:r>
            <a:r>
              <a:rPr lang="id-ID" sz="1500" dirty="0">
                <a:solidFill>
                  <a:srgbClr val="FF0000"/>
                </a:solidFill>
                <a:latin typeface="Trebuchet MS" pitchFamily="34" charset="0"/>
                <a:cs typeface="Segoe UI" panose="020B0502040204020203" pitchFamily="34" charset="0"/>
              </a:rPr>
              <a:t>, dan </a:t>
            </a:r>
            <a:r>
              <a:rPr lang="id-ID" sz="1500" b="1" dirty="0">
                <a:solidFill>
                  <a:srgbClr val="FF0000"/>
                </a:solidFill>
                <a:latin typeface="Trebuchet MS" pitchFamily="34" charset="0"/>
                <a:cs typeface="Segoe UI" panose="020B0502040204020203" pitchFamily="34" charset="0"/>
              </a:rPr>
              <a:t>kawasan perdesaan</a:t>
            </a:r>
            <a:r>
              <a:rPr lang="id-ID" sz="1500" dirty="0">
                <a:solidFill>
                  <a:srgbClr val="FF0000"/>
                </a:solidFill>
                <a:latin typeface="Trebuchet MS" pitchFamily="34" charset="0"/>
                <a:cs typeface="Segoe UI" panose="020B0502040204020203" pitchFamily="34" charset="0"/>
              </a:rPr>
              <a:t>, dalam kerangka NKRI.</a:t>
            </a:r>
          </a:p>
          <a:p>
            <a:pPr marL="187940" indent="-187940" defTabSz="633062">
              <a:lnSpc>
                <a:spcPct val="110000"/>
              </a:lnSpc>
              <a:buFont typeface="+mj-lt"/>
              <a:buAutoNum type="alphaLcPeriod"/>
              <a:defRPr/>
            </a:pPr>
            <a:r>
              <a:rPr lang="en-US" sz="1100" dirty="0" err="1">
                <a:latin typeface="Trebuchet MS" pitchFamily="34" charset="0"/>
                <a:cs typeface="Segoe UI" panose="020B0502040204020203" pitchFamily="34" charset="0"/>
              </a:rPr>
              <a:t>Meningkatkan</a:t>
            </a:r>
            <a:r>
              <a:rPr lang="en-US" sz="1100" dirty="0">
                <a:latin typeface="Trebuchet MS" pitchFamily="34" charset="0"/>
                <a:cs typeface="Segoe UI" panose="020B0502040204020203" pitchFamily="34" charset="0"/>
              </a:rPr>
              <a:t> </a:t>
            </a:r>
            <a:r>
              <a:rPr lang="en-US" sz="1100" b="1" dirty="0" err="1">
                <a:latin typeface="Trebuchet MS" pitchFamily="34" charset="0"/>
                <a:cs typeface="Segoe UI" panose="020B0502040204020203" pitchFamily="34" charset="0"/>
              </a:rPr>
              <a:t>tata</a:t>
            </a:r>
            <a:r>
              <a:rPr lang="en-US" sz="1100" b="1" dirty="0">
                <a:latin typeface="Trebuchet MS" pitchFamily="34" charset="0"/>
                <a:cs typeface="Segoe UI" panose="020B0502040204020203" pitchFamily="34" charset="0"/>
              </a:rPr>
              <a:t> </a:t>
            </a:r>
            <a:r>
              <a:rPr lang="en-US" sz="1100" b="1" dirty="0" err="1">
                <a:latin typeface="Trebuchet MS" pitchFamily="34" charset="0"/>
                <a:cs typeface="Segoe UI" panose="020B0502040204020203" pitchFamily="34" charset="0"/>
              </a:rPr>
              <a:t>kelola</a:t>
            </a:r>
            <a:r>
              <a:rPr lang="en-US" sz="1100" b="1" dirty="0">
                <a:latin typeface="Trebuchet MS" pitchFamily="34" charset="0"/>
                <a:cs typeface="Segoe UI" panose="020B0502040204020203" pitchFamily="34" charset="0"/>
              </a:rPr>
              <a:t> </a:t>
            </a:r>
            <a:r>
              <a:rPr lang="en-US" sz="1100" b="1" dirty="0" err="1">
                <a:latin typeface="Trebuchet MS" pitchFamily="34" charset="0"/>
                <a:cs typeface="Segoe UI" panose="020B0502040204020203" pitchFamily="34" charset="0"/>
              </a:rPr>
              <a:t>sumber</a:t>
            </a:r>
            <a:r>
              <a:rPr lang="en-US" sz="1100" b="1" dirty="0">
                <a:latin typeface="Trebuchet MS" pitchFamily="34" charset="0"/>
                <a:cs typeface="Segoe UI" panose="020B0502040204020203" pitchFamily="34" charset="0"/>
              </a:rPr>
              <a:t> </a:t>
            </a:r>
            <a:r>
              <a:rPr lang="en-US" sz="1100" b="1" dirty="0" err="1">
                <a:latin typeface="Trebuchet MS" pitchFamily="34" charset="0"/>
                <a:cs typeface="Segoe UI" panose="020B0502040204020203" pitchFamily="34" charset="0"/>
              </a:rPr>
              <a:t>daya</a:t>
            </a:r>
            <a:r>
              <a:rPr lang="en-US" sz="1100" b="1" dirty="0">
                <a:latin typeface="Trebuchet MS" pitchFamily="34" charset="0"/>
                <a:cs typeface="Segoe UI" panose="020B0502040204020203" pitchFamily="34" charset="0"/>
              </a:rPr>
              <a:t> </a:t>
            </a:r>
            <a:r>
              <a:rPr lang="en-US" sz="1100" b="1" dirty="0" err="1">
                <a:latin typeface="Trebuchet MS" pitchFamily="34" charset="0"/>
                <a:cs typeface="Segoe UI" panose="020B0502040204020203" pitchFamily="34" charset="0"/>
              </a:rPr>
              <a:t>organisasi</a:t>
            </a:r>
            <a:r>
              <a:rPr lang="en-US" sz="1100" b="1" dirty="0">
                <a:latin typeface="Trebuchet MS" pitchFamily="34" charset="0"/>
                <a:cs typeface="Segoe UI" panose="020B0502040204020203" pitchFamily="34" charset="0"/>
              </a:rPr>
              <a:t> </a:t>
            </a:r>
            <a:r>
              <a:rPr lang="en-US" sz="1100" dirty="0" err="1">
                <a:latin typeface="Trebuchet MS" pitchFamily="34" charset="0"/>
                <a:cs typeface="Segoe UI" panose="020B0502040204020203" pitchFamily="34" charset="0"/>
              </a:rPr>
              <a:t>bidang</a:t>
            </a:r>
            <a:r>
              <a:rPr lang="en-US" sz="1100" dirty="0">
                <a:latin typeface="Trebuchet MS" pitchFamily="34" charset="0"/>
                <a:cs typeface="Segoe UI" panose="020B0502040204020203" pitchFamily="34" charset="0"/>
              </a:rPr>
              <a:t> </a:t>
            </a:r>
            <a:r>
              <a:rPr lang="en-US" sz="1100" dirty="0">
                <a:solidFill>
                  <a:prstClr val="black"/>
                </a:solidFill>
                <a:latin typeface="Trebuchet MS" pitchFamily="34" charset="0"/>
                <a:cs typeface="Segoe UI" panose="020B0502040204020203" pitchFamily="34" charset="0"/>
              </a:rPr>
              <a:t>PUPR yang </a:t>
            </a:r>
            <a:r>
              <a:rPr lang="en-US" sz="1100" dirty="0" err="1">
                <a:solidFill>
                  <a:prstClr val="black"/>
                </a:solidFill>
                <a:latin typeface="Trebuchet MS" pitchFamily="34" charset="0"/>
                <a:cs typeface="Segoe UI" panose="020B0502040204020203" pitchFamily="34" charset="0"/>
              </a:rPr>
              <a:t>meliputi</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sumber</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daya</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manusia</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pengendalian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dan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pengawasan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kesekertariatan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serta</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penelitian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dan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pengembangan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untuk</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mendukung</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fungsi</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manajemen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meliputi</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perencanaan</a:t>
            </a:r>
            <a:r>
              <a:rPr lang="en-US" sz="1100" dirty="0">
                <a:solidFill>
                  <a:prstClr val="black"/>
                </a:solidFill>
                <a:latin typeface="Trebuchet MS" pitchFamily="34" charset="0"/>
                <a:cs typeface="Segoe UI" panose="020B0502040204020203" pitchFamily="34" charset="0"/>
              </a:rPr>
              <a:t> yang </a:t>
            </a:r>
            <a:r>
              <a:rPr lang="en-US" sz="1100" dirty="0" err="1">
                <a:solidFill>
                  <a:prstClr val="black"/>
                </a:solidFill>
                <a:latin typeface="Trebuchet MS" pitchFamily="34" charset="0"/>
                <a:cs typeface="Segoe UI" panose="020B0502040204020203" pitchFamily="34" charset="0"/>
              </a:rPr>
              <a:t>terpadu</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pengorganisasian</a:t>
            </a:r>
            <a:r>
              <a:rPr lang="en-US" sz="1100" dirty="0">
                <a:solidFill>
                  <a:prstClr val="black"/>
                </a:solidFill>
                <a:latin typeface="Trebuchet MS" pitchFamily="34" charset="0"/>
                <a:cs typeface="Segoe UI" panose="020B0502040204020203" pitchFamily="34" charset="0"/>
              </a:rPr>
              <a:t> yang </a:t>
            </a:r>
            <a:r>
              <a:rPr lang="en-US" sz="1100" dirty="0" err="1" smtClean="0">
                <a:solidFill>
                  <a:prstClr val="black"/>
                </a:solidFill>
                <a:latin typeface="Trebuchet MS" pitchFamily="34" charset="0"/>
                <a:cs typeface="Segoe UI" panose="020B0502040204020203" pitchFamily="34" charset="0"/>
              </a:rPr>
              <a:t>ef</a:t>
            </a:r>
            <a:r>
              <a:rPr lang="id-ID" sz="1100" dirty="0" smtClean="0">
                <a:solidFill>
                  <a:prstClr val="black"/>
                </a:solidFill>
                <a:latin typeface="Trebuchet MS" pitchFamily="34" charset="0"/>
                <a:cs typeface="Segoe UI" panose="020B0502040204020203" pitchFamily="34" charset="0"/>
              </a:rPr>
              <a:t>i</a:t>
            </a:r>
            <a:r>
              <a:rPr lang="en-US" sz="1100" dirty="0" err="1" smtClean="0">
                <a:solidFill>
                  <a:prstClr val="black"/>
                </a:solidFill>
                <a:latin typeface="Trebuchet MS" pitchFamily="34" charset="0"/>
                <a:cs typeface="Segoe UI" panose="020B0502040204020203" pitchFamily="34" charset="0"/>
              </a:rPr>
              <a:t>sien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pelaksanaan</a:t>
            </a:r>
            <a:r>
              <a:rPr lang="en-US" sz="1100" dirty="0">
                <a:solidFill>
                  <a:prstClr val="black"/>
                </a:solidFill>
                <a:latin typeface="Trebuchet MS" pitchFamily="34" charset="0"/>
                <a:cs typeface="Segoe UI" panose="020B0502040204020203" pitchFamily="34" charset="0"/>
              </a:rPr>
              <a:t> yang </a:t>
            </a:r>
            <a:r>
              <a:rPr lang="en-US" sz="1100" dirty="0" err="1">
                <a:solidFill>
                  <a:prstClr val="black"/>
                </a:solidFill>
                <a:latin typeface="Trebuchet MS" pitchFamily="34" charset="0"/>
                <a:cs typeface="Segoe UI" panose="020B0502040204020203" pitchFamily="34" charset="0"/>
              </a:rPr>
              <a:t>tepat</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dan</a:t>
            </a:r>
            <a:r>
              <a:rPr lang="en-US" sz="1100" dirty="0">
                <a:solidFill>
                  <a:prstClr val="black"/>
                </a:solidFill>
                <a:latin typeface="Trebuchet MS" pitchFamily="34" charset="0"/>
                <a:cs typeface="Segoe UI" panose="020B0502040204020203" pitchFamily="34" charset="0"/>
              </a:rPr>
              <a:t> </a:t>
            </a:r>
            <a:r>
              <a:rPr lang="en-US" sz="1100" dirty="0" err="1">
                <a:solidFill>
                  <a:prstClr val="black"/>
                </a:solidFill>
                <a:latin typeface="Trebuchet MS" pitchFamily="34" charset="0"/>
                <a:cs typeface="Segoe UI" panose="020B0502040204020203" pitchFamily="34" charset="0"/>
              </a:rPr>
              <a:t>pengawasan</a:t>
            </a:r>
            <a:r>
              <a:rPr lang="en-US" sz="1100" dirty="0">
                <a:solidFill>
                  <a:prstClr val="black"/>
                </a:solidFill>
                <a:latin typeface="Trebuchet MS" pitchFamily="34" charset="0"/>
                <a:cs typeface="Segoe UI" panose="020B0502040204020203" pitchFamily="34" charset="0"/>
              </a:rPr>
              <a:t> yang </a:t>
            </a:r>
            <a:r>
              <a:rPr lang="en-US" sz="1100" dirty="0" err="1" smtClean="0">
                <a:solidFill>
                  <a:prstClr val="black"/>
                </a:solidFill>
                <a:latin typeface="Trebuchet MS" pitchFamily="34" charset="0"/>
                <a:cs typeface="Segoe UI" panose="020B0502040204020203" pitchFamily="34" charset="0"/>
              </a:rPr>
              <a:t>ketat</a:t>
            </a:r>
            <a:r>
              <a:rPr lang="id-ID" sz="1100" dirty="0">
                <a:solidFill>
                  <a:prstClr val="black"/>
                </a:solidFill>
                <a:latin typeface="Trebuchet MS" pitchFamily="34" charset="0"/>
                <a:cs typeface="Segoe UI" panose="020B0502040204020203" pitchFamily="34" charset="0"/>
              </a:rPr>
              <a:t>.</a:t>
            </a:r>
            <a:endParaRPr lang="en-US" sz="1100" dirty="0">
              <a:solidFill>
                <a:prstClr val="black"/>
              </a:solidFill>
              <a:latin typeface="Trebuchet MS" pitchFamily="34" charset="0"/>
              <a:cs typeface="Segoe UI" panose="020B0502040204020203" pitchFamily="34" charset="0"/>
            </a:endParaRPr>
          </a:p>
        </p:txBody>
      </p:sp>
      <p:sp>
        <p:nvSpPr>
          <p:cNvPr id="24" name="Rectangle 23"/>
          <p:cNvSpPr/>
          <p:nvPr/>
        </p:nvSpPr>
        <p:spPr>
          <a:xfrm>
            <a:off x="8279113" y="1716196"/>
            <a:ext cx="117749" cy="92424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33062">
              <a:defRPr/>
            </a:pPr>
            <a:endParaRPr lang="en-US" sz="1247">
              <a:solidFill>
                <a:prstClr val="white"/>
              </a:solidFill>
              <a:latin typeface="Trebuchet MS" pitchFamily="34" charset="0"/>
            </a:endParaRPr>
          </a:p>
        </p:txBody>
      </p:sp>
      <p:sp>
        <p:nvSpPr>
          <p:cNvPr id="26" name="TextBox 25"/>
          <p:cNvSpPr txBox="1"/>
          <p:nvPr/>
        </p:nvSpPr>
        <p:spPr>
          <a:xfrm rot="5400000">
            <a:off x="8015775" y="1811496"/>
            <a:ext cx="1460975" cy="795474"/>
          </a:xfrm>
          <a:prstGeom prst="rect">
            <a:avLst/>
          </a:prstGeom>
          <a:noFill/>
        </p:spPr>
        <p:txBody>
          <a:bodyPr wrap="square" rtlCol="0">
            <a:spAutoFit/>
          </a:bodyPr>
          <a:lstStyle/>
          <a:p>
            <a:pPr algn="ctr" defTabSz="633062">
              <a:defRPr/>
            </a:pPr>
            <a:r>
              <a:rPr lang="en-US" sz="4569" b="1" dirty="0">
                <a:solidFill>
                  <a:srgbClr val="92D050"/>
                </a:solidFill>
                <a:latin typeface="Trebuchet MS" pitchFamily="34" charset="0"/>
              </a:rPr>
              <a:t>VISI</a:t>
            </a:r>
          </a:p>
        </p:txBody>
      </p:sp>
      <p:sp>
        <p:nvSpPr>
          <p:cNvPr id="27" name="TextBox 26"/>
          <p:cNvSpPr txBox="1"/>
          <p:nvPr/>
        </p:nvSpPr>
        <p:spPr>
          <a:xfrm>
            <a:off x="305827" y="1670488"/>
            <a:ext cx="7943849" cy="1015663"/>
          </a:xfrm>
          <a:prstGeom prst="rect">
            <a:avLst/>
          </a:prstGeom>
          <a:noFill/>
        </p:spPr>
        <p:txBody>
          <a:bodyPr wrap="square" rtlCol="0">
            <a:spAutoFit/>
          </a:bodyPr>
          <a:lstStyle/>
          <a:p>
            <a:pPr algn="r" defTabSz="633062">
              <a:defRPr/>
            </a:pPr>
            <a:r>
              <a:rPr lang="id-ID" sz="2000" b="1" dirty="0">
                <a:solidFill>
                  <a:srgbClr val="002060"/>
                </a:solidFill>
                <a:latin typeface="Trebuchet MS" pitchFamily="34" charset="0"/>
                <a:cs typeface="Segoe UI" panose="020B0502040204020203" pitchFamily="34" charset="0"/>
              </a:rPr>
              <a:t>TERWUJUDNYA INFRASTRUKTUR PUPR YANG BERDAYA SAING DALAM MENDUKUNG INDONESIA YANG MANDIRI, MAJU, ADIL, MAKMUR, DAN BERKELANJUTAN</a:t>
            </a:r>
          </a:p>
        </p:txBody>
      </p:sp>
      <p:sp>
        <p:nvSpPr>
          <p:cNvPr id="28" name="Rectangle 27"/>
          <p:cNvSpPr/>
          <p:nvPr/>
        </p:nvSpPr>
        <p:spPr>
          <a:xfrm rot="10800000">
            <a:off x="744417" y="3180716"/>
            <a:ext cx="61157" cy="29566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33062">
              <a:defRPr/>
            </a:pPr>
            <a:endParaRPr lang="en-US" sz="1247">
              <a:solidFill>
                <a:prstClr val="white"/>
              </a:solidFill>
              <a:latin typeface="Trebuchet MS" pitchFamily="34" charset="0"/>
            </a:endParaRPr>
          </a:p>
        </p:txBody>
      </p:sp>
      <p:sp>
        <p:nvSpPr>
          <p:cNvPr id="29" name="TextBox 28"/>
          <p:cNvSpPr txBox="1"/>
          <p:nvPr/>
        </p:nvSpPr>
        <p:spPr>
          <a:xfrm rot="16200000">
            <a:off x="-354033" y="4429962"/>
            <a:ext cx="1630215" cy="795474"/>
          </a:xfrm>
          <a:prstGeom prst="rect">
            <a:avLst/>
          </a:prstGeom>
          <a:noFill/>
        </p:spPr>
        <p:txBody>
          <a:bodyPr wrap="square" rtlCol="0">
            <a:spAutoFit/>
          </a:bodyPr>
          <a:lstStyle/>
          <a:p>
            <a:pPr algn="ctr" defTabSz="633062">
              <a:defRPr/>
            </a:pPr>
            <a:r>
              <a:rPr lang="en-US" sz="4569" b="1" dirty="0">
                <a:solidFill>
                  <a:srgbClr val="00B0F0"/>
                </a:solidFill>
                <a:latin typeface="Trebuchet MS" pitchFamily="34" charset="0"/>
              </a:rPr>
              <a:t>MISI</a:t>
            </a:r>
          </a:p>
        </p:txBody>
      </p:sp>
      <p:sp>
        <p:nvSpPr>
          <p:cNvPr id="30" name="Title 8"/>
          <p:cNvSpPr txBox="1">
            <a:spLocks/>
          </p:cNvSpPr>
          <p:nvPr/>
        </p:nvSpPr>
        <p:spPr>
          <a:xfrm>
            <a:off x="0" y="257075"/>
            <a:ext cx="9201841" cy="986745"/>
          </a:xfrm>
          <a:prstGeom prst="rect">
            <a:avLst/>
          </a:prstGeom>
        </p:spPr>
        <p:txBody>
          <a:bodyP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pPr>
              <a:lnSpc>
                <a:spcPct val="120000"/>
              </a:lnSpc>
              <a:spcBef>
                <a:spcPts val="0"/>
              </a:spcBef>
              <a:defRPr/>
            </a:pPr>
            <a:r>
              <a:rPr lang="id-ID" sz="3200" kern="0" dirty="0" smtClean="0">
                <a:solidFill>
                  <a:schemeClr val="tx1">
                    <a:lumMod val="95000"/>
                    <a:lumOff val="5000"/>
                  </a:schemeClr>
                </a:solidFill>
                <a:latin typeface="+mj-lt"/>
                <a:cs typeface="Segoe UI" panose="020B0502040204020203" pitchFamily="34" charset="0"/>
              </a:rPr>
              <a:t>RANCANGAN TEKNOKRATIK RENSTRA PUPR 2020-2024 </a:t>
            </a:r>
            <a:r>
              <a:rPr lang="id-ID" sz="2400" kern="0" dirty="0" smtClean="0">
                <a:solidFill>
                  <a:srgbClr val="002060"/>
                </a:solidFill>
                <a:latin typeface="+mj-lt"/>
                <a:cs typeface="Segoe UI" panose="020B0502040204020203" pitchFamily="34" charset="0"/>
              </a:rPr>
              <a:t/>
            </a:r>
            <a:br>
              <a:rPr lang="id-ID" sz="2400" kern="0" dirty="0" smtClean="0">
                <a:solidFill>
                  <a:srgbClr val="002060"/>
                </a:solidFill>
                <a:latin typeface="+mj-lt"/>
                <a:cs typeface="Segoe UI" panose="020B0502040204020203" pitchFamily="34" charset="0"/>
              </a:rPr>
            </a:br>
            <a:r>
              <a:rPr lang="id-ID" sz="2300" kern="0" dirty="0" smtClean="0">
                <a:solidFill>
                  <a:schemeClr val="accent6">
                    <a:lumMod val="50000"/>
                  </a:schemeClr>
                </a:solidFill>
                <a:latin typeface="+mj-lt"/>
                <a:cs typeface="Segoe UI" panose="020B0502040204020203" pitchFamily="34" charset="0"/>
              </a:rPr>
              <a:t>Rancangan Awal VISI dan MISI Pembangunan Infrastruktur PUPR 2020-2024</a:t>
            </a:r>
            <a:endParaRPr lang="id-ID" sz="2300" dirty="0">
              <a:latin typeface="+mj-lt"/>
            </a:endParaRPr>
          </a:p>
        </p:txBody>
      </p:sp>
      <p:sp>
        <p:nvSpPr>
          <p:cNvPr id="2" name="Slide Number Placeholder 1"/>
          <p:cNvSpPr>
            <a:spLocks noGrp="1"/>
          </p:cNvSpPr>
          <p:nvPr>
            <p:ph type="sldNum" sz="quarter" idx="12"/>
          </p:nvPr>
        </p:nvSpPr>
        <p:spPr/>
        <p:txBody>
          <a:bodyPr/>
          <a:lstStyle/>
          <a:p>
            <a:fld id="{9CD5A045-6D39-4879-8E20-C877BE4435CE}" type="slidenum">
              <a:rPr lang="en-US" smtClean="0"/>
              <a:t>14</a:t>
            </a:fld>
            <a:endParaRPr lang="en-US"/>
          </a:p>
        </p:txBody>
      </p:sp>
    </p:spTree>
    <p:extLst>
      <p:ext uri="{BB962C8B-B14F-4D97-AF65-F5344CB8AC3E}">
        <p14:creationId xmlns:p14="http://schemas.microsoft.com/office/powerpoint/2010/main" val="590341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p:cNvPr>
          <p:cNvSpPr/>
          <p:nvPr/>
        </p:nvSpPr>
        <p:spPr>
          <a:xfrm>
            <a:off x="4643438" y="-4763"/>
            <a:ext cx="4500562" cy="688975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4" name="Title 3">
            <a:extLst/>
          </p:cNvPr>
          <p:cNvSpPr>
            <a:spLocks noGrp="1"/>
          </p:cNvSpPr>
          <p:nvPr>
            <p:ph type="title"/>
          </p:nvPr>
        </p:nvSpPr>
        <p:spPr>
          <a:xfrm>
            <a:off x="411163" y="404813"/>
            <a:ext cx="3898900" cy="1143000"/>
          </a:xfrm>
        </p:spPr>
        <p:txBody>
          <a:bodyPr rtlCol="0">
            <a:normAutofit fontScale="90000"/>
          </a:bodyPr>
          <a:lstStyle/>
          <a:p>
            <a:pPr eaLnBrk="1" fontAlgn="auto" hangingPunct="1">
              <a:spcAft>
                <a:spcPts val="0"/>
              </a:spcAft>
              <a:defRPr/>
            </a:pPr>
            <a:r>
              <a:rPr lang="en-ID" dirty="0">
                <a:solidFill>
                  <a:srgbClr val="1C6256"/>
                </a:solidFill>
              </a:rPr>
              <a:t>ARAH KEBIJAKAN</a:t>
            </a:r>
          </a:p>
        </p:txBody>
      </p:sp>
      <p:sp>
        <p:nvSpPr>
          <p:cNvPr id="13316" name="Content Placeholder 4"/>
          <p:cNvSpPr>
            <a:spLocks noGrp="1"/>
          </p:cNvSpPr>
          <p:nvPr>
            <p:ph idx="1"/>
          </p:nvPr>
        </p:nvSpPr>
        <p:spPr>
          <a:xfrm>
            <a:off x="323850" y="2205038"/>
            <a:ext cx="3754438" cy="4525962"/>
          </a:xfrm>
        </p:spPr>
        <p:txBody>
          <a:bodyPr/>
          <a:lstStyle/>
          <a:p>
            <a:pPr marL="0" indent="0" eaLnBrk="1" hangingPunct="1">
              <a:buFont typeface="Arial" panose="020B0604020202020204" pitchFamily="34" charset="0"/>
              <a:buNone/>
            </a:pPr>
            <a:r>
              <a:rPr lang="en-ID" altLang="en-US" sz="2400" b="1" dirty="0" err="1" smtClean="0">
                <a:solidFill>
                  <a:srgbClr val="262626"/>
                </a:solidFill>
              </a:rPr>
              <a:t>Arah</a:t>
            </a:r>
            <a:r>
              <a:rPr lang="en-ID" altLang="en-US" sz="2400" b="1" dirty="0" smtClean="0">
                <a:solidFill>
                  <a:srgbClr val="262626"/>
                </a:solidFill>
              </a:rPr>
              <a:t> </a:t>
            </a:r>
            <a:r>
              <a:rPr lang="en-ID" altLang="en-US" sz="2400" b="1" dirty="0" err="1" smtClean="0">
                <a:solidFill>
                  <a:srgbClr val="262626"/>
                </a:solidFill>
              </a:rPr>
              <a:t>kebijakan</a:t>
            </a:r>
            <a:r>
              <a:rPr lang="en-ID" altLang="en-US" sz="2400" b="1" dirty="0" smtClean="0">
                <a:solidFill>
                  <a:srgbClr val="262626"/>
                </a:solidFill>
              </a:rPr>
              <a:t> </a:t>
            </a:r>
            <a:r>
              <a:rPr lang="en-ID" altLang="en-US" sz="2400" b="1" dirty="0" err="1" smtClean="0">
                <a:solidFill>
                  <a:srgbClr val="262626"/>
                </a:solidFill>
              </a:rPr>
              <a:t>utama</a:t>
            </a:r>
            <a:r>
              <a:rPr lang="en-ID" altLang="en-US" sz="2400" b="1" dirty="0" smtClean="0">
                <a:solidFill>
                  <a:srgbClr val="262626"/>
                </a:solidFill>
              </a:rPr>
              <a:t> </a:t>
            </a:r>
            <a:r>
              <a:rPr lang="en-ID" altLang="en-US" sz="2400" dirty="0" err="1" smtClean="0">
                <a:solidFill>
                  <a:srgbClr val="262626"/>
                </a:solidFill>
              </a:rPr>
              <a:t>pembangunan</a:t>
            </a:r>
            <a:r>
              <a:rPr lang="en-ID" altLang="en-US" sz="2400" dirty="0" smtClean="0">
                <a:solidFill>
                  <a:srgbClr val="262626"/>
                </a:solidFill>
              </a:rPr>
              <a:t> </a:t>
            </a:r>
            <a:r>
              <a:rPr lang="en-ID" altLang="en-US" sz="2400" dirty="0" err="1" smtClean="0">
                <a:solidFill>
                  <a:srgbClr val="262626"/>
                </a:solidFill>
              </a:rPr>
              <a:t>infrastruktur</a:t>
            </a:r>
            <a:r>
              <a:rPr lang="en-ID" altLang="en-US" sz="2400" dirty="0" smtClean="0">
                <a:solidFill>
                  <a:srgbClr val="262626"/>
                </a:solidFill>
              </a:rPr>
              <a:t> </a:t>
            </a:r>
            <a:r>
              <a:rPr lang="id-ID" altLang="en-US" sz="2400" dirty="0" smtClean="0">
                <a:solidFill>
                  <a:srgbClr val="262626"/>
                </a:solidFill>
              </a:rPr>
              <a:t>p</a:t>
            </a:r>
            <a:r>
              <a:rPr lang="en-ID" altLang="en-US" sz="2400" dirty="0" err="1" smtClean="0">
                <a:solidFill>
                  <a:srgbClr val="262626"/>
                </a:solidFill>
              </a:rPr>
              <a:t>ermukiman</a:t>
            </a:r>
            <a:r>
              <a:rPr lang="en-ID" altLang="en-US" sz="2400" dirty="0" smtClean="0">
                <a:solidFill>
                  <a:srgbClr val="262626"/>
                </a:solidFill>
              </a:rPr>
              <a:t> </a:t>
            </a:r>
            <a:r>
              <a:rPr lang="en-ID" altLang="en-US" sz="2400" dirty="0" err="1" smtClean="0">
                <a:solidFill>
                  <a:srgbClr val="262626"/>
                </a:solidFill>
              </a:rPr>
              <a:t>berdasarkan</a:t>
            </a:r>
            <a:r>
              <a:rPr lang="en-ID" altLang="en-US" sz="2400" dirty="0" smtClean="0">
                <a:solidFill>
                  <a:srgbClr val="262626"/>
                </a:solidFill>
              </a:rPr>
              <a:t> </a:t>
            </a:r>
            <a:r>
              <a:rPr lang="en-ID" altLang="en-US" sz="2400" dirty="0" err="1" smtClean="0">
                <a:solidFill>
                  <a:srgbClr val="262626"/>
                </a:solidFill>
              </a:rPr>
              <a:t>visium</a:t>
            </a:r>
            <a:r>
              <a:rPr lang="en-ID" altLang="en-US" sz="2400" dirty="0" smtClean="0">
                <a:solidFill>
                  <a:srgbClr val="262626"/>
                </a:solidFill>
              </a:rPr>
              <a:t> PUPR </a:t>
            </a:r>
            <a:r>
              <a:rPr lang="en-ID" altLang="en-US" sz="2400" dirty="0" err="1" smtClean="0">
                <a:solidFill>
                  <a:srgbClr val="262626"/>
                </a:solidFill>
              </a:rPr>
              <a:t>difokuskan</a:t>
            </a:r>
            <a:r>
              <a:rPr lang="en-ID" altLang="en-US" sz="2400" dirty="0" smtClean="0">
                <a:solidFill>
                  <a:srgbClr val="262626"/>
                </a:solidFill>
              </a:rPr>
              <a:t> </a:t>
            </a:r>
            <a:r>
              <a:rPr lang="en-ID" altLang="en-US" sz="2400" dirty="0" err="1" smtClean="0">
                <a:solidFill>
                  <a:srgbClr val="262626"/>
                </a:solidFill>
              </a:rPr>
              <a:t>untuk</a:t>
            </a:r>
            <a:r>
              <a:rPr lang="en-ID" altLang="en-US" sz="2400" dirty="0" smtClean="0">
                <a:solidFill>
                  <a:srgbClr val="262626"/>
                </a:solidFill>
              </a:rPr>
              <a:t> </a:t>
            </a:r>
            <a:r>
              <a:rPr lang="en-ID" altLang="en-US" sz="2400" b="1" dirty="0" err="1" smtClean="0">
                <a:solidFill>
                  <a:srgbClr val="32AC98"/>
                </a:solidFill>
              </a:rPr>
              <a:t>pemenuhan</a:t>
            </a:r>
            <a:r>
              <a:rPr lang="en-ID" altLang="en-US" sz="2400" b="1" dirty="0" smtClean="0">
                <a:solidFill>
                  <a:srgbClr val="32AC98"/>
                </a:solidFill>
              </a:rPr>
              <a:t> </a:t>
            </a:r>
            <a:r>
              <a:rPr lang="en-ID" altLang="en-US" sz="2400" b="1" dirty="0" err="1" smtClean="0">
                <a:solidFill>
                  <a:srgbClr val="32AC98"/>
                </a:solidFill>
              </a:rPr>
              <a:t>akses</a:t>
            </a:r>
            <a:r>
              <a:rPr lang="en-ID" altLang="en-US" sz="2400" b="1" dirty="0" smtClean="0">
                <a:solidFill>
                  <a:srgbClr val="32AC98"/>
                </a:solidFill>
              </a:rPr>
              <a:t> </a:t>
            </a:r>
            <a:r>
              <a:rPr lang="en-ID" altLang="en-US" sz="2400" b="1" dirty="0" err="1" smtClean="0">
                <a:solidFill>
                  <a:srgbClr val="32AC98"/>
                </a:solidFill>
              </a:rPr>
              <a:t>terhadap</a:t>
            </a:r>
            <a:r>
              <a:rPr lang="en-ID" altLang="en-US" sz="2400" b="1" dirty="0" smtClean="0">
                <a:solidFill>
                  <a:srgbClr val="32AC98"/>
                </a:solidFill>
              </a:rPr>
              <a:t> air </a:t>
            </a:r>
            <a:r>
              <a:rPr lang="en-ID" altLang="en-US" sz="2400" b="1" dirty="0" err="1" smtClean="0">
                <a:solidFill>
                  <a:srgbClr val="32AC98"/>
                </a:solidFill>
              </a:rPr>
              <a:t>minum</a:t>
            </a:r>
            <a:r>
              <a:rPr lang="en-ID" altLang="en-US" sz="2400" b="1" dirty="0" smtClean="0">
                <a:solidFill>
                  <a:srgbClr val="32AC98"/>
                </a:solidFill>
              </a:rPr>
              <a:t> </a:t>
            </a:r>
            <a:r>
              <a:rPr lang="en-ID" altLang="en-US" sz="2400" b="1" dirty="0" err="1" smtClean="0">
                <a:solidFill>
                  <a:srgbClr val="32AC98"/>
                </a:solidFill>
              </a:rPr>
              <a:t>dan</a:t>
            </a:r>
            <a:r>
              <a:rPr lang="en-ID" altLang="en-US" sz="2400" b="1" dirty="0" smtClean="0">
                <a:solidFill>
                  <a:srgbClr val="32AC98"/>
                </a:solidFill>
              </a:rPr>
              <a:t> </a:t>
            </a:r>
            <a:r>
              <a:rPr lang="en-ID" altLang="en-US" sz="2400" b="1" dirty="0" err="1" smtClean="0">
                <a:solidFill>
                  <a:srgbClr val="32AC98"/>
                </a:solidFill>
              </a:rPr>
              <a:t>sanitasi</a:t>
            </a:r>
            <a:r>
              <a:rPr lang="en-ID" altLang="en-US" sz="2400" b="1" dirty="0" smtClean="0">
                <a:solidFill>
                  <a:srgbClr val="32AC98"/>
                </a:solidFill>
              </a:rPr>
              <a:t> </a:t>
            </a:r>
            <a:r>
              <a:rPr lang="en-ID" altLang="en-US" sz="2400" b="1" u="sng" dirty="0" err="1" smtClean="0">
                <a:solidFill>
                  <a:srgbClr val="32AC98"/>
                </a:solidFill>
              </a:rPr>
              <a:t>serta</a:t>
            </a:r>
            <a:r>
              <a:rPr lang="en-ID" altLang="en-US" sz="2400" b="1" u="sng" dirty="0" smtClean="0">
                <a:solidFill>
                  <a:srgbClr val="32AC98"/>
                </a:solidFill>
              </a:rPr>
              <a:t> </a:t>
            </a:r>
            <a:r>
              <a:rPr lang="en-ID" altLang="en-US" sz="2400" b="1" u="sng" dirty="0" err="1" smtClean="0">
                <a:solidFill>
                  <a:srgbClr val="32AC98"/>
                </a:solidFill>
              </a:rPr>
              <a:t>mewujudkan</a:t>
            </a:r>
            <a:r>
              <a:rPr lang="id-ID" altLang="en-US" sz="2400" b="1" u="sng" dirty="0" smtClean="0">
                <a:solidFill>
                  <a:srgbClr val="32AC98"/>
                </a:solidFill>
              </a:rPr>
              <a:t> kota tanpa permukiman kumuh</a:t>
            </a:r>
            <a:endParaRPr lang="en-ID" altLang="en-US" sz="2400" b="1" u="sng" dirty="0" smtClean="0">
              <a:solidFill>
                <a:srgbClr val="32AC98"/>
              </a:solidFill>
            </a:endParaRPr>
          </a:p>
        </p:txBody>
      </p:sp>
      <p:sp>
        <p:nvSpPr>
          <p:cNvPr id="9" name="Rectangle 8">
            <a:extLst/>
          </p:cNvPr>
          <p:cNvSpPr/>
          <p:nvPr/>
        </p:nvSpPr>
        <p:spPr>
          <a:xfrm flipV="1">
            <a:off x="323850" y="5481637"/>
            <a:ext cx="539750" cy="53975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0" name="Rectangle 9">
            <a:extLst/>
          </p:cNvPr>
          <p:cNvSpPr/>
          <p:nvPr/>
        </p:nvSpPr>
        <p:spPr>
          <a:xfrm>
            <a:off x="323850" y="590550"/>
            <a:ext cx="71438" cy="82867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3319" name="Content Placeholder 4"/>
          <p:cNvSpPr txBox="1">
            <a:spLocks/>
          </p:cNvSpPr>
          <p:nvPr/>
        </p:nvSpPr>
        <p:spPr bwMode="auto">
          <a:xfrm>
            <a:off x="4760913" y="877888"/>
            <a:ext cx="42481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defTabSz="914400" eaLnBrk="1" hangingPunct="1">
              <a:lnSpc>
                <a:spcPct val="100000"/>
              </a:lnSpc>
              <a:spcBef>
                <a:spcPct val="20000"/>
              </a:spcBef>
              <a:buFont typeface="Arial" panose="020B0604020202020204" pitchFamily="34" charset="0"/>
              <a:buNone/>
            </a:pPr>
            <a:r>
              <a:rPr lang="en-ID" altLang="id-ID" sz="2200" b="1">
                <a:solidFill>
                  <a:schemeClr val="bg1"/>
                </a:solidFill>
                <a:latin typeface="Franklin Gothic Book" panose="020B0503020102020204" pitchFamily="34" charset="0"/>
              </a:rPr>
              <a:t>Arah kebijakan meliputi 4 aspek;</a:t>
            </a:r>
          </a:p>
        </p:txBody>
      </p:sp>
      <p:sp>
        <p:nvSpPr>
          <p:cNvPr id="12" name="Rectangle 11">
            <a:extLst/>
          </p:cNvPr>
          <p:cNvSpPr/>
          <p:nvPr/>
        </p:nvSpPr>
        <p:spPr>
          <a:xfrm flipV="1">
            <a:off x="422275" y="5360987"/>
            <a:ext cx="539750" cy="539750"/>
          </a:xfrm>
          <a:prstGeom prst="rect">
            <a:avLst/>
          </a:prstGeom>
          <a:noFill/>
          <a:ln>
            <a:solidFill>
              <a:srgbClr val="32AC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pic>
        <p:nvPicPr>
          <p:cNvPr id="13321" name="Content Placeholder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959100"/>
            <a:ext cx="4686300"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5"/>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7524750" y="1989138"/>
            <a:ext cx="90011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6"/>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7524750" y="4537075"/>
            <a:ext cx="9001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8"/>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5364163" y="1989138"/>
            <a:ext cx="900112"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9"/>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5364163" y="4564063"/>
            <a:ext cx="900112"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9CD5A045-6D39-4879-8E20-C877BE4435CE}" type="slidenum">
              <a:rPr lang="en-US" smtClean="0"/>
              <a:t>15</a:t>
            </a:fld>
            <a:endParaRPr lang="en-US"/>
          </a:p>
        </p:txBody>
      </p:sp>
      <p:sp>
        <p:nvSpPr>
          <p:cNvPr id="15" name="Rectangle 4"/>
          <p:cNvSpPr>
            <a:spLocks noChangeArrowheads="1"/>
          </p:cNvSpPr>
          <p:nvPr/>
        </p:nvSpPr>
        <p:spPr bwMode="auto">
          <a:xfrm>
            <a:off x="71438" y="6099175"/>
            <a:ext cx="4572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eaLnBrk="1" hangingPunct="1">
              <a:lnSpc>
                <a:spcPct val="100000"/>
              </a:lnSpc>
              <a:spcBef>
                <a:spcPct val="0"/>
              </a:spcBef>
              <a:buFontTx/>
              <a:buNone/>
            </a:pPr>
            <a:r>
              <a:rPr lang="en-US" altLang="id-ID" sz="1200" dirty="0" err="1">
                <a:solidFill>
                  <a:schemeClr val="tx1"/>
                </a:solidFill>
                <a:latin typeface="Calibri" panose="020F0502020204030204" pitchFamily="34" charset="0"/>
              </a:rPr>
              <a:t>Sumber</a:t>
            </a:r>
            <a:r>
              <a:rPr lang="en-US" altLang="id-ID" sz="1200" dirty="0">
                <a:solidFill>
                  <a:schemeClr val="tx1"/>
                </a:solidFill>
                <a:latin typeface="Calibri" panose="020F0502020204030204" pitchFamily="34" charset="0"/>
              </a:rPr>
              <a:t>: </a:t>
            </a:r>
            <a:r>
              <a:rPr lang="en-US" altLang="id-ID" sz="1200" dirty="0" err="1">
                <a:solidFill>
                  <a:schemeClr val="tx1"/>
                </a:solidFill>
                <a:latin typeface="Calibri" panose="020F0502020204030204" pitchFamily="34" charset="0"/>
              </a:rPr>
              <a:t>Permen</a:t>
            </a:r>
            <a:r>
              <a:rPr lang="en-US" altLang="id-ID" sz="1200" dirty="0">
                <a:solidFill>
                  <a:schemeClr val="tx1"/>
                </a:solidFill>
                <a:latin typeface="Calibri" panose="020F0502020204030204" pitchFamily="34" charset="0"/>
              </a:rPr>
              <a:t> PUPR </a:t>
            </a:r>
            <a:r>
              <a:rPr lang="en-US" altLang="id-ID" sz="1200" dirty="0" err="1">
                <a:solidFill>
                  <a:schemeClr val="tx1"/>
                </a:solidFill>
                <a:latin typeface="Calibri" panose="020F0502020204030204" pitchFamily="34" charset="0"/>
              </a:rPr>
              <a:t>Nomor</a:t>
            </a:r>
            <a:r>
              <a:rPr lang="en-US" altLang="id-ID" sz="1200" dirty="0">
                <a:solidFill>
                  <a:schemeClr val="tx1"/>
                </a:solidFill>
                <a:latin typeface="Calibri" panose="020F0502020204030204" pitchFamily="34" charset="0"/>
              </a:rPr>
              <a:t> 26/PRT/M/2017 </a:t>
            </a:r>
            <a:r>
              <a:rPr lang="en-US" altLang="id-ID" sz="1200" dirty="0" err="1">
                <a:solidFill>
                  <a:schemeClr val="tx1"/>
                </a:solidFill>
                <a:latin typeface="Calibri" panose="020F0502020204030204" pitchFamily="34" charset="0"/>
              </a:rPr>
              <a:t>tentang</a:t>
            </a:r>
            <a:r>
              <a:rPr lang="en-US" altLang="id-ID" sz="1200" dirty="0">
                <a:solidFill>
                  <a:schemeClr val="tx1"/>
                </a:solidFill>
                <a:latin typeface="Calibri" panose="020F0502020204030204" pitchFamily="34" charset="0"/>
              </a:rPr>
              <a:t> </a:t>
            </a:r>
            <a:r>
              <a:rPr lang="id-ID" altLang="id-ID" sz="1200" dirty="0">
                <a:solidFill>
                  <a:schemeClr val="tx1"/>
                </a:solidFill>
                <a:latin typeface="Franklin Gothic Demi Cond" panose="020B0706030402020204" pitchFamily="34" charset="0"/>
              </a:rPr>
              <a:t>PANDUAN PEMBANGUNAN BUDAYA INTEGRITAS DI KEMENTERIAN PEKERJAAN UMUM DAN PERUMAHAN RAKYAT </a:t>
            </a:r>
          </a:p>
          <a:p>
            <a:pPr eaLnBrk="1" hangingPunct="1">
              <a:lnSpc>
                <a:spcPct val="100000"/>
              </a:lnSpc>
              <a:spcBef>
                <a:spcPct val="0"/>
              </a:spcBef>
              <a:buFontTx/>
              <a:buNone/>
            </a:pPr>
            <a:endParaRPr lang="en-US" altLang="id-ID" sz="12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9952751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p:cNvPr>
          <p:cNvSpPr>
            <a:spLocks noGrp="1"/>
          </p:cNvSpPr>
          <p:nvPr>
            <p:ph type="title"/>
          </p:nvPr>
        </p:nvSpPr>
        <p:spPr>
          <a:xfrm>
            <a:off x="71438" y="83344"/>
            <a:ext cx="8440737" cy="1325563"/>
          </a:xfrm>
        </p:spPr>
        <p:txBody>
          <a:bodyPr rtlCol="0">
            <a:normAutofit/>
          </a:bodyPr>
          <a:lstStyle/>
          <a:p>
            <a:pPr algn="ctr">
              <a:defRPr/>
            </a:pPr>
            <a:r>
              <a:rPr lang="en-ID" dirty="0" smtClean="0">
                <a:solidFill>
                  <a:srgbClr val="1C6256"/>
                </a:solidFill>
              </a:rPr>
              <a:t>T</a:t>
            </a:r>
            <a:r>
              <a:rPr lang="id-ID" dirty="0" smtClean="0">
                <a:solidFill>
                  <a:srgbClr val="1C6256"/>
                </a:solidFill>
              </a:rPr>
              <a:t>ARGET </a:t>
            </a:r>
            <a:r>
              <a:rPr lang="en-ID" dirty="0" err="1" smtClean="0">
                <a:solidFill>
                  <a:srgbClr val="1C6256"/>
                </a:solidFill>
              </a:rPr>
              <a:t>Tahun</a:t>
            </a:r>
            <a:r>
              <a:rPr lang="en-ID" dirty="0" smtClean="0">
                <a:solidFill>
                  <a:srgbClr val="1C6256"/>
                </a:solidFill>
              </a:rPr>
              <a:t> </a:t>
            </a:r>
            <a:r>
              <a:rPr lang="en-ID" dirty="0">
                <a:solidFill>
                  <a:srgbClr val="1C6256"/>
                </a:solidFill>
              </a:rPr>
              <a:t>2020-2024 </a:t>
            </a:r>
            <a:r>
              <a:rPr lang="id-ID" dirty="0" smtClean="0">
                <a:solidFill>
                  <a:srgbClr val="1C6256"/>
                </a:solidFill>
              </a:rPr>
              <a:t> </a:t>
            </a:r>
            <a:r>
              <a:rPr lang="en-ID" dirty="0" smtClean="0"/>
              <a:t/>
            </a:r>
            <a:br>
              <a:rPr lang="en-ID" dirty="0" smtClean="0"/>
            </a:br>
            <a:r>
              <a:rPr lang="en-ID" sz="2700" dirty="0" err="1" smtClean="0"/>
              <a:t>berdasarkan</a:t>
            </a:r>
            <a:r>
              <a:rPr lang="en-ID" sz="2700" dirty="0" smtClean="0"/>
              <a:t> </a:t>
            </a:r>
            <a:r>
              <a:rPr lang="en-ID" sz="2700" dirty="0" err="1" smtClean="0"/>
              <a:t>Visium</a:t>
            </a:r>
            <a:r>
              <a:rPr lang="en-ID" sz="2700" dirty="0" smtClean="0"/>
              <a:t> </a:t>
            </a:r>
            <a:r>
              <a:rPr lang="id-ID" sz="2700" dirty="0" smtClean="0"/>
              <a:t>Kementerian </a:t>
            </a:r>
            <a:r>
              <a:rPr lang="en-ID" sz="2700" dirty="0" smtClean="0"/>
              <a:t>PUPR 2030</a:t>
            </a:r>
            <a:endParaRPr lang="en-ID" sz="2700" dirty="0"/>
          </a:p>
        </p:txBody>
      </p:sp>
      <p:sp>
        <p:nvSpPr>
          <p:cNvPr id="3" name="Rectangle 2">
            <a:extLst/>
          </p:cNvPr>
          <p:cNvSpPr/>
          <p:nvPr/>
        </p:nvSpPr>
        <p:spPr>
          <a:xfrm>
            <a:off x="0" y="1628775"/>
            <a:ext cx="3203575" cy="439261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2292" name="Content Placeholder 4"/>
          <p:cNvSpPr txBox="1">
            <a:spLocks/>
          </p:cNvSpPr>
          <p:nvPr/>
        </p:nvSpPr>
        <p:spPr bwMode="auto">
          <a:xfrm>
            <a:off x="755650" y="2205038"/>
            <a:ext cx="2447925"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defTabSz="914400" eaLnBrk="1" hangingPunct="1">
              <a:lnSpc>
                <a:spcPct val="100000"/>
              </a:lnSpc>
              <a:spcBef>
                <a:spcPct val="20000"/>
              </a:spcBef>
              <a:buFont typeface="Arial" panose="020B0604020202020204" pitchFamily="34" charset="0"/>
              <a:buNone/>
            </a:pPr>
            <a:r>
              <a:rPr lang="en-ID" altLang="id-ID" sz="2400" dirty="0">
                <a:solidFill>
                  <a:schemeClr val="bg1"/>
                </a:solidFill>
                <a:latin typeface="Franklin Gothic Heavy" panose="020B0903020102020204" pitchFamily="34" charset="0"/>
              </a:rPr>
              <a:t>Target Pembangunan </a:t>
            </a:r>
            <a:r>
              <a:rPr lang="en-ID" altLang="id-ID" sz="2400" dirty="0" err="1">
                <a:solidFill>
                  <a:schemeClr val="bg1"/>
                </a:solidFill>
                <a:latin typeface="Franklin Gothic Heavy" panose="020B0903020102020204" pitchFamily="34" charset="0"/>
              </a:rPr>
              <a:t>Infrastruktur</a:t>
            </a:r>
            <a:r>
              <a:rPr lang="en-ID" altLang="id-ID" sz="2400" dirty="0">
                <a:solidFill>
                  <a:schemeClr val="bg1"/>
                </a:solidFill>
                <a:latin typeface="Franklin Gothic Heavy" panose="020B0903020102020204" pitchFamily="34" charset="0"/>
              </a:rPr>
              <a:t> </a:t>
            </a:r>
            <a:r>
              <a:rPr lang="en-ID" altLang="id-ID" sz="2400" dirty="0" err="1">
                <a:solidFill>
                  <a:schemeClr val="bg1"/>
                </a:solidFill>
                <a:latin typeface="Franklin Gothic Heavy" panose="020B0903020102020204" pitchFamily="34" charset="0"/>
              </a:rPr>
              <a:t>Permukiman</a:t>
            </a:r>
            <a:r>
              <a:rPr lang="en-ID" altLang="id-ID" sz="2400" dirty="0">
                <a:solidFill>
                  <a:schemeClr val="bg1"/>
                </a:solidFill>
                <a:latin typeface="Franklin Gothic Heavy" panose="020B0903020102020204" pitchFamily="34" charset="0"/>
              </a:rPr>
              <a:t> </a:t>
            </a:r>
            <a:r>
              <a:rPr lang="en-ID" altLang="id-ID" sz="2400" dirty="0" err="1">
                <a:solidFill>
                  <a:schemeClr val="bg1"/>
                </a:solidFill>
                <a:latin typeface="Franklin Gothic Heavy" panose="020B0903020102020204" pitchFamily="34" charset="0"/>
              </a:rPr>
              <a:t>Tahun</a:t>
            </a:r>
            <a:r>
              <a:rPr lang="en-ID" altLang="id-ID" sz="2400" dirty="0">
                <a:solidFill>
                  <a:schemeClr val="bg1"/>
                </a:solidFill>
                <a:latin typeface="Franklin Gothic Heavy" panose="020B0903020102020204" pitchFamily="34" charset="0"/>
              </a:rPr>
              <a:t> 2020-2024 </a:t>
            </a:r>
            <a:endParaRPr lang="id-ID" altLang="id-ID" sz="2400" dirty="0">
              <a:solidFill>
                <a:schemeClr val="bg1"/>
              </a:solidFill>
              <a:latin typeface="Franklin Gothic Heavy" panose="020B0903020102020204" pitchFamily="34" charset="0"/>
            </a:endParaRPr>
          </a:p>
          <a:p>
            <a:pPr defTabSz="914400" eaLnBrk="1" hangingPunct="1">
              <a:lnSpc>
                <a:spcPct val="100000"/>
              </a:lnSpc>
              <a:spcBef>
                <a:spcPct val="20000"/>
              </a:spcBef>
              <a:buFont typeface="Arial" panose="020B0604020202020204" pitchFamily="34" charset="0"/>
              <a:buNone/>
            </a:pPr>
            <a:r>
              <a:rPr lang="en-ID" altLang="id-ID" sz="2000" dirty="0" err="1">
                <a:solidFill>
                  <a:schemeClr val="bg1"/>
                </a:solidFill>
                <a:latin typeface="Franklin Gothic Book" panose="020B0503020102020204" pitchFamily="34" charset="0"/>
              </a:rPr>
              <a:t>dalam</a:t>
            </a:r>
            <a:r>
              <a:rPr lang="en-ID" altLang="id-ID" sz="2000" dirty="0">
                <a:solidFill>
                  <a:schemeClr val="bg1"/>
                </a:solidFill>
                <a:latin typeface="Franklin Gothic Book" panose="020B0503020102020204" pitchFamily="34" charset="0"/>
              </a:rPr>
              <a:t> </a:t>
            </a:r>
            <a:r>
              <a:rPr lang="en-ID" altLang="id-ID" sz="2000" dirty="0" err="1">
                <a:solidFill>
                  <a:schemeClr val="bg1"/>
                </a:solidFill>
                <a:latin typeface="Franklin Gothic Book" panose="020B0503020102020204" pitchFamily="34" charset="0"/>
              </a:rPr>
              <a:t>rangka</a:t>
            </a:r>
            <a:r>
              <a:rPr lang="en-ID" altLang="id-ID" sz="2000" dirty="0">
                <a:solidFill>
                  <a:schemeClr val="bg1"/>
                </a:solidFill>
                <a:latin typeface="Franklin Gothic Book" panose="020B0503020102020204" pitchFamily="34" charset="0"/>
              </a:rPr>
              <a:t> </a:t>
            </a:r>
            <a:r>
              <a:rPr lang="en-ID" altLang="id-ID" sz="2000" dirty="0" err="1">
                <a:solidFill>
                  <a:schemeClr val="bg1"/>
                </a:solidFill>
                <a:latin typeface="Franklin Gothic Book" panose="020B0503020102020204" pitchFamily="34" charset="0"/>
              </a:rPr>
              <a:t>terwujudnya</a:t>
            </a:r>
            <a:r>
              <a:rPr lang="en-ID" altLang="id-ID" sz="2000" dirty="0">
                <a:solidFill>
                  <a:schemeClr val="bg1"/>
                </a:solidFill>
                <a:latin typeface="Franklin Gothic Book" panose="020B0503020102020204" pitchFamily="34" charset="0"/>
              </a:rPr>
              <a:t> </a:t>
            </a:r>
            <a:r>
              <a:rPr lang="en-ID" altLang="id-ID" sz="2000" dirty="0" err="1">
                <a:solidFill>
                  <a:schemeClr val="bg1"/>
                </a:solidFill>
                <a:latin typeface="Franklin Gothic Book" panose="020B0503020102020204" pitchFamily="34" charset="0"/>
              </a:rPr>
              <a:t>Hunian</a:t>
            </a:r>
            <a:r>
              <a:rPr lang="en-ID" altLang="id-ID" sz="2000" dirty="0">
                <a:solidFill>
                  <a:schemeClr val="bg1"/>
                </a:solidFill>
                <a:latin typeface="Franklin Gothic Book" panose="020B0503020102020204" pitchFamily="34" charset="0"/>
              </a:rPr>
              <a:t> </a:t>
            </a:r>
            <a:r>
              <a:rPr lang="en-ID" altLang="id-ID" sz="2000" dirty="0" err="1">
                <a:solidFill>
                  <a:schemeClr val="bg1"/>
                </a:solidFill>
                <a:latin typeface="Franklin Gothic Book" panose="020B0503020102020204" pitchFamily="34" charset="0"/>
              </a:rPr>
              <a:t>Cerdas</a:t>
            </a:r>
            <a:r>
              <a:rPr lang="en-ID" altLang="id-ID" sz="2000" dirty="0">
                <a:solidFill>
                  <a:schemeClr val="bg1"/>
                </a:solidFill>
                <a:latin typeface="Franklin Gothic Book" panose="020B0503020102020204" pitchFamily="34" charset="0"/>
              </a:rPr>
              <a:t>:</a:t>
            </a:r>
          </a:p>
        </p:txBody>
      </p:sp>
      <p:sp>
        <p:nvSpPr>
          <p:cNvPr id="8" name="Rectangle 7">
            <a:extLst/>
          </p:cNvPr>
          <p:cNvSpPr/>
          <p:nvPr/>
        </p:nvSpPr>
        <p:spPr>
          <a:xfrm>
            <a:off x="0" y="2097088"/>
            <a:ext cx="539750" cy="539750"/>
          </a:xfrm>
          <a:prstGeom prst="rect">
            <a:avLst/>
          </a:prstGeom>
          <a:solidFill>
            <a:srgbClr val="32AC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6" name="Rectangle 5">
            <a:extLst/>
          </p:cNvPr>
          <p:cNvSpPr/>
          <p:nvPr/>
        </p:nvSpPr>
        <p:spPr>
          <a:xfrm>
            <a:off x="3779838" y="1911350"/>
            <a:ext cx="2232025" cy="2238375"/>
          </a:xfrm>
          <a:prstGeom prst="rect">
            <a:avLst/>
          </a:prstGeom>
          <a:noFill/>
          <a:ln>
            <a:solidFill>
              <a:srgbClr val="32AC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r>
              <a:rPr lang="en-ID" dirty="0" err="1">
                <a:solidFill>
                  <a:schemeClr val="tx1">
                    <a:lumMod val="85000"/>
                    <a:lumOff val="15000"/>
                  </a:schemeClr>
                </a:solidFill>
                <a:latin typeface="Franklin Gothic Book" pitchFamily="34" charset="0"/>
                <a:cs typeface="Arial" panose="020B0604020202020204" pitchFamily="34" charset="0"/>
              </a:rPr>
              <a:t>Meningkatkan</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persentase</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cakupan</a:t>
            </a:r>
            <a:r>
              <a:rPr lang="en-ID" dirty="0">
                <a:solidFill>
                  <a:schemeClr val="tx1">
                    <a:lumMod val="85000"/>
                    <a:lumOff val="15000"/>
                  </a:schemeClr>
                </a:solidFill>
                <a:latin typeface="Franklin Gothic Book" pitchFamily="34" charset="0"/>
                <a:cs typeface="Arial" panose="020B0604020202020204" pitchFamily="34" charset="0"/>
              </a:rPr>
              <a:t> air </a:t>
            </a:r>
            <a:r>
              <a:rPr lang="en-ID" dirty="0" err="1">
                <a:solidFill>
                  <a:schemeClr val="tx1">
                    <a:lumMod val="85000"/>
                    <a:lumOff val="15000"/>
                  </a:schemeClr>
                </a:solidFill>
                <a:latin typeface="Franklin Gothic Book" pitchFamily="34" charset="0"/>
                <a:cs typeface="Arial" panose="020B0604020202020204" pitchFamily="34" charset="0"/>
              </a:rPr>
              <a:t>minum</a:t>
            </a:r>
            <a:r>
              <a:rPr lang="en-ID" dirty="0">
                <a:solidFill>
                  <a:schemeClr val="tx1">
                    <a:lumMod val="85000"/>
                    <a:lumOff val="15000"/>
                  </a:schemeClr>
                </a:solidFill>
                <a:latin typeface="Franklin Gothic Book" pitchFamily="34" charset="0"/>
                <a:cs typeface="Arial" panose="020B0604020202020204" pitchFamily="34" charset="0"/>
              </a:rPr>
              <a:t> </a:t>
            </a:r>
            <a:r>
              <a:rPr lang="id-ID" dirty="0" smtClean="0">
                <a:solidFill>
                  <a:schemeClr val="tx1">
                    <a:lumMod val="85000"/>
                    <a:lumOff val="15000"/>
                  </a:schemeClr>
                </a:solidFill>
                <a:latin typeface="Franklin Gothic Book" pitchFamily="34" charset="0"/>
                <a:cs typeface="Arial" panose="020B0604020202020204" pitchFamily="34" charset="0"/>
              </a:rPr>
              <a:t>78% </a:t>
            </a:r>
            <a:r>
              <a:rPr lang="en-ID" dirty="0" err="1" smtClean="0">
                <a:solidFill>
                  <a:schemeClr val="tx1">
                    <a:lumMod val="85000"/>
                    <a:lumOff val="15000"/>
                  </a:schemeClr>
                </a:solidFill>
                <a:latin typeface="Franklin Gothic Book" pitchFamily="34" charset="0"/>
                <a:cs typeface="Arial" panose="020B0604020202020204" pitchFamily="34" charset="0"/>
              </a:rPr>
              <a:t>menjadi</a:t>
            </a:r>
            <a:r>
              <a:rPr lang="en-ID" dirty="0" smtClean="0">
                <a:solidFill>
                  <a:schemeClr val="tx1">
                    <a:lumMod val="85000"/>
                    <a:lumOff val="15000"/>
                  </a:schemeClr>
                </a:solidFill>
                <a:latin typeface="Franklin Gothic Book" pitchFamily="34" charset="0"/>
                <a:cs typeface="Arial" panose="020B0604020202020204" pitchFamily="34" charset="0"/>
              </a:rPr>
              <a:t> </a:t>
            </a:r>
            <a:r>
              <a:rPr lang="en-ID" dirty="0">
                <a:solidFill>
                  <a:schemeClr val="tx1">
                    <a:lumMod val="85000"/>
                    <a:lumOff val="15000"/>
                  </a:schemeClr>
                </a:solidFill>
                <a:latin typeface="Franklin Gothic Book" pitchFamily="34" charset="0"/>
                <a:cs typeface="Arial" panose="020B0604020202020204" pitchFamily="34" charset="0"/>
              </a:rPr>
              <a:t>88%</a:t>
            </a:r>
          </a:p>
          <a:p>
            <a:pPr algn="ctr" eaLnBrk="1" fontAlgn="auto" hangingPunct="1">
              <a:spcBef>
                <a:spcPts val="0"/>
              </a:spcBef>
              <a:spcAft>
                <a:spcPts val="0"/>
              </a:spcAft>
              <a:defRPr/>
            </a:pPr>
            <a:endParaRPr lang="id-ID" sz="1200" dirty="0">
              <a:solidFill>
                <a:schemeClr val="tx1">
                  <a:lumMod val="85000"/>
                  <a:lumOff val="15000"/>
                </a:schemeClr>
              </a:solidFill>
              <a:latin typeface="Franklin Gothic Book" pitchFamily="34" charset="0"/>
            </a:endParaRPr>
          </a:p>
        </p:txBody>
      </p:sp>
      <p:sp>
        <p:nvSpPr>
          <p:cNvPr id="10" name="Rectangle 9">
            <a:extLst/>
          </p:cNvPr>
          <p:cNvSpPr/>
          <p:nvPr/>
        </p:nvSpPr>
        <p:spPr>
          <a:xfrm>
            <a:off x="6300788" y="1911350"/>
            <a:ext cx="2232025" cy="2238375"/>
          </a:xfrm>
          <a:prstGeom prst="rect">
            <a:avLst/>
          </a:prstGeom>
          <a:solidFill>
            <a:schemeClr val="accent4">
              <a:lumMod val="40000"/>
              <a:lumOff val="60000"/>
            </a:schemeClr>
          </a:solidFill>
          <a:ln>
            <a:solidFill>
              <a:srgbClr val="32AC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r>
              <a:rPr lang="en-ID" dirty="0" err="1">
                <a:solidFill>
                  <a:schemeClr val="tx1">
                    <a:lumMod val="85000"/>
                    <a:lumOff val="15000"/>
                  </a:schemeClr>
                </a:solidFill>
                <a:latin typeface="Franklin Gothic Book" pitchFamily="34" charset="0"/>
                <a:cs typeface="Arial" panose="020B0604020202020204" pitchFamily="34" charset="0"/>
              </a:rPr>
              <a:t>Menurunkan</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luas</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permukiman</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kumuh</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perkotaan</a:t>
            </a:r>
            <a:r>
              <a:rPr lang="en-ID" dirty="0">
                <a:solidFill>
                  <a:schemeClr val="tx1">
                    <a:lumMod val="85000"/>
                    <a:lumOff val="15000"/>
                  </a:schemeClr>
                </a:solidFill>
                <a:latin typeface="Franklin Gothic Book" pitchFamily="34" charset="0"/>
                <a:cs typeface="Arial" panose="020B0604020202020204" pitchFamily="34" charset="0"/>
              </a:rPr>
              <a:t> </a:t>
            </a:r>
            <a:r>
              <a:rPr lang="id-ID" dirty="0" smtClean="0">
                <a:solidFill>
                  <a:schemeClr val="tx1">
                    <a:lumMod val="85000"/>
                    <a:lumOff val="15000"/>
                  </a:schemeClr>
                </a:solidFill>
                <a:latin typeface="Franklin Gothic Book" pitchFamily="34" charset="0"/>
                <a:cs typeface="Arial" panose="020B0604020202020204" pitchFamily="34" charset="0"/>
              </a:rPr>
              <a:t>27.000 Ha </a:t>
            </a:r>
            <a:r>
              <a:rPr lang="en-ID" dirty="0" err="1" smtClean="0">
                <a:solidFill>
                  <a:schemeClr val="tx1">
                    <a:lumMod val="85000"/>
                    <a:lumOff val="15000"/>
                  </a:schemeClr>
                </a:solidFill>
                <a:latin typeface="Franklin Gothic Book" pitchFamily="34" charset="0"/>
                <a:cs typeface="Arial" panose="020B0604020202020204" pitchFamily="34" charset="0"/>
              </a:rPr>
              <a:t>menjadi</a:t>
            </a:r>
            <a:r>
              <a:rPr lang="en-ID" dirty="0" smtClean="0">
                <a:solidFill>
                  <a:schemeClr val="tx1">
                    <a:lumMod val="85000"/>
                    <a:lumOff val="15000"/>
                  </a:schemeClr>
                </a:solidFill>
                <a:latin typeface="Franklin Gothic Book" pitchFamily="34" charset="0"/>
                <a:cs typeface="Arial" panose="020B0604020202020204" pitchFamily="34" charset="0"/>
              </a:rPr>
              <a:t> </a:t>
            </a:r>
            <a:r>
              <a:rPr lang="en-ID" dirty="0">
                <a:solidFill>
                  <a:schemeClr val="tx1">
                    <a:lumMod val="85000"/>
                    <a:lumOff val="15000"/>
                  </a:schemeClr>
                </a:solidFill>
                <a:latin typeface="Franklin Gothic Book" pitchFamily="34" charset="0"/>
                <a:cs typeface="Arial" panose="020B0604020202020204" pitchFamily="34" charset="0"/>
              </a:rPr>
              <a:t>17</a:t>
            </a:r>
            <a:r>
              <a:rPr lang="id-ID" dirty="0">
                <a:solidFill>
                  <a:schemeClr val="tx1">
                    <a:lumMod val="85000"/>
                    <a:lumOff val="15000"/>
                  </a:schemeClr>
                </a:solidFill>
                <a:latin typeface="Franklin Gothic Book" pitchFamily="34" charset="0"/>
                <a:cs typeface="Arial" panose="020B0604020202020204" pitchFamily="34" charset="0"/>
              </a:rPr>
              <a:t>.</a:t>
            </a:r>
            <a:r>
              <a:rPr lang="en-ID" dirty="0">
                <a:solidFill>
                  <a:schemeClr val="tx1">
                    <a:lumMod val="85000"/>
                    <a:lumOff val="15000"/>
                  </a:schemeClr>
                </a:solidFill>
                <a:latin typeface="Franklin Gothic Book" pitchFamily="34" charset="0"/>
                <a:cs typeface="Arial" panose="020B0604020202020204" pitchFamily="34" charset="0"/>
              </a:rPr>
              <a:t>000 Ha</a:t>
            </a:r>
          </a:p>
          <a:p>
            <a:pPr algn="ctr" eaLnBrk="1" fontAlgn="auto" hangingPunct="1">
              <a:spcBef>
                <a:spcPts val="0"/>
              </a:spcBef>
              <a:spcAft>
                <a:spcPts val="0"/>
              </a:spcAft>
              <a:defRPr/>
            </a:pPr>
            <a:endParaRPr lang="id-ID" sz="1200" dirty="0">
              <a:solidFill>
                <a:schemeClr val="tx1">
                  <a:lumMod val="85000"/>
                  <a:lumOff val="15000"/>
                </a:schemeClr>
              </a:solidFill>
              <a:latin typeface="Franklin Gothic Book" pitchFamily="34" charset="0"/>
            </a:endParaRPr>
          </a:p>
        </p:txBody>
      </p:sp>
      <p:sp>
        <p:nvSpPr>
          <p:cNvPr id="11" name="Rectangle 10">
            <a:extLst/>
          </p:cNvPr>
          <p:cNvSpPr/>
          <p:nvPr/>
        </p:nvSpPr>
        <p:spPr>
          <a:xfrm>
            <a:off x="4903405" y="4416425"/>
            <a:ext cx="2506389" cy="2238375"/>
          </a:xfrm>
          <a:prstGeom prst="rect">
            <a:avLst/>
          </a:prstGeom>
          <a:noFill/>
          <a:ln>
            <a:solidFill>
              <a:srgbClr val="32AC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endParaRPr lang="id-ID" dirty="0">
              <a:solidFill>
                <a:schemeClr val="tx1">
                  <a:lumMod val="85000"/>
                  <a:lumOff val="15000"/>
                </a:schemeClr>
              </a:solidFill>
              <a:latin typeface="Franklin Gothic Book" pitchFamily="34" charset="0"/>
              <a:cs typeface="Arial" panose="020B0604020202020204" pitchFamily="34" charset="0"/>
            </a:endParaRPr>
          </a:p>
          <a:p>
            <a:pPr marL="0" lvl="2" algn="ctr" eaLnBrk="1" fontAlgn="auto" hangingPunct="1">
              <a:spcBef>
                <a:spcPts val="0"/>
              </a:spcBef>
              <a:spcAft>
                <a:spcPts val="0"/>
              </a:spcAft>
              <a:defRPr/>
            </a:pPr>
            <a:r>
              <a:rPr lang="en-ID" dirty="0" err="1">
                <a:solidFill>
                  <a:schemeClr val="tx1">
                    <a:lumMod val="85000"/>
                    <a:lumOff val="15000"/>
                  </a:schemeClr>
                </a:solidFill>
                <a:latin typeface="Franklin Gothic Book" pitchFamily="34" charset="0"/>
                <a:cs typeface="Arial" panose="020B0604020202020204" pitchFamily="34" charset="0"/>
              </a:rPr>
              <a:t>Meningkatkan</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persentase</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a:solidFill>
                  <a:schemeClr val="tx1">
                    <a:lumMod val="85000"/>
                    <a:lumOff val="15000"/>
                  </a:schemeClr>
                </a:solidFill>
                <a:latin typeface="Franklin Gothic Book" pitchFamily="34" charset="0"/>
                <a:cs typeface="Arial" panose="020B0604020202020204" pitchFamily="34" charset="0"/>
              </a:rPr>
              <a:t>pemenuhan</a:t>
            </a:r>
            <a:r>
              <a:rPr lang="en-ID" dirty="0">
                <a:solidFill>
                  <a:schemeClr val="tx1">
                    <a:lumMod val="85000"/>
                    <a:lumOff val="15000"/>
                  </a:schemeClr>
                </a:solidFill>
                <a:latin typeface="Franklin Gothic Book" pitchFamily="34" charset="0"/>
                <a:cs typeface="Arial" panose="020B0604020202020204" pitchFamily="34" charset="0"/>
              </a:rPr>
              <a:t> </a:t>
            </a:r>
            <a:r>
              <a:rPr lang="en-ID" dirty="0" err="1" smtClean="0">
                <a:solidFill>
                  <a:schemeClr val="tx1">
                    <a:lumMod val="85000"/>
                    <a:lumOff val="15000"/>
                  </a:schemeClr>
                </a:solidFill>
                <a:latin typeface="Franklin Gothic Book" pitchFamily="34" charset="0"/>
                <a:cs typeface="Arial" panose="020B0604020202020204" pitchFamily="34" charset="0"/>
              </a:rPr>
              <a:t>sanitasi</a:t>
            </a:r>
            <a:r>
              <a:rPr lang="id-ID" dirty="0">
                <a:solidFill>
                  <a:schemeClr val="tx1">
                    <a:lumMod val="85000"/>
                    <a:lumOff val="15000"/>
                  </a:schemeClr>
                </a:solidFill>
                <a:latin typeface="Franklin Gothic Book" pitchFamily="34" charset="0"/>
                <a:cs typeface="Arial" panose="020B0604020202020204" pitchFamily="34" charset="0"/>
              </a:rPr>
              <a:t> </a:t>
            </a:r>
            <a:r>
              <a:rPr lang="en-ID" dirty="0" err="1" smtClean="0">
                <a:solidFill>
                  <a:schemeClr val="tx1">
                    <a:lumMod val="85000"/>
                    <a:lumOff val="15000"/>
                  </a:schemeClr>
                </a:solidFill>
                <a:latin typeface="Franklin Gothic Book" pitchFamily="34" charset="0"/>
                <a:cs typeface="Arial" panose="020B0604020202020204" pitchFamily="34" charset="0"/>
              </a:rPr>
              <a:t>layak</a:t>
            </a:r>
            <a:r>
              <a:rPr lang="en-ID" dirty="0" smtClean="0">
                <a:solidFill>
                  <a:schemeClr val="tx1">
                    <a:lumMod val="85000"/>
                    <a:lumOff val="15000"/>
                  </a:schemeClr>
                </a:solidFill>
                <a:latin typeface="Franklin Gothic Book" pitchFamily="34" charset="0"/>
                <a:cs typeface="Arial" panose="020B0604020202020204" pitchFamily="34" charset="0"/>
              </a:rPr>
              <a:t> </a:t>
            </a:r>
            <a:r>
              <a:rPr lang="id-ID" dirty="0" smtClean="0">
                <a:solidFill>
                  <a:schemeClr val="tx1">
                    <a:lumMod val="85000"/>
                    <a:lumOff val="15000"/>
                  </a:schemeClr>
                </a:solidFill>
                <a:latin typeface="Franklin Gothic Book" pitchFamily="34" charset="0"/>
                <a:cs typeface="Arial" panose="020B0604020202020204" pitchFamily="34" charset="0"/>
              </a:rPr>
              <a:t>75% </a:t>
            </a:r>
            <a:r>
              <a:rPr lang="en-ID" dirty="0" err="1" smtClean="0">
                <a:solidFill>
                  <a:schemeClr val="tx1">
                    <a:lumMod val="85000"/>
                    <a:lumOff val="15000"/>
                  </a:schemeClr>
                </a:solidFill>
                <a:latin typeface="Franklin Gothic Book" pitchFamily="34" charset="0"/>
                <a:cs typeface="Arial" panose="020B0604020202020204" pitchFamily="34" charset="0"/>
              </a:rPr>
              <a:t>menjadi</a:t>
            </a:r>
            <a:r>
              <a:rPr lang="en-ID" dirty="0" smtClean="0">
                <a:solidFill>
                  <a:schemeClr val="tx1">
                    <a:lumMod val="85000"/>
                    <a:lumOff val="15000"/>
                  </a:schemeClr>
                </a:solidFill>
                <a:latin typeface="Franklin Gothic Book" pitchFamily="34" charset="0"/>
                <a:cs typeface="Arial" panose="020B0604020202020204" pitchFamily="34" charset="0"/>
              </a:rPr>
              <a:t> </a:t>
            </a:r>
            <a:r>
              <a:rPr lang="en-ID" dirty="0">
                <a:solidFill>
                  <a:schemeClr val="tx1">
                    <a:lumMod val="85000"/>
                    <a:lumOff val="15000"/>
                  </a:schemeClr>
                </a:solidFill>
                <a:latin typeface="Franklin Gothic Book" pitchFamily="34" charset="0"/>
                <a:cs typeface="Arial" panose="020B0604020202020204" pitchFamily="34" charset="0"/>
              </a:rPr>
              <a:t>85%</a:t>
            </a:r>
          </a:p>
          <a:p>
            <a:pPr algn="ctr" eaLnBrk="1" fontAlgn="auto" hangingPunct="1">
              <a:spcBef>
                <a:spcPts val="0"/>
              </a:spcBef>
              <a:spcAft>
                <a:spcPts val="0"/>
              </a:spcAft>
              <a:defRPr/>
            </a:pPr>
            <a:endParaRPr lang="id-ID" sz="1200" dirty="0">
              <a:solidFill>
                <a:schemeClr val="tx1">
                  <a:lumMod val="85000"/>
                  <a:lumOff val="15000"/>
                </a:schemeClr>
              </a:solidFill>
              <a:latin typeface="Franklin Gothic Book" pitchFamily="34" charset="0"/>
            </a:endParaRPr>
          </a:p>
        </p:txBody>
      </p:sp>
      <p:sp>
        <p:nvSpPr>
          <p:cNvPr id="13" name="Rectangle 12">
            <a:extLst/>
          </p:cNvPr>
          <p:cNvSpPr/>
          <p:nvPr/>
        </p:nvSpPr>
        <p:spPr>
          <a:xfrm>
            <a:off x="2484438" y="5373688"/>
            <a:ext cx="1727200" cy="431800"/>
          </a:xfrm>
          <a:prstGeom prst="rect">
            <a:avLst/>
          </a:prstGeom>
          <a:solidFill>
            <a:srgbClr val="32AC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pic>
        <p:nvPicPr>
          <p:cNvPr id="1027" name="Picture 3">
            <a:extLst/>
          </p:cNvPr>
          <p:cNvPicPr>
            <a:picLocks noChangeAspect="1" noChangeArrowheads="1"/>
          </p:cNvPicPr>
          <p:nvPr/>
        </p:nvPicPr>
        <p:blipFill>
          <a:blip r:embed="rId2" cstate="email">
            <a:duotone>
              <a:schemeClr val="accent6">
                <a:shade val="45000"/>
                <a:satMod val="135000"/>
              </a:schemeClr>
              <a:prstClr val="white"/>
            </a:duotone>
            <a:extLst/>
          </a:blip>
          <a:srcRect/>
          <a:stretch>
            <a:fillRect/>
          </a:stretch>
        </p:blipFill>
        <p:spPr bwMode="auto">
          <a:xfrm>
            <a:off x="4434778" y="1988840"/>
            <a:ext cx="900000" cy="900000"/>
          </a:xfrm>
          <a:prstGeom prst="rect">
            <a:avLst/>
          </a:prstGeom>
          <a:noFill/>
          <a:ln>
            <a:noFill/>
          </a:ln>
          <a:effectLst/>
          <a:extLst/>
        </p:spPr>
      </p:pic>
      <p:pic>
        <p:nvPicPr>
          <p:cNvPr id="122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9600" y="1981200"/>
            <a:ext cx="9017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a:extLst/>
          </p:cNvPr>
          <p:cNvPicPr>
            <a:picLocks noChangeAspect="1" noChangeArrowheads="1"/>
          </p:cNvPicPr>
          <p:nvPr/>
        </p:nvPicPr>
        <p:blipFill>
          <a:blip r:embed="rId4" cstate="email">
            <a:duotone>
              <a:schemeClr val="accent6">
                <a:shade val="45000"/>
                <a:satMod val="135000"/>
              </a:schemeClr>
              <a:prstClr val="white"/>
            </a:duotone>
            <a:extLst/>
          </a:blip>
          <a:srcRect/>
          <a:stretch>
            <a:fillRect/>
          </a:stretch>
        </p:blipFill>
        <p:spPr bwMode="auto">
          <a:xfrm>
            <a:off x="5742180" y="4483742"/>
            <a:ext cx="900000" cy="900000"/>
          </a:xfrm>
          <a:prstGeom prst="rect">
            <a:avLst/>
          </a:prstGeom>
          <a:noFill/>
          <a:ln>
            <a:noFill/>
          </a:ln>
          <a:effectLst/>
          <a:extLst/>
        </p:spPr>
      </p:pic>
      <p:sp>
        <p:nvSpPr>
          <p:cNvPr id="12301" name="Rectangle 4"/>
          <p:cNvSpPr>
            <a:spLocks noChangeArrowheads="1"/>
          </p:cNvSpPr>
          <p:nvPr/>
        </p:nvSpPr>
        <p:spPr bwMode="auto">
          <a:xfrm>
            <a:off x="71438" y="6099175"/>
            <a:ext cx="4572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eaLnBrk="1" hangingPunct="1">
              <a:lnSpc>
                <a:spcPct val="100000"/>
              </a:lnSpc>
              <a:spcBef>
                <a:spcPct val="0"/>
              </a:spcBef>
              <a:buFontTx/>
              <a:buNone/>
            </a:pPr>
            <a:r>
              <a:rPr lang="en-US" altLang="id-ID" sz="1200" dirty="0" err="1">
                <a:solidFill>
                  <a:schemeClr val="tx1"/>
                </a:solidFill>
                <a:latin typeface="Calibri" panose="020F0502020204030204" pitchFamily="34" charset="0"/>
              </a:rPr>
              <a:t>Sumber</a:t>
            </a:r>
            <a:r>
              <a:rPr lang="en-US" altLang="id-ID" sz="1200" dirty="0">
                <a:solidFill>
                  <a:schemeClr val="tx1"/>
                </a:solidFill>
                <a:latin typeface="Calibri" panose="020F0502020204030204" pitchFamily="34" charset="0"/>
              </a:rPr>
              <a:t>: </a:t>
            </a:r>
            <a:r>
              <a:rPr lang="en-US" altLang="id-ID" sz="1200" dirty="0" err="1">
                <a:solidFill>
                  <a:schemeClr val="tx1"/>
                </a:solidFill>
                <a:latin typeface="Calibri" panose="020F0502020204030204" pitchFamily="34" charset="0"/>
              </a:rPr>
              <a:t>Permen</a:t>
            </a:r>
            <a:r>
              <a:rPr lang="en-US" altLang="id-ID" sz="1200" dirty="0">
                <a:solidFill>
                  <a:schemeClr val="tx1"/>
                </a:solidFill>
                <a:latin typeface="Calibri" panose="020F0502020204030204" pitchFamily="34" charset="0"/>
              </a:rPr>
              <a:t> PUPR </a:t>
            </a:r>
            <a:r>
              <a:rPr lang="en-US" altLang="id-ID" sz="1200" dirty="0" err="1">
                <a:solidFill>
                  <a:schemeClr val="tx1"/>
                </a:solidFill>
                <a:latin typeface="Calibri" panose="020F0502020204030204" pitchFamily="34" charset="0"/>
              </a:rPr>
              <a:t>Nomor</a:t>
            </a:r>
            <a:r>
              <a:rPr lang="en-US" altLang="id-ID" sz="1200" dirty="0">
                <a:solidFill>
                  <a:schemeClr val="tx1"/>
                </a:solidFill>
                <a:latin typeface="Calibri" panose="020F0502020204030204" pitchFamily="34" charset="0"/>
              </a:rPr>
              <a:t> 26/PRT/M/2017 </a:t>
            </a:r>
            <a:r>
              <a:rPr lang="en-US" altLang="id-ID" sz="1200" dirty="0" err="1">
                <a:solidFill>
                  <a:schemeClr val="tx1"/>
                </a:solidFill>
                <a:latin typeface="Calibri" panose="020F0502020204030204" pitchFamily="34" charset="0"/>
              </a:rPr>
              <a:t>tentang</a:t>
            </a:r>
            <a:r>
              <a:rPr lang="en-US" altLang="id-ID" sz="1200" dirty="0">
                <a:solidFill>
                  <a:schemeClr val="tx1"/>
                </a:solidFill>
                <a:latin typeface="Calibri" panose="020F0502020204030204" pitchFamily="34" charset="0"/>
              </a:rPr>
              <a:t> </a:t>
            </a:r>
            <a:r>
              <a:rPr lang="id-ID" altLang="id-ID" sz="1200" dirty="0">
                <a:solidFill>
                  <a:schemeClr val="tx1"/>
                </a:solidFill>
                <a:latin typeface="Franklin Gothic Demi Cond" panose="020B0706030402020204" pitchFamily="34" charset="0"/>
              </a:rPr>
              <a:t>PANDUAN PEMBANGUNAN BUDAYA INTEGRITAS DI KEMENTERIAN PEKERJAAN UMUM DAN PERUMAHAN RAKYAT </a:t>
            </a:r>
          </a:p>
          <a:p>
            <a:pPr eaLnBrk="1" hangingPunct="1">
              <a:lnSpc>
                <a:spcPct val="100000"/>
              </a:lnSpc>
              <a:spcBef>
                <a:spcPct val="0"/>
              </a:spcBef>
              <a:buFontTx/>
              <a:buNone/>
            </a:pPr>
            <a:endParaRPr lang="en-US" altLang="id-ID" sz="1200" dirty="0">
              <a:solidFill>
                <a:schemeClr val="tx1"/>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fld id="{9CD5A045-6D39-4879-8E20-C877BE4435CE}" type="slidenum">
              <a:rPr lang="en-US" smtClean="0"/>
              <a:t>16</a:t>
            </a:fld>
            <a:endParaRPr lang="en-US"/>
          </a:p>
        </p:txBody>
      </p:sp>
    </p:spTree>
    <p:extLst>
      <p:ext uri="{BB962C8B-B14F-4D97-AF65-F5344CB8AC3E}">
        <p14:creationId xmlns:p14="http://schemas.microsoft.com/office/powerpoint/2010/main" val="176305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Pengembangan kawasan permukiman terpadu"/>
          <p:cNvSpPr txBox="1">
            <a:spLocks noGrp="1"/>
          </p:cNvSpPr>
          <p:nvPr>
            <p:ph type="title"/>
          </p:nvPr>
        </p:nvSpPr>
        <p:spPr>
          <a:xfrm>
            <a:off x="-1" y="-1"/>
            <a:ext cx="9144001" cy="836715"/>
          </a:xfrm>
          <a:prstGeom prst="rect">
            <a:avLst/>
          </a:prstGeom>
        </p:spPr>
        <p:txBody>
          <a:bodyPr>
            <a:normAutofit fontScale="90000"/>
          </a:bodyPr>
          <a:lstStyle/>
          <a:p>
            <a:pPr algn="ctr"/>
            <a:r>
              <a:rPr sz="3600" dirty="0" err="1" smtClean="0"/>
              <a:t>Konsep</a:t>
            </a:r>
            <a:r>
              <a:rPr sz="3600" dirty="0" smtClean="0"/>
              <a:t> </a:t>
            </a:r>
            <a:r>
              <a:rPr sz="3600" dirty="0" err="1" smtClean="0"/>
              <a:t>Pengembangan</a:t>
            </a:r>
            <a:r>
              <a:rPr sz="3600" dirty="0" smtClean="0"/>
              <a:t> </a:t>
            </a:r>
            <a:r>
              <a:rPr lang="id-ID" sz="3600" dirty="0" smtClean="0"/>
              <a:t>Kawasan Permukiman Terpadu</a:t>
            </a:r>
            <a:endParaRPr sz="3600" dirty="0"/>
          </a:p>
        </p:txBody>
      </p:sp>
      <p:sp>
        <p:nvSpPr>
          <p:cNvPr id="130" name="Landasan hukum dan pengaturan-pengaturan…"/>
          <p:cNvSpPr txBox="1"/>
          <p:nvPr/>
        </p:nvSpPr>
        <p:spPr>
          <a:xfrm>
            <a:off x="5012431" y="836714"/>
            <a:ext cx="3960442" cy="36658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19" rIns="45719" bIns="45719">
            <a:spAutoFit/>
          </a:bodyPr>
          <a:lstStyle/>
          <a:p>
            <a:pPr marL="340366" indent="-340366" defTabSz="914367">
              <a:spcBef>
                <a:spcPts val="562"/>
              </a:spcBef>
              <a:buSzPct val="100000"/>
              <a:buAutoNum type="arabicPeriod"/>
              <a:defRPr>
                <a:latin typeface="Calibri"/>
                <a:ea typeface="Calibri"/>
                <a:cs typeface="Calibri"/>
                <a:sym typeface="Calibri"/>
              </a:defRPr>
            </a:pPr>
            <a:r>
              <a:rPr sz="1266" dirty="0" err="1"/>
              <a:t>Landasan</a:t>
            </a:r>
            <a:r>
              <a:rPr sz="1266" dirty="0"/>
              <a:t> </a:t>
            </a:r>
            <a:r>
              <a:rPr sz="1266" dirty="0" err="1"/>
              <a:t>hukum</a:t>
            </a:r>
            <a:r>
              <a:rPr sz="1266" dirty="0"/>
              <a:t> </a:t>
            </a:r>
            <a:r>
              <a:rPr sz="1266" dirty="0" err="1"/>
              <a:t>dan</a:t>
            </a:r>
            <a:r>
              <a:rPr sz="1266" dirty="0"/>
              <a:t> </a:t>
            </a:r>
            <a:r>
              <a:rPr sz="1266" dirty="0" err="1"/>
              <a:t>pengaturan-pengaturan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Penetapan</a:t>
            </a:r>
            <a:r>
              <a:rPr sz="1266" dirty="0"/>
              <a:t> </a:t>
            </a:r>
            <a:r>
              <a:rPr sz="1266" dirty="0" err="1"/>
              <a:t>lokasi</a:t>
            </a:r>
            <a:r>
              <a:rPr sz="1266" dirty="0"/>
              <a:t> </a:t>
            </a:r>
            <a:r>
              <a:rPr sz="1266" dirty="0" err="1"/>
              <a:t>dan</a:t>
            </a:r>
            <a:r>
              <a:rPr sz="1266" dirty="0"/>
              <a:t> </a:t>
            </a:r>
            <a:r>
              <a:rPr sz="1266" dirty="0" err="1" smtClean="0"/>
              <a:t>deliniasi</a:t>
            </a:r>
            <a:r>
              <a:rPr sz="1266" dirty="0" smtClean="0"/>
              <a:t> </a:t>
            </a:r>
            <a:r>
              <a:rPr lang="id-ID" sz="1266" dirty="0" smtClean="0">
                <a:sym typeface="Wingdings" panose="05000000000000000000" pitchFamily="2" charset="2"/>
              </a:rPr>
              <a:t> perencanaan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Lembaga</a:t>
            </a:r>
            <a:r>
              <a:rPr sz="1266" dirty="0"/>
              <a:t> </a:t>
            </a:r>
            <a:r>
              <a:rPr sz="1266" dirty="0" err="1"/>
              <a:t>dan</a:t>
            </a:r>
            <a:r>
              <a:rPr sz="1266" dirty="0"/>
              <a:t> </a:t>
            </a:r>
            <a:r>
              <a:rPr sz="1266" dirty="0" err="1"/>
              <a:t>manajemen</a:t>
            </a:r>
            <a:r>
              <a:rPr sz="1266" dirty="0"/>
              <a:t> </a:t>
            </a:r>
            <a:r>
              <a:rPr sz="1266" dirty="0" err="1"/>
              <a:t>pembangunan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Penataan</a:t>
            </a:r>
            <a:r>
              <a:rPr sz="1266" dirty="0"/>
              <a:t> </a:t>
            </a:r>
            <a:r>
              <a:rPr sz="1266" dirty="0" err="1"/>
              <a:t>ruang</a:t>
            </a:r>
            <a:r>
              <a:rPr sz="1266" dirty="0"/>
              <a:t>, </a:t>
            </a:r>
            <a:r>
              <a:rPr sz="1266" dirty="0" err="1"/>
              <a:t>lingkungan</a:t>
            </a:r>
            <a:r>
              <a:rPr sz="1266" dirty="0"/>
              <a:t> &amp; </a:t>
            </a:r>
            <a:r>
              <a:rPr sz="1266" dirty="0" err="1"/>
              <a:t>bangunan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Skema</a:t>
            </a:r>
            <a:r>
              <a:rPr sz="1266" dirty="0"/>
              <a:t> </a:t>
            </a:r>
            <a:r>
              <a:rPr sz="1266" dirty="0" err="1"/>
              <a:t>pendanaan</a:t>
            </a:r>
            <a:r>
              <a:rPr sz="1266" dirty="0"/>
              <a:t> </a:t>
            </a:r>
            <a:r>
              <a:rPr sz="1266" dirty="0" err="1"/>
              <a:t>dan</a:t>
            </a:r>
            <a:r>
              <a:rPr sz="1266" dirty="0"/>
              <a:t> </a:t>
            </a:r>
            <a:r>
              <a:rPr sz="1266" dirty="0" err="1"/>
              <a:t>investasi</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Penyediaan</a:t>
            </a:r>
            <a:r>
              <a:rPr sz="1266" dirty="0"/>
              <a:t> </a:t>
            </a:r>
            <a:r>
              <a:rPr sz="1266" dirty="0" err="1"/>
              <a:t>lahan</a:t>
            </a:r>
            <a:r>
              <a:rPr sz="1266" dirty="0"/>
              <a:t> </a:t>
            </a:r>
            <a:r>
              <a:rPr sz="1266" dirty="0" err="1"/>
              <a:t>dan</a:t>
            </a:r>
            <a:r>
              <a:rPr sz="1266" dirty="0"/>
              <a:t> </a:t>
            </a:r>
            <a:r>
              <a:rPr sz="1266" dirty="0" err="1"/>
              <a:t>skema</a:t>
            </a:r>
            <a:r>
              <a:rPr sz="1266" dirty="0"/>
              <a:t> </a:t>
            </a:r>
            <a:r>
              <a:rPr sz="1266" dirty="0" err="1"/>
              <a:t>pertanahan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Pengaturan</a:t>
            </a:r>
            <a:r>
              <a:rPr sz="1266" dirty="0"/>
              <a:t> </a:t>
            </a:r>
            <a:r>
              <a:rPr sz="1266" dirty="0" err="1"/>
              <a:t>kependudukan</a:t>
            </a:r>
            <a:r>
              <a:rPr sz="1266" dirty="0"/>
              <a:t> </a:t>
            </a:r>
            <a:r>
              <a:rPr sz="1266" dirty="0" err="1"/>
              <a:t>dan</a:t>
            </a:r>
            <a:r>
              <a:rPr sz="1266" dirty="0"/>
              <a:t> </a:t>
            </a:r>
            <a:r>
              <a:rPr sz="1266" dirty="0" err="1"/>
              <a:t>pengamanan</a:t>
            </a:r>
            <a:r>
              <a:rPr sz="1266" dirty="0"/>
              <a:t> </a:t>
            </a:r>
            <a:r>
              <a:rPr sz="1266" dirty="0" err="1"/>
              <a:t>pertanahan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Lembaga</a:t>
            </a:r>
            <a:r>
              <a:rPr sz="1266" dirty="0"/>
              <a:t> </a:t>
            </a:r>
            <a:r>
              <a:rPr sz="1266" dirty="0" err="1"/>
              <a:t>dan</a:t>
            </a:r>
            <a:r>
              <a:rPr sz="1266" dirty="0"/>
              <a:t> </a:t>
            </a:r>
            <a:r>
              <a:rPr sz="1266" dirty="0" err="1"/>
              <a:t>manajemen</a:t>
            </a:r>
            <a:r>
              <a:rPr sz="1266" dirty="0"/>
              <a:t> </a:t>
            </a:r>
            <a:r>
              <a:rPr sz="1266" dirty="0" err="1"/>
              <a:t>pengoperasian</a:t>
            </a:r>
            <a:r>
              <a:rPr sz="1266" dirty="0"/>
              <a:t> &amp; </a:t>
            </a:r>
            <a:r>
              <a:rPr sz="1266" dirty="0" err="1"/>
              <a:t>pengelolaan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Prasarana-sarana</a:t>
            </a:r>
            <a:r>
              <a:rPr sz="1266" dirty="0"/>
              <a:t> </a:t>
            </a:r>
            <a:r>
              <a:rPr sz="1266" dirty="0" err="1"/>
              <a:t>dasar</a:t>
            </a:r>
            <a:r>
              <a:rPr sz="1266" dirty="0"/>
              <a:t> </a:t>
            </a:r>
            <a:r>
              <a:rPr sz="1266" dirty="0" err="1"/>
              <a:t>permukiman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Ketenagalistrikan</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Fasilitas</a:t>
            </a:r>
            <a:r>
              <a:rPr sz="1266" dirty="0"/>
              <a:t> </a:t>
            </a:r>
            <a:r>
              <a:rPr sz="1266" dirty="0" err="1"/>
              <a:t>penunjang</a:t>
            </a:r>
            <a:r>
              <a:rPr sz="1266" dirty="0"/>
              <a:t> </a:t>
            </a:r>
            <a:r>
              <a:rPr sz="1266" dirty="0" err="1"/>
              <a:t>kawasan</a:t>
            </a:r>
            <a:r>
              <a:rPr sz="1266" dirty="0"/>
              <a:t> </a:t>
            </a:r>
            <a:r>
              <a:rPr sz="1266" dirty="0" err="1"/>
              <a:t>bisnis</a:t>
            </a:r>
            <a:endParaRPr sz="1266" dirty="0"/>
          </a:p>
          <a:p>
            <a:pPr marL="340366" indent="-340366" defTabSz="914367">
              <a:spcBef>
                <a:spcPts val="562"/>
              </a:spcBef>
              <a:buSzPct val="100000"/>
              <a:buAutoNum type="arabicPeriod"/>
              <a:defRPr>
                <a:latin typeface="Calibri"/>
                <a:ea typeface="Calibri"/>
                <a:cs typeface="Calibri"/>
                <a:sym typeface="Calibri"/>
              </a:defRPr>
            </a:pPr>
            <a:r>
              <a:rPr sz="1266" dirty="0" err="1"/>
              <a:t>Fasilitas</a:t>
            </a:r>
            <a:r>
              <a:rPr sz="1266" dirty="0"/>
              <a:t> </a:t>
            </a:r>
            <a:r>
              <a:rPr sz="1266" dirty="0" err="1"/>
              <a:t>pelayanan</a:t>
            </a:r>
            <a:r>
              <a:rPr sz="1266" dirty="0"/>
              <a:t> </a:t>
            </a:r>
            <a:r>
              <a:rPr sz="1266" dirty="0" err="1"/>
              <a:t>umum</a:t>
            </a:r>
            <a:endParaRPr sz="1266" dirty="0"/>
          </a:p>
        </p:txBody>
      </p:sp>
      <p:pic>
        <p:nvPicPr>
          <p:cNvPr id="131" name="image51.png" descr="image51.png"/>
          <p:cNvPicPr>
            <a:picLocks noChangeAspect="1"/>
          </p:cNvPicPr>
          <p:nvPr/>
        </p:nvPicPr>
        <p:blipFill>
          <a:blip r:embed="rId2">
            <a:extLst/>
          </a:blip>
          <a:stretch>
            <a:fillRect/>
          </a:stretch>
        </p:blipFill>
        <p:spPr>
          <a:xfrm>
            <a:off x="694595" y="836715"/>
            <a:ext cx="4029807" cy="5688061"/>
          </a:xfrm>
          <a:prstGeom prst="rect">
            <a:avLst/>
          </a:prstGeom>
          <a:ln w="12700">
            <a:miter lim="400000"/>
          </a:ln>
        </p:spPr>
      </p:pic>
      <p:grpSp>
        <p:nvGrpSpPr>
          <p:cNvPr id="134" name="Group"/>
          <p:cNvGrpSpPr/>
          <p:nvPr/>
        </p:nvGrpSpPr>
        <p:grpSpPr>
          <a:xfrm>
            <a:off x="1844079" y="890277"/>
            <a:ext cx="182883" cy="243783"/>
            <a:chOff x="0" y="-6732"/>
            <a:chExt cx="260099" cy="346711"/>
          </a:xfrm>
        </p:grpSpPr>
        <p:sp>
          <p:nvSpPr>
            <p:cNvPr id="132"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33" name="1"/>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1</a:t>
              </a:r>
            </a:p>
          </p:txBody>
        </p:sp>
      </p:grpSp>
      <p:grpSp>
        <p:nvGrpSpPr>
          <p:cNvPr id="137" name="Group"/>
          <p:cNvGrpSpPr/>
          <p:nvPr/>
        </p:nvGrpSpPr>
        <p:grpSpPr>
          <a:xfrm>
            <a:off x="1661199" y="5965561"/>
            <a:ext cx="182883" cy="243783"/>
            <a:chOff x="0" y="-6732"/>
            <a:chExt cx="260099" cy="346711"/>
          </a:xfrm>
        </p:grpSpPr>
        <p:sp>
          <p:nvSpPr>
            <p:cNvPr id="135"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36" name="2"/>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2</a:t>
              </a:r>
            </a:p>
          </p:txBody>
        </p:sp>
      </p:grpSp>
      <p:grpSp>
        <p:nvGrpSpPr>
          <p:cNvPr id="140" name="Group"/>
          <p:cNvGrpSpPr/>
          <p:nvPr/>
        </p:nvGrpSpPr>
        <p:grpSpPr>
          <a:xfrm>
            <a:off x="907975" y="1382705"/>
            <a:ext cx="182883" cy="243783"/>
            <a:chOff x="0" y="-6732"/>
            <a:chExt cx="260099" cy="346711"/>
          </a:xfrm>
        </p:grpSpPr>
        <p:sp>
          <p:nvSpPr>
            <p:cNvPr id="138"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39" name="3"/>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3</a:t>
              </a:r>
            </a:p>
          </p:txBody>
        </p:sp>
      </p:grpSp>
      <p:grpSp>
        <p:nvGrpSpPr>
          <p:cNvPr id="143" name="Group"/>
          <p:cNvGrpSpPr/>
          <p:nvPr/>
        </p:nvGrpSpPr>
        <p:grpSpPr>
          <a:xfrm>
            <a:off x="1661199" y="5459924"/>
            <a:ext cx="182883" cy="243783"/>
            <a:chOff x="0" y="-6732"/>
            <a:chExt cx="260099" cy="346711"/>
          </a:xfrm>
        </p:grpSpPr>
        <p:sp>
          <p:nvSpPr>
            <p:cNvPr id="141"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42" name="4"/>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4</a:t>
              </a:r>
            </a:p>
          </p:txBody>
        </p:sp>
      </p:grpSp>
      <p:grpSp>
        <p:nvGrpSpPr>
          <p:cNvPr id="146" name="Group"/>
          <p:cNvGrpSpPr/>
          <p:nvPr/>
        </p:nvGrpSpPr>
        <p:grpSpPr>
          <a:xfrm>
            <a:off x="1988095" y="1382705"/>
            <a:ext cx="182884" cy="243783"/>
            <a:chOff x="0" y="-6732"/>
            <a:chExt cx="260099" cy="346711"/>
          </a:xfrm>
        </p:grpSpPr>
        <p:sp>
          <p:nvSpPr>
            <p:cNvPr id="144"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45" name="5"/>
            <p:cNvSpPr txBox="1"/>
            <p:nvPr/>
          </p:nvSpPr>
          <p:spPr>
            <a:xfrm>
              <a:off x="38090" y="-6732"/>
              <a:ext cx="183918"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5</a:t>
              </a:r>
            </a:p>
          </p:txBody>
        </p:sp>
      </p:grpSp>
      <p:grpSp>
        <p:nvGrpSpPr>
          <p:cNvPr id="149" name="Group"/>
          <p:cNvGrpSpPr/>
          <p:nvPr/>
        </p:nvGrpSpPr>
        <p:grpSpPr>
          <a:xfrm>
            <a:off x="1661199" y="5047592"/>
            <a:ext cx="182883" cy="243783"/>
            <a:chOff x="0" y="-6732"/>
            <a:chExt cx="260099" cy="346711"/>
          </a:xfrm>
        </p:grpSpPr>
        <p:sp>
          <p:nvSpPr>
            <p:cNvPr id="147"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48" name="6"/>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6</a:t>
              </a:r>
            </a:p>
          </p:txBody>
        </p:sp>
      </p:grpSp>
      <p:grpSp>
        <p:nvGrpSpPr>
          <p:cNvPr id="152" name="Group"/>
          <p:cNvGrpSpPr/>
          <p:nvPr/>
        </p:nvGrpSpPr>
        <p:grpSpPr>
          <a:xfrm>
            <a:off x="3181003" y="1382705"/>
            <a:ext cx="182883" cy="243783"/>
            <a:chOff x="0" y="-6732"/>
            <a:chExt cx="260099" cy="346711"/>
          </a:xfrm>
        </p:grpSpPr>
        <p:sp>
          <p:nvSpPr>
            <p:cNvPr id="150"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51" name="7"/>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7</a:t>
              </a:r>
            </a:p>
          </p:txBody>
        </p:sp>
      </p:grpSp>
      <p:grpSp>
        <p:nvGrpSpPr>
          <p:cNvPr id="155" name="Group"/>
          <p:cNvGrpSpPr/>
          <p:nvPr/>
        </p:nvGrpSpPr>
        <p:grpSpPr>
          <a:xfrm>
            <a:off x="1412030" y="3657031"/>
            <a:ext cx="1008115" cy="365764"/>
            <a:chOff x="-1" y="8128"/>
            <a:chExt cx="1433762" cy="520195"/>
          </a:xfrm>
        </p:grpSpPr>
        <p:sp>
          <p:nvSpPr>
            <p:cNvPr id="153" name="Rectangle"/>
            <p:cNvSpPr/>
            <p:nvPr/>
          </p:nvSpPr>
          <p:spPr>
            <a:xfrm>
              <a:off x="-1" y="8128"/>
              <a:ext cx="1433762" cy="520195"/>
            </a:xfrm>
            <a:prstGeom prst="rect">
              <a:avLst/>
            </a:prstGeom>
            <a:solidFill>
              <a:srgbClr val="FFC000"/>
            </a:solidFill>
            <a:ln w="38100" cap="flat">
              <a:solidFill>
                <a:srgbClr val="FFFFFF"/>
              </a:solidFill>
              <a:prstDash val="solid"/>
              <a:miter lim="800000"/>
            </a:ln>
            <a:effectLst/>
          </p:spPr>
          <p:txBody>
            <a:bodyPr wrap="square" lIns="35719" tIns="35719" rIns="35719" bIns="35719" numCol="1" anchor="ctr">
              <a:noAutofit/>
            </a:bodyPr>
            <a:lstStyle/>
            <a:p>
              <a:pPr defTabSz="914367">
                <a:defRPr b="1">
                  <a:latin typeface="Calibri"/>
                  <a:ea typeface="Calibri"/>
                  <a:cs typeface="Calibri"/>
                  <a:sym typeface="Calibri"/>
                </a:defRPr>
              </a:pPr>
              <a:endParaRPr sz="1266"/>
            </a:p>
          </p:txBody>
        </p:sp>
        <p:sp>
          <p:nvSpPr>
            <p:cNvPr id="154" name="PSD Permukiman"/>
            <p:cNvSpPr txBox="1"/>
            <p:nvPr/>
          </p:nvSpPr>
          <p:spPr>
            <a:xfrm>
              <a:off x="-1" y="94869"/>
              <a:ext cx="1433762" cy="3467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latin typeface="Calibri"/>
                  <a:ea typeface="Calibri"/>
                  <a:cs typeface="Calibri"/>
                  <a:sym typeface="Calibri"/>
                </a:defRPr>
              </a:lvl1pPr>
            </a:lstStyle>
            <a:p>
              <a:r>
                <a:rPr sz="984"/>
                <a:t>PSD Permukiman</a:t>
              </a:r>
            </a:p>
          </p:txBody>
        </p:sp>
      </p:grpSp>
      <p:grpSp>
        <p:nvGrpSpPr>
          <p:cNvPr id="158" name="Group"/>
          <p:cNvGrpSpPr/>
          <p:nvPr/>
        </p:nvGrpSpPr>
        <p:grpSpPr>
          <a:xfrm>
            <a:off x="1320591" y="3558854"/>
            <a:ext cx="182883" cy="243783"/>
            <a:chOff x="0" y="-6732"/>
            <a:chExt cx="260099" cy="346711"/>
          </a:xfrm>
        </p:grpSpPr>
        <p:sp>
          <p:nvSpPr>
            <p:cNvPr id="156" name="Circle"/>
            <p:cNvSpPr/>
            <p:nvPr/>
          </p:nvSpPr>
          <p:spPr>
            <a:xfrm>
              <a:off x="0" y="365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b="1">
                  <a:solidFill>
                    <a:srgbClr val="FFFFFF"/>
                  </a:solidFill>
                  <a:latin typeface="Calibri"/>
                  <a:ea typeface="Calibri"/>
                  <a:cs typeface="Calibri"/>
                  <a:sym typeface="Calibri"/>
                </a:defRPr>
              </a:pPr>
              <a:endParaRPr sz="1266"/>
            </a:p>
          </p:txBody>
        </p:sp>
        <p:sp>
          <p:nvSpPr>
            <p:cNvPr id="157" name="9"/>
            <p:cNvSpPr txBox="1"/>
            <p:nvPr/>
          </p:nvSpPr>
          <p:spPr>
            <a:xfrm>
              <a:off x="38088" y="-6732"/>
              <a:ext cx="183919" cy="3467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solidFill>
                    <a:srgbClr val="FFFFFF"/>
                  </a:solidFill>
                  <a:latin typeface="Calibri"/>
                  <a:ea typeface="Calibri"/>
                  <a:cs typeface="Calibri"/>
                  <a:sym typeface="Calibri"/>
                </a:defRPr>
              </a:lvl1pPr>
            </a:lstStyle>
            <a:p>
              <a:r>
                <a:rPr sz="984"/>
                <a:t>9</a:t>
              </a:r>
            </a:p>
          </p:txBody>
        </p:sp>
      </p:grpSp>
      <p:grpSp>
        <p:nvGrpSpPr>
          <p:cNvPr id="161" name="Group"/>
          <p:cNvGrpSpPr/>
          <p:nvPr/>
        </p:nvGrpSpPr>
        <p:grpSpPr>
          <a:xfrm>
            <a:off x="2820905" y="3657030"/>
            <a:ext cx="1008117" cy="365764"/>
            <a:chOff x="-2" y="-2"/>
            <a:chExt cx="1433765" cy="520196"/>
          </a:xfrm>
        </p:grpSpPr>
        <p:sp>
          <p:nvSpPr>
            <p:cNvPr id="159" name="Rectangle"/>
            <p:cNvSpPr/>
            <p:nvPr/>
          </p:nvSpPr>
          <p:spPr>
            <a:xfrm>
              <a:off x="-2" y="-2"/>
              <a:ext cx="1433765" cy="520196"/>
            </a:xfrm>
            <a:prstGeom prst="rect">
              <a:avLst/>
            </a:prstGeom>
            <a:solidFill>
              <a:srgbClr val="FFC000"/>
            </a:solidFill>
            <a:ln w="38100" cap="flat">
              <a:solidFill>
                <a:srgbClr val="FFFFFF"/>
              </a:solidFill>
              <a:prstDash val="solid"/>
              <a:miter lim="800000"/>
            </a:ln>
            <a:effectLst/>
          </p:spPr>
          <p:txBody>
            <a:bodyPr wrap="square" lIns="35719" tIns="35719" rIns="35719" bIns="35719" numCol="1" anchor="ctr">
              <a:noAutofit/>
            </a:bodyPr>
            <a:lstStyle/>
            <a:p>
              <a:pPr defTabSz="914367">
                <a:defRPr b="1">
                  <a:latin typeface="Calibri"/>
                  <a:ea typeface="Calibri"/>
                  <a:cs typeface="Calibri"/>
                  <a:sym typeface="Calibri"/>
                </a:defRPr>
              </a:pPr>
              <a:endParaRPr sz="1266"/>
            </a:p>
          </p:txBody>
        </p:sp>
        <p:sp>
          <p:nvSpPr>
            <p:cNvPr id="160" name="Energi"/>
            <p:cNvSpPr txBox="1"/>
            <p:nvPr/>
          </p:nvSpPr>
          <p:spPr>
            <a:xfrm>
              <a:off x="-2" y="86739"/>
              <a:ext cx="1433765" cy="3467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400" b="1">
                  <a:latin typeface="Calibri"/>
                  <a:ea typeface="Calibri"/>
                  <a:cs typeface="Calibri"/>
                  <a:sym typeface="Calibri"/>
                </a:defRPr>
              </a:lvl1pPr>
            </a:lstStyle>
            <a:p>
              <a:r>
                <a:rPr sz="984"/>
                <a:t>Energi</a:t>
              </a:r>
            </a:p>
          </p:txBody>
        </p:sp>
      </p:grpSp>
      <p:grpSp>
        <p:nvGrpSpPr>
          <p:cNvPr id="164" name="Group"/>
          <p:cNvGrpSpPr/>
          <p:nvPr/>
        </p:nvGrpSpPr>
        <p:grpSpPr>
          <a:xfrm>
            <a:off x="2636168" y="3642835"/>
            <a:ext cx="182883" cy="211274"/>
            <a:chOff x="0" y="-9015"/>
            <a:chExt cx="260099" cy="300475"/>
          </a:xfrm>
        </p:grpSpPr>
        <p:sp>
          <p:nvSpPr>
            <p:cNvPr id="162" name="Circle"/>
            <p:cNvSpPr/>
            <p:nvPr/>
          </p:nvSpPr>
          <p:spPr>
            <a:xfrm>
              <a:off x="0" y="11176"/>
              <a:ext cx="260099" cy="260099"/>
            </a:xfrm>
            <a:prstGeom prst="ellipse">
              <a:avLst/>
            </a:prstGeom>
            <a:solidFill>
              <a:srgbClr val="FF0000"/>
            </a:solidFill>
            <a:ln w="12700" cap="flat">
              <a:solidFill>
                <a:srgbClr val="42719B"/>
              </a:solidFill>
              <a:prstDash val="solid"/>
              <a:miter lim="800000"/>
            </a:ln>
            <a:effectLst/>
          </p:spPr>
          <p:txBody>
            <a:bodyPr wrap="square" lIns="35719" tIns="35719" rIns="35719" bIns="35719" numCol="1" anchor="ctr">
              <a:noAutofit/>
            </a:bodyPr>
            <a:lstStyle/>
            <a:p>
              <a:pPr defTabSz="914367">
                <a:defRPr sz="1400" b="1">
                  <a:solidFill>
                    <a:srgbClr val="FFFFFF"/>
                  </a:solidFill>
                  <a:latin typeface="Calibri"/>
                  <a:ea typeface="Calibri"/>
                  <a:cs typeface="Calibri"/>
                  <a:sym typeface="Calibri"/>
                </a:defRPr>
              </a:pPr>
              <a:endParaRPr sz="984"/>
            </a:p>
          </p:txBody>
        </p:sp>
        <p:sp>
          <p:nvSpPr>
            <p:cNvPr id="163" name="0"/>
            <p:cNvSpPr txBox="1"/>
            <p:nvPr/>
          </p:nvSpPr>
          <p:spPr>
            <a:xfrm>
              <a:off x="38088" y="-9015"/>
              <a:ext cx="183919" cy="30047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ctr">
              <a:spAutoFit/>
            </a:bodyPr>
            <a:lstStyle>
              <a:lvl1pPr defTabSz="1300480">
                <a:defRPr sz="1100" b="1">
                  <a:solidFill>
                    <a:srgbClr val="FFFFFF"/>
                  </a:solidFill>
                  <a:latin typeface="Calibri"/>
                  <a:ea typeface="Calibri"/>
                  <a:cs typeface="Calibri"/>
                  <a:sym typeface="Calibri"/>
                </a:defRPr>
              </a:lvl1pPr>
            </a:lstStyle>
            <a:p>
              <a:r>
                <a:rPr sz="773"/>
                <a:t>0</a:t>
              </a:r>
            </a:p>
          </p:txBody>
        </p:sp>
      </p:grpSp>
      <p:sp>
        <p:nvSpPr>
          <p:cNvPr id="165" name="Suprastruktur"/>
          <p:cNvSpPr txBox="1"/>
          <p:nvPr/>
        </p:nvSpPr>
        <p:spPr>
          <a:xfrm>
            <a:off x="345035" y="931760"/>
            <a:ext cx="1280161" cy="287128"/>
          </a:xfrm>
          <a:prstGeom prst="rect">
            <a:avLst/>
          </a:prstGeom>
          <a:solidFill>
            <a:srgbClr val="FFFFFF">
              <a:alpha val="81176"/>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19" rIns="45719" bIns="45719">
            <a:spAutoFit/>
          </a:bodyPr>
          <a:lstStyle>
            <a:lvl1pPr algn="l" defTabSz="1300480">
              <a:defRPr sz="1800" b="1" i="1">
                <a:latin typeface="Calibri"/>
                <a:ea typeface="Calibri"/>
                <a:cs typeface="Calibri"/>
                <a:sym typeface="Calibri"/>
              </a:defRPr>
            </a:lvl1pPr>
          </a:lstStyle>
          <a:p>
            <a:r>
              <a:rPr sz="1266"/>
              <a:t>Suprastruktur</a:t>
            </a:r>
          </a:p>
        </p:txBody>
      </p:sp>
      <p:sp>
        <p:nvSpPr>
          <p:cNvPr id="166" name="Substruktur"/>
          <p:cNvSpPr txBox="1"/>
          <p:nvPr/>
        </p:nvSpPr>
        <p:spPr>
          <a:xfrm>
            <a:off x="259904" y="5078043"/>
            <a:ext cx="1280161" cy="287128"/>
          </a:xfrm>
          <a:prstGeom prst="rect">
            <a:avLst/>
          </a:prstGeom>
          <a:solidFill>
            <a:srgbClr val="FFFFFF">
              <a:alpha val="81176"/>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19" rIns="45719" bIns="45719">
            <a:spAutoFit/>
          </a:bodyPr>
          <a:lstStyle>
            <a:lvl1pPr algn="l" defTabSz="1300480">
              <a:defRPr sz="1800" b="1" i="1">
                <a:latin typeface="Calibri"/>
                <a:ea typeface="Calibri"/>
                <a:cs typeface="Calibri"/>
                <a:sym typeface="Calibri"/>
              </a:defRPr>
            </a:lvl1pPr>
          </a:lstStyle>
          <a:p>
            <a:r>
              <a:rPr sz="1266"/>
              <a:t>Substruktur</a:t>
            </a:r>
          </a:p>
        </p:txBody>
      </p:sp>
      <p:sp>
        <p:nvSpPr>
          <p:cNvPr id="167" name="Infrastruktur"/>
          <p:cNvSpPr txBox="1"/>
          <p:nvPr/>
        </p:nvSpPr>
        <p:spPr>
          <a:xfrm>
            <a:off x="259904" y="4506183"/>
            <a:ext cx="1280161" cy="287128"/>
          </a:xfrm>
          <a:prstGeom prst="rect">
            <a:avLst/>
          </a:prstGeom>
          <a:solidFill>
            <a:srgbClr val="FFFFFF">
              <a:alpha val="81176"/>
            </a:srgb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tIns="45719" rIns="45719" bIns="45719">
            <a:spAutoFit/>
          </a:bodyPr>
          <a:lstStyle>
            <a:lvl1pPr algn="l" defTabSz="1300480">
              <a:defRPr sz="1800" b="1" i="1">
                <a:latin typeface="Calibri"/>
                <a:ea typeface="Calibri"/>
                <a:cs typeface="Calibri"/>
                <a:sym typeface="Calibri"/>
              </a:defRPr>
            </a:lvl1pPr>
          </a:lstStyle>
          <a:p>
            <a:r>
              <a:rPr sz="1266"/>
              <a:t>Infrastruktur</a:t>
            </a:r>
          </a:p>
        </p:txBody>
      </p:sp>
      <p:sp>
        <p:nvSpPr>
          <p:cNvPr id="2" name="Slide Number Placeholder 1"/>
          <p:cNvSpPr>
            <a:spLocks noGrp="1"/>
          </p:cNvSpPr>
          <p:nvPr>
            <p:ph type="sldNum" sz="quarter" idx="12"/>
          </p:nvPr>
        </p:nvSpPr>
        <p:spPr/>
        <p:txBody>
          <a:bodyPr/>
          <a:lstStyle/>
          <a:p>
            <a:fld id="{B380EB0D-90E7-424C-8E8A-41A3622855FF}" type="slidenum">
              <a:rPr lang="id-ID" smtClean="0"/>
              <a:t>17</a:t>
            </a:fld>
            <a:endParaRPr lang="id-ID"/>
          </a:p>
        </p:txBody>
      </p:sp>
    </p:spTree>
    <p:extLst>
      <p:ext uri="{BB962C8B-B14F-4D97-AF65-F5344CB8AC3E}">
        <p14:creationId xmlns:p14="http://schemas.microsoft.com/office/powerpoint/2010/main" val="1557379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 name="Group 7"/>
          <p:cNvGrpSpPr>
            <a:grpSpLocks/>
          </p:cNvGrpSpPr>
          <p:nvPr/>
        </p:nvGrpSpPr>
        <p:grpSpPr bwMode="auto">
          <a:xfrm>
            <a:off x="6872288" y="865188"/>
            <a:ext cx="2128837" cy="5754687"/>
            <a:chOff x="6934994" y="1536699"/>
            <a:chExt cx="2129631" cy="5754429"/>
          </a:xfrm>
        </p:grpSpPr>
        <p:sp>
          <p:nvSpPr>
            <p:cNvPr id="50" name="Rectangle 49">
              <a:extLst>
                <a:ext uri="{FF2B5EF4-FFF2-40B4-BE49-F238E27FC236}"/>
              </a:extLst>
            </p:cNvPr>
            <p:cNvSpPr/>
            <p:nvPr/>
          </p:nvSpPr>
          <p:spPr>
            <a:xfrm>
              <a:off x="6934994" y="1536699"/>
              <a:ext cx="2129631" cy="5754429"/>
            </a:xfrm>
            <a:prstGeom prst="rect">
              <a:avLst/>
            </a:prstGeom>
            <a:solidFill>
              <a:schemeClr val="accent6">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a typeface="Tahoma" pitchFamily="34" charset="0"/>
                <a:cs typeface="Tahoma" pitchFamily="34" charset="0"/>
              </a:endParaRPr>
            </a:p>
          </p:txBody>
        </p:sp>
        <p:sp>
          <p:nvSpPr>
            <p:cNvPr id="51" name="Rectangle 50">
              <a:extLst>
                <a:ext uri="{FF2B5EF4-FFF2-40B4-BE49-F238E27FC236}"/>
              </a:extLst>
            </p:cNvPr>
            <p:cNvSpPr/>
            <p:nvPr/>
          </p:nvSpPr>
          <p:spPr>
            <a:xfrm>
              <a:off x="6977544" y="1571321"/>
              <a:ext cx="2063692" cy="333464"/>
            </a:xfrm>
            <a:prstGeom prst="rect">
              <a:avLst/>
            </a:prstGeom>
            <a:solidFill>
              <a:schemeClr val="accent6">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r>
                <a:rPr lang="id-ID" sz="1350" b="1" dirty="0">
                  <a:solidFill>
                    <a:srgbClr val="70AD47">
                      <a:lumMod val="50000"/>
                    </a:srgbClr>
                  </a:solidFill>
                  <a:latin typeface="Trebuchet MS" panose="020B0603020202020204" pitchFamily="34" charset="0"/>
                  <a:ea typeface="Tahoma" pitchFamily="34" charset="0"/>
                  <a:cs typeface="Tahoma" pitchFamily="34" charset="0"/>
                </a:rPr>
                <a:t>KONDISI IDEAL</a:t>
              </a:r>
            </a:p>
          </p:txBody>
        </p:sp>
        <p:sp>
          <p:nvSpPr>
            <p:cNvPr id="2" name="Rectangle 1">
              <a:extLst>
                <a:ext uri="{FF2B5EF4-FFF2-40B4-BE49-F238E27FC236}"/>
              </a:extLst>
            </p:cNvPr>
            <p:cNvSpPr/>
            <p:nvPr/>
          </p:nvSpPr>
          <p:spPr>
            <a:xfrm>
              <a:off x="6977872" y="1949430"/>
              <a:ext cx="2042286" cy="1754108"/>
            </a:xfrm>
            <a:prstGeom prst="rect">
              <a:avLst/>
            </a:prstGeom>
            <a:solidFill>
              <a:schemeClr val="accent6">
                <a:lumMod val="75000"/>
              </a:schemeClr>
            </a:solidFill>
          </p:spPr>
          <p:txBody>
            <a:bodyPr>
              <a:spAutoFit/>
            </a:bodyPr>
            <a:lstStyle/>
            <a:p>
              <a:pPr algn="ctr" defTabSz="654596" eaLnBrk="1" fontAlgn="auto" hangingPunct="1">
                <a:spcBef>
                  <a:spcPts val="0"/>
                </a:spcBef>
                <a:spcAft>
                  <a:spcPts val="0"/>
                </a:spcAft>
                <a:defRPr/>
              </a:pPr>
              <a:r>
                <a:rPr lang="en-US" sz="1350" b="1" dirty="0" err="1">
                  <a:solidFill>
                    <a:srgbClr val="70AD47">
                      <a:lumMod val="40000"/>
                      <a:lumOff val="60000"/>
                    </a:srgbClr>
                  </a:solidFill>
                  <a:latin typeface="Trebuchet MS" panose="020B0603020202020204" pitchFamily="34" charset="0"/>
                  <a:ea typeface="Tahoma" pitchFamily="34" charset="0"/>
                  <a:cs typeface="Tahoma" pitchFamily="34" charset="0"/>
                </a:rPr>
                <a:t>Perkembangan</a:t>
              </a:r>
              <a:r>
                <a:rPr lang="en-US" sz="1350" b="1" dirty="0">
                  <a:solidFill>
                    <a:srgbClr val="70AD47">
                      <a:lumMod val="40000"/>
                      <a:lumOff val="60000"/>
                    </a:srgbClr>
                  </a:solidFill>
                  <a:latin typeface="Trebuchet MS" panose="020B0603020202020204" pitchFamily="34" charset="0"/>
                  <a:ea typeface="Tahoma" pitchFamily="34" charset="0"/>
                  <a:cs typeface="Tahoma" pitchFamily="34" charset="0"/>
                </a:rPr>
                <a:t> </a:t>
              </a:r>
              <a:r>
                <a:rPr lang="id-ID" sz="1350" b="1" dirty="0">
                  <a:solidFill>
                    <a:srgbClr val="70AD47">
                      <a:lumMod val="40000"/>
                      <a:lumOff val="60000"/>
                    </a:srgbClr>
                  </a:solidFill>
                  <a:latin typeface="Trebuchet MS" panose="020B0603020202020204" pitchFamily="34" charset="0"/>
                  <a:ea typeface="Tahoma" pitchFamily="34" charset="0"/>
                  <a:cs typeface="Tahoma" pitchFamily="34" charset="0"/>
                </a:rPr>
                <a:t>wilayah</a:t>
              </a:r>
            </a:p>
            <a:p>
              <a:pPr algn="ctr" defTabSz="654596" eaLnBrk="1" fontAlgn="auto" hangingPunct="1">
                <a:spcBef>
                  <a:spcPts val="0"/>
                </a:spcBef>
                <a:spcAft>
                  <a:spcPts val="0"/>
                </a:spcAft>
                <a:defRPr/>
              </a:pPr>
              <a:r>
                <a:rPr lang="id-ID" sz="1350" b="1" dirty="0">
                  <a:solidFill>
                    <a:srgbClr val="70AD47">
                      <a:lumMod val="40000"/>
                      <a:lumOff val="60000"/>
                    </a:srgbClr>
                  </a:solidFill>
                  <a:latin typeface="Trebuchet MS" panose="020B0603020202020204" pitchFamily="34" charset="0"/>
                  <a:ea typeface="Tahoma" pitchFamily="34" charset="0"/>
                  <a:cs typeface="Tahoma" pitchFamily="34" charset="0"/>
                </a:rPr>
                <a:t>d</a:t>
              </a:r>
              <a:r>
                <a:rPr lang="en-US" sz="1350" b="1" dirty="0" err="1">
                  <a:solidFill>
                    <a:srgbClr val="70AD47">
                      <a:lumMod val="40000"/>
                      <a:lumOff val="60000"/>
                    </a:srgbClr>
                  </a:solidFill>
                  <a:latin typeface="Trebuchet MS" panose="020B0603020202020204" pitchFamily="34" charset="0"/>
                  <a:ea typeface="Tahoma" pitchFamily="34" charset="0"/>
                  <a:cs typeface="Tahoma" pitchFamily="34" charset="0"/>
                </a:rPr>
                <a:t>iarahkan</a:t>
              </a:r>
              <a:r>
                <a:rPr lang="en-US" sz="1350" b="1" dirty="0">
                  <a:solidFill>
                    <a:srgbClr val="70AD47">
                      <a:lumMod val="40000"/>
                      <a:lumOff val="60000"/>
                    </a:srgbClr>
                  </a:solidFill>
                  <a:latin typeface="Trebuchet MS" panose="020B0603020202020204" pitchFamily="34" charset="0"/>
                  <a:ea typeface="Tahoma" pitchFamily="34" charset="0"/>
                  <a:cs typeface="Tahoma" pitchFamily="34" charset="0"/>
                </a:rPr>
                <a:t> oleh </a:t>
              </a:r>
              <a:r>
                <a:rPr lang="en-US" sz="1350" b="1" dirty="0">
                  <a:solidFill>
                    <a:srgbClr val="FFFF00"/>
                  </a:solidFill>
                  <a:latin typeface="Trebuchet MS" panose="020B0603020202020204" pitchFamily="34" charset="0"/>
                  <a:ea typeface="Tahoma" pitchFamily="34" charset="0"/>
                  <a:cs typeface="Tahoma" pitchFamily="34" charset="0"/>
                </a:rPr>
                <a:t>S</a:t>
              </a:r>
              <a:r>
                <a:rPr lang="id-ID" sz="1350" b="1" dirty="0">
                  <a:solidFill>
                    <a:srgbClr val="FFFF00"/>
                  </a:solidFill>
                  <a:latin typeface="Trebuchet MS" panose="020B0603020202020204" pitchFamily="34" charset="0"/>
                  <a:ea typeface="Tahoma" pitchFamily="34" charset="0"/>
                  <a:cs typeface="Tahoma" pitchFamily="34" charset="0"/>
                </a:rPr>
                <a:t>trategi besar dalam menerjemahkan arah kebijakan, visi pembangunan Kota/ Kab berbasis tata ruang</a:t>
              </a:r>
            </a:p>
          </p:txBody>
        </p:sp>
        <p:sp>
          <p:nvSpPr>
            <p:cNvPr id="52" name="Rectangle 51">
              <a:extLst>
                <a:ext uri="{FF2B5EF4-FFF2-40B4-BE49-F238E27FC236}"/>
              </a:extLst>
            </p:cNvPr>
            <p:cNvSpPr/>
            <p:nvPr/>
          </p:nvSpPr>
          <p:spPr>
            <a:xfrm>
              <a:off x="6977872" y="4209929"/>
              <a:ext cx="2042286" cy="923884"/>
            </a:xfrm>
            <a:prstGeom prst="rect">
              <a:avLst/>
            </a:prstGeom>
            <a:solidFill>
              <a:schemeClr val="accent6">
                <a:lumMod val="75000"/>
              </a:schemeClr>
            </a:solidFill>
          </p:spPr>
          <p:txBody>
            <a:bodyPr>
              <a:spAutoFit/>
            </a:bodyPr>
            <a:lstStyle/>
            <a:p>
              <a:pPr algn="ctr" defTabSz="654596" eaLnBrk="1" fontAlgn="auto" hangingPunct="1">
                <a:spcBef>
                  <a:spcPts val="0"/>
                </a:spcBef>
                <a:spcAft>
                  <a:spcPts val="0"/>
                </a:spcAft>
                <a:defRPr/>
              </a:pPr>
              <a:r>
                <a:rPr lang="en-US" sz="1350" b="1" dirty="0">
                  <a:solidFill>
                    <a:srgbClr val="70AD47">
                      <a:lumMod val="40000"/>
                      <a:lumOff val="60000"/>
                    </a:srgbClr>
                  </a:solidFill>
                  <a:latin typeface="Trebuchet MS" panose="020B0603020202020204" pitchFamily="34" charset="0"/>
                  <a:ea typeface="Tahoma" pitchFamily="34" charset="0"/>
                  <a:cs typeface="Tahoma" pitchFamily="34" charset="0"/>
                </a:rPr>
                <a:t>Setiap </a:t>
              </a:r>
              <a:r>
                <a:rPr lang="id-ID" sz="1350" b="1" dirty="0">
                  <a:solidFill>
                    <a:srgbClr val="FFFF00"/>
                  </a:solidFill>
                  <a:latin typeface="Trebuchet MS" panose="020B0603020202020204" pitchFamily="34" charset="0"/>
                  <a:ea typeface="Tahoma" pitchFamily="34" charset="0"/>
                  <a:cs typeface="Tahoma" pitchFamily="34" charset="0"/>
                </a:rPr>
                <a:t>program sektoral </a:t>
              </a:r>
              <a:r>
                <a:rPr lang="id-ID" sz="1350" b="1" dirty="0">
                  <a:solidFill>
                    <a:srgbClr val="70AD47">
                      <a:lumMod val="40000"/>
                      <a:lumOff val="60000"/>
                    </a:srgbClr>
                  </a:solidFill>
                  <a:latin typeface="Trebuchet MS" panose="020B0603020202020204" pitchFamily="34" charset="0"/>
                  <a:ea typeface="Tahoma" pitchFamily="34" charset="0"/>
                  <a:cs typeface="Tahoma" pitchFamily="34" charset="0"/>
                </a:rPr>
                <a:t>masuk berdasarkan kebutuhan sektoral</a:t>
              </a:r>
            </a:p>
          </p:txBody>
        </p:sp>
        <p:sp>
          <p:nvSpPr>
            <p:cNvPr id="63" name="Rectangle 62">
              <a:extLst>
                <a:ext uri="{FF2B5EF4-FFF2-40B4-BE49-F238E27FC236}"/>
              </a:extLst>
            </p:cNvPr>
            <p:cNvSpPr/>
            <p:nvPr/>
          </p:nvSpPr>
          <p:spPr>
            <a:xfrm>
              <a:off x="6977872" y="5406850"/>
              <a:ext cx="2042286" cy="1547743"/>
            </a:xfrm>
            <a:prstGeom prst="rect">
              <a:avLst/>
            </a:prstGeom>
            <a:solidFill>
              <a:schemeClr val="accent6">
                <a:lumMod val="75000"/>
              </a:schemeClr>
            </a:solidFill>
          </p:spPr>
          <p:txBody>
            <a:bodyPr>
              <a:spAutoFit/>
            </a:bodyPr>
            <a:lstStyle/>
            <a:p>
              <a:pPr algn="ctr" defTabSz="654596" eaLnBrk="1" fontAlgn="auto" hangingPunct="1">
                <a:spcBef>
                  <a:spcPts val="0"/>
                </a:spcBef>
                <a:spcAft>
                  <a:spcPts val="0"/>
                </a:spcAft>
                <a:defRPr/>
              </a:pPr>
              <a:r>
                <a:rPr lang="id-ID" sz="1350" b="1" dirty="0">
                  <a:solidFill>
                    <a:srgbClr val="70AD47">
                      <a:lumMod val="40000"/>
                      <a:lumOff val="60000"/>
                    </a:srgbClr>
                  </a:solidFill>
                  <a:latin typeface="Trebuchet MS" panose="020B0603020202020204" pitchFamily="34" charset="0"/>
                  <a:ea typeface="Tahoma" pitchFamily="34" charset="0"/>
                  <a:cs typeface="Tahoma" pitchFamily="34" charset="0"/>
                </a:rPr>
                <a:t>Strategi pembangunan </a:t>
              </a:r>
              <a:r>
                <a:rPr lang="id-ID" sz="1350" b="1" dirty="0" smtClean="0">
                  <a:solidFill>
                    <a:srgbClr val="70AD47">
                      <a:lumMod val="40000"/>
                      <a:lumOff val="60000"/>
                    </a:srgbClr>
                  </a:solidFill>
                  <a:latin typeface="Trebuchet MS" panose="020B0603020202020204" pitchFamily="34" charset="0"/>
                  <a:ea typeface="Tahoma" pitchFamily="34" charset="0"/>
                  <a:cs typeface="Tahoma" pitchFamily="34" charset="0"/>
                </a:rPr>
                <a:t>Kota/Kabupaten </a:t>
              </a:r>
              <a:r>
                <a:rPr lang="id-ID" sz="1350" b="1" dirty="0">
                  <a:solidFill>
                    <a:srgbClr val="70AD47">
                      <a:lumMod val="40000"/>
                      <a:lumOff val="60000"/>
                    </a:srgbClr>
                  </a:solidFill>
                  <a:latin typeface="Trebuchet MS" panose="020B0603020202020204" pitchFamily="34" charset="0"/>
                  <a:ea typeface="Tahoma" pitchFamily="34" charset="0"/>
                  <a:cs typeface="Tahoma" pitchFamily="34" charset="0"/>
                </a:rPr>
                <a:t>menjadi rujukan tersusunnya </a:t>
              </a:r>
              <a:r>
                <a:rPr lang="id-ID" sz="1350" b="1" dirty="0">
                  <a:solidFill>
                    <a:srgbClr val="FFFF00"/>
                  </a:solidFill>
                  <a:latin typeface="Trebuchet MS" panose="020B0603020202020204" pitchFamily="34" charset="0"/>
                  <a:ea typeface="Tahoma" pitchFamily="34" charset="0"/>
                  <a:cs typeface="Tahoma" pitchFamily="34" charset="0"/>
                </a:rPr>
                <a:t>dokumen rencana kawasan permukiman </a:t>
              </a:r>
              <a:r>
                <a:rPr lang="id-ID" sz="1350" b="1" dirty="0">
                  <a:solidFill>
                    <a:srgbClr val="70AD47">
                      <a:lumMod val="40000"/>
                      <a:lumOff val="60000"/>
                    </a:srgbClr>
                  </a:solidFill>
                  <a:latin typeface="Trebuchet MS" panose="020B0603020202020204" pitchFamily="34" charset="0"/>
                  <a:ea typeface="Tahoma" pitchFamily="34" charset="0"/>
                  <a:cs typeface="Tahoma" pitchFamily="34" charset="0"/>
                </a:rPr>
                <a:t>secara komprehensif</a:t>
              </a:r>
              <a:endParaRPr lang="id-ID" sz="1350" b="1" dirty="0">
                <a:solidFill>
                  <a:srgbClr val="FFC000">
                    <a:lumMod val="40000"/>
                    <a:lumOff val="60000"/>
                  </a:srgbClr>
                </a:solidFill>
                <a:latin typeface="Trebuchet MS" panose="020B0603020202020204" pitchFamily="34" charset="0"/>
                <a:ea typeface="Tahoma" pitchFamily="34" charset="0"/>
                <a:cs typeface="Tahoma" pitchFamily="34" charset="0"/>
              </a:endParaRPr>
            </a:p>
          </p:txBody>
        </p:sp>
      </p:grpSp>
      <p:grpSp>
        <p:nvGrpSpPr>
          <p:cNvPr id="5" name="Group 6"/>
          <p:cNvGrpSpPr>
            <a:grpSpLocks/>
          </p:cNvGrpSpPr>
          <p:nvPr/>
        </p:nvGrpSpPr>
        <p:grpSpPr bwMode="auto">
          <a:xfrm>
            <a:off x="90488" y="1019175"/>
            <a:ext cx="6683375" cy="5138738"/>
            <a:chOff x="91016" y="1461294"/>
            <a:chExt cx="6683606" cy="5138932"/>
          </a:xfrm>
        </p:grpSpPr>
        <p:pic>
          <p:nvPicPr>
            <p:cNvPr id="4" name="Picture 3">
              <a:extLst>
                <a:ext uri="{FF2B5EF4-FFF2-40B4-BE49-F238E27FC236}"/>
              </a:extLst>
            </p:cNvPr>
            <p:cNvPicPr>
              <a:picLocks noChangeAspect="1"/>
            </p:cNvPicPr>
            <p:nvPr/>
          </p:nvPicPr>
          <p:blipFill rotWithShape="1">
            <a:blip r:embed="rId2" cstate="print">
              <a:duotone>
                <a:schemeClr val="accent2">
                  <a:shade val="45000"/>
                  <a:satMod val="135000"/>
                </a:schemeClr>
                <a:prstClr val="white"/>
              </a:duotone>
            </a:blip>
            <a:srcRect l="5555" t="4625" r="25730" b="5850"/>
            <a:stretch/>
          </p:blipFill>
          <p:spPr>
            <a:xfrm>
              <a:off x="298704" y="1550542"/>
              <a:ext cx="5794088" cy="5049684"/>
            </a:xfrm>
            <a:prstGeom prst="rect">
              <a:avLst/>
            </a:prstGeom>
          </p:spPr>
        </p:pic>
        <p:grpSp>
          <p:nvGrpSpPr>
            <p:cNvPr id="7" name="Group 32">
              <a:extLst>
                <a:ext uri="{FF2B5EF4-FFF2-40B4-BE49-F238E27FC236}"/>
              </a:extLst>
            </p:cNvPr>
            <p:cNvGrpSpPr/>
            <p:nvPr/>
          </p:nvGrpSpPr>
          <p:grpSpPr>
            <a:xfrm>
              <a:off x="117021" y="5238898"/>
              <a:ext cx="1289781" cy="390087"/>
              <a:chOff x="5539002" y="1400854"/>
              <a:chExt cx="1719707" cy="520116"/>
            </a:xfrm>
            <a:solidFill>
              <a:schemeClr val="accent2"/>
            </a:solidFill>
          </p:grpSpPr>
          <p:sp>
            <p:nvSpPr>
              <p:cNvPr id="34" name="Rectangle: Rounded Corners 33">
                <a:extLst>
                  <a:ext uri="{FF2B5EF4-FFF2-40B4-BE49-F238E27FC236}"/>
                </a:extLst>
              </p:cNvPr>
              <p:cNvSpPr/>
              <p:nvPr/>
            </p:nvSpPr>
            <p:spPr>
              <a:xfrm>
                <a:off x="5539002" y="1400854"/>
                <a:ext cx="1719707"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35" name="TextBox 34">
                <a:extLst>
                  <a:ext uri="{FF2B5EF4-FFF2-40B4-BE49-F238E27FC236}"/>
                </a:extLst>
              </p:cNvPr>
              <p:cNvSpPr txBox="1"/>
              <p:nvPr/>
            </p:nvSpPr>
            <p:spPr>
              <a:xfrm>
                <a:off x="5539003" y="1459469"/>
                <a:ext cx="1663275" cy="359072"/>
              </a:xfrm>
              <a:prstGeom prst="rect">
                <a:avLst/>
              </a:prstGeom>
              <a:grpFill/>
            </p:spPr>
            <p:txBody>
              <a:bodyPr wrap="none">
                <a:spAutoFit/>
              </a:bodyPr>
              <a:lstStyle/>
              <a:p>
                <a:pPr defTabSz="654596" eaLnBrk="1" fontAlgn="auto" hangingPunct="1">
                  <a:spcBef>
                    <a:spcPts val="0"/>
                  </a:spcBef>
                  <a:spcAft>
                    <a:spcPts val="0"/>
                  </a:spcAft>
                  <a:defRPr/>
                </a:pPr>
                <a:r>
                  <a:rPr lang="en-US" sz="1150" b="1" dirty="0">
                    <a:solidFill>
                      <a:prstClr val="white"/>
                    </a:solidFill>
                    <a:latin typeface="Trebuchet MS" panose="020B0603020202020204" pitchFamily="34" charset="0"/>
                  </a:rPr>
                  <a:t>Program Sektor</a:t>
                </a:r>
                <a:endParaRPr lang="id-ID" sz="1150" b="1" dirty="0">
                  <a:solidFill>
                    <a:prstClr val="white"/>
                  </a:solidFill>
                  <a:latin typeface="Trebuchet MS" panose="020B0603020202020204" pitchFamily="34" charset="0"/>
                </a:endParaRPr>
              </a:p>
            </p:txBody>
          </p:sp>
        </p:grpSp>
        <p:grpSp>
          <p:nvGrpSpPr>
            <p:cNvPr id="39945" name="Group 16"/>
            <p:cNvGrpSpPr>
              <a:grpSpLocks/>
            </p:cNvGrpSpPr>
            <p:nvPr/>
          </p:nvGrpSpPr>
          <p:grpSpPr bwMode="auto">
            <a:xfrm>
              <a:off x="4031457" y="2844800"/>
              <a:ext cx="1342231" cy="670719"/>
              <a:chOff x="5358673" y="2470236"/>
              <a:chExt cx="1763717" cy="894188"/>
            </a:xfrm>
          </p:grpSpPr>
          <p:sp>
            <p:nvSpPr>
              <p:cNvPr id="37" name="Arrow: Left 36">
                <a:extLst>
                  <a:ext uri="{FF2B5EF4-FFF2-40B4-BE49-F238E27FC236}"/>
                </a:extLst>
              </p:cNvPr>
              <p:cNvSpPr/>
              <p:nvPr/>
            </p:nvSpPr>
            <p:spPr>
              <a:xfrm flipH="1">
                <a:off x="5358502" y="2469248"/>
                <a:ext cx="1764821" cy="895279"/>
              </a:xfrm>
              <a:prstGeom prst="lef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grpSp>
            <p:nvGrpSpPr>
              <p:cNvPr id="39974" name="Group 37"/>
              <p:cNvGrpSpPr>
                <a:grpSpLocks/>
              </p:cNvGrpSpPr>
              <p:nvPr/>
            </p:nvGrpSpPr>
            <p:grpSpPr bwMode="auto">
              <a:xfrm>
                <a:off x="5384726" y="2655731"/>
                <a:ext cx="1257055" cy="670464"/>
                <a:chOff x="7873075" y="1811044"/>
                <a:chExt cx="1224897" cy="670464"/>
              </a:xfrm>
            </p:grpSpPr>
            <p:pic>
              <p:nvPicPr>
                <p:cNvPr id="39975" name="Graphic 38" descr="Gear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73075" y="1811044"/>
                  <a:ext cx="511031" cy="51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20" name="TextBox 39"/>
                <p:cNvSpPr txBox="1">
                  <a:spLocks noChangeArrowheads="1"/>
                </p:cNvSpPr>
                <p:nvPr/>
              </p:nvSpPr>
              <p:spPr bwMode="auto">
                <a:xfrm>
                  <a:off x="8233737" y="1834094"/>
                  <a:ext cx="863902" cy="64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1600">
                    <a:defRPr sz="3600">
                      <a:solidFill>
                        <a:schemeClr val="tx1"/>
                      </a:solidFill>
                      <a:latin typeface="Lato Light"/>
                    </a:defRPr>
                  </a:lvl1pPr>
                  <a:lvl2pPr defTabSz="1371600">
                    <a:defRPr sz="3600">
                      <a:solidFill>
                        <a:schemeClr val="tx1"/>
                      </a:solidFill>
                      <a:latin typeface="Lato Light"/>
                    </a:defRPr>
                  </a:lvl2pPr>
                  <a:lvl3pPr defTabSz="1371600">
                    <a:defRPr sz="3600">
                      <a:solidFill>
                        <a:schemeClr val="tx1"/>
                      </a:solidFill>
                      <a:latin typeface="Lato Light"/>
                    </a:defRPr>
                  </a:lvl3pPr>
                  <a:lvl4pPr defTabSz="1371600">
                    <a:defRPr sz="3600">
                      <a:solidFill>
                        <a:schemeClr val="tx1"/>
                      </a:solidFill>
                      <a:latin typeface="Lato Light"/>
                    </a:defRPr>
                  </a:lvl4pPr>
                  <a:lvl5pPr defTabSz="1371600">
                    <a:defRPr sz="3600">
                      <a:solidFill>
                        <a:schemeClr val="tx1"/>
                      </a:solidFill>
                      <a:latin typeface="Lato Light"/>
                    </a:defRPr>
                  </a:lvl5pPr>
                  <a:lvl6pPr marL="4113213" indent="-1827213" defTabSz="1371600" eaLnBrk="0" fontAlgn="base" hangingPunct="0">
                    <a:spcBef>
                      <a:spcPct val="0"/>
                    </a:spcBef>
                    <a:spcAft>
                      <a:spcPct val="0"/>
                    </a:spcAft>
                    <a:defRPr sz="3600">
                      <a:solidFill>
                        <a:schemeClr val="tx1"/>
                      </a:solidFill>
                      <a:latin typeface="Lato Light"/>
                    </a:defRPr>
                  </a:lvl6pPr>
                  <a:lvl7pPr marL="4570413" indent="-1827213" defTabSz="1371600" eaLnBrk="0" fontAlgn="base" hangingPunct="0">
                    <a:spcBef>
                      <a:spcPct val="0"/>
                    </a:spcBef>
                    <a:spcAft>
                      <a:spcPct val="0"/>
                    </a:spcAft>
                    <a:defRPr sz="3600">
                      <a:solidFill>
                        <a:schemeClr val="tx1"/>
                      </a:solidFill>
                      <a:latin typeface="Lato Light"/>
                    </a:defRPr>
                  </a:lvl7pPr>
                  <a:lvl8pPr marL="5027613" indent="-1827213" defTabSz="1371600" eaLnBrk="0" fontAlgn="base" hangingPunct="0">
                    <a:spcBef>
                      <a:spcPct val="0"/>
                    </a:spcBef>
                    <a:spcAft>
                      <a:spcPct val="0"/>
                    </a:spcAft>
                    <a:defRPr sz="3600">
                      <a:solidFill>
                        <a:schemeClr val="tx1"/>
                      </a:solidFill>
                      <a:latin typeface="Lato Light"/>
                    </a:defRPr>
                  </a:lvl8pPr>
                  <a:lvl9pPr marL="5484813" indent="-1827213" defTabSz="1371600" eaLnBrk="0" fontAlgn="base" hangingPunct="0">
                    <a:spcBef>
                      <a:spcPct val="0"/>
                    </a:spcBef>
                    <a:spcAft>
                      <a:spcPct val="0"/>
                    </a:spcAft>
                    <a:defRPr sz="3600">
                      <a:solidFill>
                        <a:schemeClr val="tx1"/>
                      </a:solidFill>
                      <a:latin typeface="Lato Light"/>
                    </a:defRPr>
                  </a:lvl9pPr>
                </a:lstStyle>
                <a:p>
                  <a:pPr algn="ctr" eaLnBrk="1" hangingPunct="1">
                    <a:defRPr/>
                  </a:pPr>
                  <a:r>
                    <a:rPr lang="en-US" altLang="en-US" sz="850" b="1" dirty="0">
                      <a:solidFill>
                        <a:srgbClr val="A9D18E"/>
                      </a:solidFill>
                      <a:latin typeface="Trebuchet MS" panose="020B0603020202020204" pitchFamily="34" charset="0"/>
                    </a:rPr>
                    <a:t>STRATEGI</a:t>
                  </a:r>
                  <a:r>
                    <a:rPr lang="id-ID" altLang="en-US" sz="850" b="1" dirty="0">
                      <a:solidFill>
                        <a:srgbClr val="A9D18E"/>
                      </a:solidFill>
                      <a:latin typeface="Trebuchet MS" panose="020B0603020202020204" pitchFamily="34" charset="0"/>
                    </a:rPr>
                    <a:t> </a:t>
                  </a:r>
                </a:p>
                <a:p>
                  <a:pPr algn="ctr" eaLnBrk="1" hangingPunct="1">
                    <a:defRPr/>
                  </a:pPr>
                  <a:r>
                    <a:rPr lang="id-ID" altLang="en-US" sz="850" b="1" dirty="0">
                      <a:solidFill>
                        <a:srgbClr val="A9D18E"/>
                      </a:solidFill>
                      <a:latin typeface="Trebuchet MS" panose="020B0603020202020204" pitchFamily="34" charset="0"/>
                    </a:rPr>
                    <a:t>SEKTORAL</a:t>
                  </a:r>
                </a:p>
              </p:txBody>
            </p:sp>
          </p:grpSp>
        </p:grpSp>
        <p:grpSp>
          <p:nvGrpSpPr>
            <p:cNvPr id="39946" name="Group 13"/>
            <p:cNvGrpSpPr>
              <a:grpSpLocks/>
            </p:cNvGrpSpPr>
            <p:nvPr/>
          </p:nvGrpSpPr>
          <p:grpSpPr bwMode="auto">
            <a:xfrm>
              <a:off x="2003425" y="2770982"/>
              <a:ext cx="2150269" cy="766763"/>
              <a:chOff x="1610691" y="5534192"/>
              <a:chExt cx="2867305" cy="1022986"/>
            </a:xfrm>
          </p:grpSpPr>
          <p:pic>
            <p:nvPicPr>
              <p:cNvPr id="13" name="Picture 12">
                <a:extLst>
                  <a:ext uri="{FF2B5EF4-FFF2-40B4-BE49-F238E27FC236}"/>
                </a:extLst>
              </p:cNvPr>
              <p:cNvPicPr>
                <a:picLocks noChangeAspect="1"/>
              </p:cNvPicPr>
              <p:nvPr/>
            </p:nvPicPr>
            <p:blipFill>
              <a:blip r:embed="rId4" cstate="print">
                <a:duotone>
                  <a:schemeClr val="accent4">
                    <a:shade val="45000"/>
                    <a:satMod val="135000"/>
                  </a:schemeClr>
                  <a:prstClr val="white"/>
                </a:duotone>
              </a:blip>
              <a:stretch>
                <a:fillRect/>
              </a:stretch>
            </p:blipFill>
            <p:spPr>
              <a:xfrm>
                <a:off x="1610691" y="5534192"/>
                <a:ext cx="2867305" cy="1022986"/>
              </a:xfrm>
              <a:prstGeom prst="rect">
                <a:avLst/>
              </a:prstGeom>
            </p:spPr>
          </p:pic>
          <p:sp>
            <p:nvSpPr>
              <p:cNvPr id="24616" name="TextBox 63"/>
              <p:cNvSpPr txBox="1">
                <a:spLocks noChangeArrowheads="1"/>
              </p:cNvSpPr>
              <p:nvPr/>
            </p:nvSpPr>
            <p:spPr bwMode="auto">
              <a:xfrm>
                <a:off x="1717330" y="5695230"/>
                <a:ext cx="2718159" cy="67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371600">
                  <a:defRPr sz="3600">
                    <a:solidFill>
                      <a:schemeClr val="tx1"/>
                    </a:solidFill>
                    <a:latin typeface="Lato Light"/>
                  </a:defRPr>
                </a:lvl1pPr>
                <a:lvl2pPr defTabSz="1371600">
                  <a:defRPr sz="3600">
                    <a:solidFill>
                      <a:schemeClr val="tx1"/>
                    </a:solidFill>
                    <a:latin typeface="Lato Light"/>
                  </a:defRPr>
                </a:lvl2pPr>
                <a:lvl3pPr defTabSz="1371600">
                  <a:defRPr sz="3600">
                    <a:solidFill>
                      <a:schemeClr val="tx1"/>
                    </a:solidFill>
                    <a:latin typeface="Lato Light"/>
                  </a:defRPr>
                </a:lvl3pPr>
                <a:lvl4pPr defTabSz="1371600">
                  <a:defRPr sz="3600">
                    <a:solidFill>
                      <a:schemeClr val="tx1"/>
                    </a:solidFill>
                    <a:latin typeface="Lato Light"/>
                  </a:defRPr>
                </a:lvl4pPr>
                <a:lvl5pPr defTabSz="1371600">
                  <a:defRPr sz="3600">
                    <a:solidFill>
                      <a:schemeClr val="tx1"/>
                    </a:solidFill>
                    <a:latin typeface="Lato Light"/>
                  </a:defRPr>
                </a:lvl5pPr>
                <a:lvl6pPr marL="4113213" indent="-1827213" defTabSz="1371600" eaLnBrk="0" fontAlgn="base" hangingPunct="0">
                  <a:spcBef>
                    <a:spcPct val="0"/>
                  </a:spcBef>
                  <a:spcAft>
                    <a:spcPct val="0"/>
                  </a:spcAft>
                  <a:defRPr sz="3600">
                    <a:solidFill>
                      <a:schemeClr val="tx1"/>
                    </a:solidFill>
                    <a:latin typeface="Lato Light"/>
                  </a:defRPr>
                </a:lvl6pPr>
                <a:lvl7pPr marL="4570413" indent="-1827213" defTabSz="1371600" eaLnBrk="0" fontAlgn="base" hangingPunct="0">
                  <a:spcBef>
                    <a:spcPct val="0"/>
                  </a:spcBef>
                  <a:spcAft>
                    <a:spcPct val="0"/>
                  </a:spcAft>
                  <a:defRPr sz="3600">
                    <a:solidFill>
                      <a:schemeClr val="tx1"/>
                    </a:solidFill>
                    <a:latin typeface="Lato Light"/>
                  </a:defRPr>
                </a:lvl7pPr>
                <a:lvl8pPr marL="5027613" indent="-1827213" defTabSz="1371600" eaLnBrk="0" fontAlgn="base" hangingPunct="0">
                  <a:spcBef>
                    <a:spcPct val="0"/>
                  </a:spcBef>
                  <a:spcAft>
                    <a:spcPct val="0"/>
                  </a:spcAft>
                  <a:defRPr sz="3600">
                    <a:solidFill>
                      <a:schemeClr val="tx1"/>
                    </a:solidFill>
                    <a:latin typeface="Lato Light"/>
                  </a:defRPr>
                </a:lvl8pPr>
                <a:lvl9pPr marL="5484813" indent="-1827213" defTabSz="1371600" eaLnBrk="0" fontAlgn="base" hangingPunct="0">
                  <a:spcBef>
                    <a:spcPct val="0"/>
                  </a:spcBef>
                  <a:spcAft>
                    <a:spcPct val="0"/>
                  </a:spcAft>
                  <a:defRPr sz="3600">
                    <a:solidFill>
                      <a:schemeClr val="tx1"/>
                    </a:solidFill>
                    <a:latin typeface="Lato Light"/>
                  </a:defRPr>
                </a:lvl9pPr>
              </a:lstStyle>
              <a:p>
                <a:pPr algn="ctr" eaLnBrk="1" hangingPunct="1">
                  <a:defRPr/>
                </a:pPr>
                <a:r>
                  <a:rPr lang="id-ID" altLang="en-US" sz="1350" b="1" dirty="0">
                    <a:solidFill>
                      <a:srgbClr val="FFFFFF"/>
                    </a:solidFill>
                    <a:latin typeface="Trebuchet MS" panose="020B0603020202020204" pitchFamily="34" charset="0"/>
                  </a:rPr>
                  <a:t>Strategi Pembangunan </a:t>
                </a:r>
              </a:p>
              <a:p>
                <a:pPr algn="ctr" eaLnBrk="1" hangingPunct="1">
                  <a:defRPr/>
                </a:pPr>
                <a:r>
                  <a:rPr lang="id-ID" altLang="en-US" sz="1350" b="1" dirty="0" smtClean="0">
                    <a:solidFill>
                      <a:srgbClr val="FFFFFF"/>
                    </a:solidFill>
                    <a:latin typeface="Trebuchet MS" panose="020B0603020202020204" pitchFamily="34" charset="0"/>
                  </a:rPr>
                  <a:t>Kota/Kabupaten</a:t>
                </a:r>
                <a:endParaRPr lang="id-ID" altLang="en-US" sz="1350" b="1" dirty="0">
                  <a:solidFill>
                    <a:srgbClr val="FFFFFF"/>
                  </a:solidFill>
                  <a:latin typeface="Trebuchet MS" panose="020B0603020202020204" pitchFamily="34" charset="0"/>
                </a:endParaRPr>
              </a:p>
            </p:txBody>
          </p:sp>
        </p:grpSp>
        <p:grpSp>
          <p:nvGrpSpPr>
            <p:cNvPr id="11" name="Group 64">
              <a:extLst>
                <a:ext uri="{FF2B5EF4-FFF2-40B4-BE49-F238E27FC236}"/>
              </a:extLst>
            </p:cNvPr>
            <p:cNvGrpSpPr/>
            <p:nvPr/>
          </p:nvGrpSpPr>
          <p:grpSpPr>
            <a:xfrm>
              <a:off x="5342405" y="2992478"/>
              <a:ext cx="1403154" cy="390087"/>
              <a:chOff x="5429820" y="1400854"/>
              <a:chExt cx="1870871" cy="520116"/>
            </a:xfrm>
            <a:solidFill>
              <a:schemeClr val="accent5">
                <a:lumMod val="75000"/>
              </a:schemeClr>
            </a:solidFill>
          </p:grpSpPr>
          <p:sp>
            <p:nvSpPr>
              <p:cNvPr id="66" name="Rectangle: Rounded Corners 65">
                <a:extLst>
                  <a:ext uri="{FF2B5EF4-FFF2-40B4-BE49-F238E27FC236}"/>
                </a:extLst>
              </p:cNvPr>
              <p:cNvSpPr/>
              <p:nvPr/>
            </p:nvSpPr>
            <p:spPr>
              <a:xfrm>
                <a:off x="5429820" y="1400854"/>
                <a:ext cx="1870871"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67" name="TextBox 66">
                <a:extLst>
                  <a:ext uri="{FF2B5EF4-FFF2-40B4-BE49-F238E27FC236}"/>
                </a:extLst>
              </p:cNvPr>
              <p:cNvSpPr txBox="1"/>
              <p:nvPr/>
            </p:nvSpPr>
            <p:spPr>
              <a:xfrm>
                <a:off x="5498611" y="1494630"/>
                <a:ext cx="1755180" cy="338555"/>
              </a:xfrm>
              <a:prstGeom prst="rect">
                <a:avLst/>
              </a:prstGeom>
              <a:grpFill/>
            </p:spPr>
            <p:txBody>
              <a:bodyPr wrap="none">
                <a:spAutoFit/>
              </a:bodyPr>
              <a:lstStyle/>
              <a:p>
                <a:pPr defTabSz="654596" eaLnBrk="1" fontAlgn="auto" hangingPunct="1">
                  <a:spcBef>
                    <a:spcPts val="0"/>
                  </a:spcBef>
                  <a:spcAft>
                    <a:spcPts val="0"/>
                  </a:spcAft>
                  <a:defRPr/>
                </a:pPr>
                <a:r>
                  <a:rPr lang="id-ID" sz="1050" b="1" dirty="0">
                    <a:solidFill>
                      <a:prstClr val="white"/>
                    </a:solidFill>
                    <a:latin typeface="Trebuchet MS" panose="020B0603020202020204" pitchFamily="34" charset="0"/>
                  </a:rPr>
                  <a:t>Kebutuhan</a:t>
                </a:r>
                <a:r>
                  <a:rPr lang="en-US" sz="1050" b="1" dirty="0">
                    <a:solidFill>
                      <a:prstClr val="white"/>
                    </a:solidFill>
                    <a:latin typeface="Trebuchet MS" panose="020B0603020202020204" pitchFamily="34" charset="0"/>
                  </a:rPr>
                  <a:t> Sektor</a:t>
                </a:r>
                <a:endParaRPr lang="id-ID" sz="1050" b="1" dirty="0">
                  <a:solidFill>
                    <a:prstClr val="white"/>
                  </a:solidFill>
                  <a:latin typeface="Trebuchet MS" panose="020B0603020202020204" pitchFamily="34" charset="0"/>
                </a:endParaRPr>
              </a:p>
            </p:txBody>
          </p:sp>
        </p:grpSp>
        <p:sp>
          <p:nvSpPr>
            <p:cNvPr id="71" name="Arrow: Left 70">
              <a:extLst>
                <a:ext uri="{FF2B5EF4-FFF2-40B4-BE49-F238E27FC236}"/>
              </a:extLst>
            </p:cNvPr>
            <p:cNvSpPr/>
            <p:nvPr/>
          </p:nvSpPr>
          <p:spPr>
            <a:xfrm rot="5400000">
              <a:off x="487904" y="4760244"/>
              <a:ext cx="409590" cy="460391"/>
            </a:xfrm>
            <a:prstGeom prst="lef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grpSp>
          <p:nvGrpSpPr>
            <p:cNvPr id="39949" name="Group 71"/>
            <p:cNvGrpSpPr>
              <a:grpSpLocks/>
            </p:cNvGrpSpPr>
            <p:nvPr/>
          </p:nvGrpSpPr>
          <p:grpSpPr bwMode="auto">
            <a:xfrm rot="5400000">
              <a:off x="2533254" y="3706418"/>
              <a:ext cx="1206500" cy="670719"/>
              <a:chOff x="5358673" y="2470236"/>
              <a:chExt cx="1763717" cy="894188"/>
            </a:xfrm>
          </p:grpSpPr>
          <p:sp>
            <p:nvSpPr>
              <p:cNvPr id="73" name="Arrow: Left 72">
                <a:extLst>
                  <a:ext uri="{FF2B5EF4-FFF2-40B4-BE49-F238E27FC236}"/>
                </a:extLst>
              </p:cNvPr>
              <p:cNvSpPr/>
              <p:nvPr/>
            </p:nvSpPr>
            <p:spPr>
              <a:xfrm flipH="1">
                <a:off x="5357618" y="2469377"/>
                <a:ext cx="1763784" cy="895277"/>
              </a:xfrm>
              <a:prstGeom prst="lef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grpSp>
            <p:nvGrpSpPr>
              <p:cNvPr id="39968" name="Group 73"/>
              <p:cNvGrpSpPr>
                <a:grpSpLocks/>
              </p:cNvGrpSpPr>
              <p:nvPr/>
            </p:nvGrpSpPr>
            <p:grpSpPr bwMode="auto">
              <a:xfrm>
                <a:off x="5384728" y="2655731"/>
                <a:ext cx="1560141" cy="511031"/>
                <a:chOff x="7873075" y="1811044"/>
                <a:chExt cx="1520229" cy="511031"/>
              </a:xfrm>
            </p:grpSpPr>
            <p:pic>
              <p:nvPicPr>
                <p:cNvPr id="39969" name="Graphic 74" descr="Gears"/>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73075" y="1811044"/>
                  <a:ext cx="511031" cy="51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14" name="TextBox 75"/>
                <p:cNvSpPr txBox="1">
                  <a:spLocks noChangeArrowheads="1"/>
                </p:cNvSpPr>
                <p:nvPr/>
              </p:nvSpPr>
              <p:spPr bwMode="auto">
                <a:xfrm>
                  <a:off x="8231098" y="1829992"/>
                  <a:ext cx="1162358" cy="47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1600">
                    <a:defRPr sz="3600">
                      <a:solidFill>
                        <a:schemeClr val="tx1"/>
                      </a:solidFill>
                      <a:latin typeface="Lato Light"/>
                    </a:defRPr>
                  </a:lvl1pPr>
                  <a:lvl2pPr defTabSz="1371600">
                    <a:defRPr sz="3600">
                      <a:solidFill>
                        <a:schemeClr val="tx1"/>
                      </a:solidFill>
                      <a:latin typeface="Lato Light"/>
                    </a:defRPr>
                  </a:lvl2pPr>
                  <a:lvl3pPr defTabSz="1371600">
                    <a:defRPr sz="3600">
                      <a:solidFill>
                        <a:schemeClr val="tx1"/>
                      </a:solidFill>
                      <a:latin typeface="Lato Light"/>
                    </a:defRPr>
                  </a:lvl3pPr>
                  <a:lvl4pPr defTabSz="1371600">
                    <a:defRPr sz="3600">
                      <a:solidFill>
                        <a:schemeClr val="tx1"/>
                      </a:solidFill>
                      <a:latin typeface="Lato Light"/>
                    </a:defRPr>
                  </a:lvl4pPr>
                  <a:lvl5pPr defTabSz="1371600">
                    <a:defRPr sz="3600">
                      <a:solidFill>
                        <a:schemeClr val="tx1"/>
                      </a:solidFill>
                      <a:latin typeface="Lato Light"/>
                    </a:defRPr>
                  </a:lvl5pPr>
                  <a:lvl6pPr marL="4113213" indent="-1827213" defTabSz="1371600" eaLnBrk="0" fontAlgn="base" hangingPunct="0">
                    <a:spcBef>
                      <a:spcPct val="0"/>
                    </a:spcBef>
                    <a:spcAft>
                      <a:spcPct val="0"/>
                    </a:spcAft>
                    <a:defRPr sz="3600">
                      <a:solidFill>
                        <a:schemeClr val="tx1"/>
                      </a:solidFill>
                      <a:latin typeface="Lato Light"/>
                    </a:defRPr>
                  </a:lvl6pPr>
                  <a:lvl7pPr marL="4570413" indent="-1827213" defTabSz="1371600" eaLnBrk="0" fontAlgn="base" hangingPunct="0">
                    <a:spcBef>
                      <a:spcPct val="0"/>
                    </a:spcBef>
                    <a:spcAft>
                      <a:spcPct val="0"/>
                    </a:spcAft>
                    <a:defRPr sz="3600">
                      <a:solidFill>
                        <a:schemeClr val="tx1"/>
                      </a:solidFill>
                      <a:latin typeface="Lato Light"/>
                    </a:defRPr>
                  </a:lvl7pPr>
                  <a:lvl8pPr marL="5027613" indent="-1827213" defTabSz="1371600" eaLnBrk="0" fontAlgn="base" hangingPunct="0">
                    <a:spcBef>
                      <a:spcPct val="0"/>
                    </a:spcBef>
                    <a:spcAft>
                      <a:spcPct val="0"/>
                    </a:spcAft>
                    <a:defRPr sz="3600">
                      <a:solidFill>
                        <a:schemeClr val="tx1"/>
                      </a:solidFill>
                      <a:latin typeface="Lato Light"/>
                    </a:defRPr>
                  </a:lvl8pPr>
                  <a:lvl9pPr marL="5484813" indent="-1827213" defTabSz="1371600" eaLnBrk="0" fontAlgn="base" hangingPunct="0">
                    <a:spcBef>
                      <a:spcPct val="0"/>
                    </a:spcBef>
                    <a:spcAft>
                      <a:spcPct val="0"/>
                    </a:spcAft>
                    <a:defRPr sz="3600">
                      <a:solidFill>
                        <a:schemeClr val="tx1"/>
                      </a:solidFill>
                      <a:latin typeface="Lato Light"/>
                    </a:defRPr>
                  </a:lvl9pPr>
                </a:lstStyle>
                <a:p>
                  <a:pPr algn="ctr" eaLnBrk="1" hangingPunct="1">
                    <a:defRPr/>
                  </a:pPr>
                  <a:r>
                    <a:rPr lang="en-US" altLang="en-US" sz="850" b="1" dirty="0">
                      <a:solidFill>
                        <a:srgbClr val="A9D18E"/>
                      </a:solidFill>
                      <a:latin typeface="Trebuchet MS" panose="020B0603020202020204" pitchFamily="34" charset="0"/>
                    </a:rPr>
                    <a:t>STRATEGI</a:t>
                  </a:r>
                  <a:r>
                    <a:rPr lang="id-ID" altLang="en-US" sz="850" b="1" dirty="0">
                      <a:solidFill>
                        <a:srgbClr val="A9D18E"/>
                      </a:solidFill>
                      <a:latin typeface="Trebuchet MS" panose="020B0603020202020204" pitchFamily="34" charset="0"/>
                    </a:rPr>
                    <a:t> </a:t>
                  </a:r>
                </a:p>
                <a:p>
                  <a:pPr algn="ctr" eaLnBrk="1" hangingPunct="1">
                    <a:defRPr/>
                  </a:pPr>
                  <a:r>
                    <a:rPr lang="id-ID" altLang="en-US" sz="850" b="1" dirty="0">
                      <a:solidFill>
                        <a:srgbClr val="A9D18E"/>
                      </a:solidFill>
                      <a:latin typeface="Trebuchet MS" panose="020B0603020202020204" pitchFamily="34" charset="0"/>
                    </a:rPr>
                    <a:t>SEKTORAL</a:t>
                  </a:r>
                </a:p>
              </p:txBody>
            </p:sp>
          </p:grpSp>
        </p:grpSp>
        <p:grpSp>
          <p:nvGrpSpPr>
            <p:cNvPr id="15" name="Group 76">
              <a:extLst>
                <a:ext uri="{FF2B5EF4-FFF2-40B4-BE49-F238E27FC236}"/>
              </a:extLst>
            </p:cNvPr>
            <p:cNvGrpSpPr/>
            <p:nvPr/>
          </p:nvGrpSpPr>
          <p:grpSpPr>
            <a:xfrm>
              <a:off x="2560998" y="5545601"/>
              <a:ext cx="1317694" cy="390087"/>
              <a:chOff x="5539003" y="1400854"/>
              <a:chExt cx="1756924" cy="520116"/>
            </a:xfrm>
            <a:solidFill>
              <a:schemeClr val="accent2"/>
            </a:solidFill>
          </p:grpSpPr>
          <p:sp>
            <p:nvSpPr>
              <p:cNvPr id="78" name="Rectangle: Rounded Corners 77">
                <a:extLst>
                  <a:ext uri="{FF2B5EF4-FFF2-40B4-BE49-F238E27FC236}"/>
                </a:extLst>
              </p:cNvPr>
              <p:cNvSpPr/>
              <p:nvPr/>
            </p:nvSpPr>
            <p:spPr>
              <a:xfrm>
                <a:off x="5539003" y="1400854"/>
                <a:ext cx="1756924"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79" name="TextBox 78">
                <a:extLst>
                  <a:ext uri="{FF2B5EF4-FFF2-40B4-BE49-F238E27FC236}"/>
                </a:extLst>
              </p:cNvPr>
              <p:cNvSpPr txBox="1"/>
              <p:nvPr/>
            </p:nvSpPr>
            <p:spPr>
              <a:xfrm>
                <a:off x="5539003" y="1459469"/>
                <a:ext cx="1663275" cy="359072"/>
              </a:xfrm>
              <a:prstGeom prst="rect">
                <a:avLst/>
              </a:prstGeom>
              <a:grpFill/>
            </p:spPr>
            <p:txBody>
              <a:bodyPr wrap="none">
                <a:spAutoFit/>
              </a:bodyPr>
              <a:lstStyle/>
              <a:p>
                <a:pPr defTabSz="654596" eaLnBrk="1" fontAlgn="auto" hangingPunct="1">
                  <a:spcBef>
                    <a:spcPts val="0"/>
                  </a:spcBef>
                  <a:spcAft>
                    <a:spcPts val="0"/>
                  </a:spcAft>
                  <a:defRPr/>
                </a:pPr>
                <a:r>
                  <a:rPr lang="en-US" sz="1150" b="1" dirty="0">
                    <a:solidFill>
                      <a:prstClr val="white"/>
                    </a:solidFill>
                    <a:latin typeface="Trebuchet MS" panose="020B0603020202020204" pitchFamily="34" charset="0"/>
                  </a:rPr>
                  <a:t>Program Sektor</a:t>
                </a:r>
                <a:endParaRPr lang="id-ID" sz="1150" b="1" dirty="0">
                  <a:solidFill>
                    <a:prstClr val="white"/>
                  </a:solidFill>
                  <a:latin typeface="Trebuchet MS" panose="020B0603020202020204" pitchFamily="34" charset="0"/>
                </a:endParaRPr>
              </a:p>
            </p:txBody>
          </p:sp>
        </p:grpSp>
        <p:grpSp>
          <p:nvGrpSpPr>
            <p:cNvPr id="16" name="Group 79">
              <a:extLst>
                <a:ext uri="{FF2B5EF4-FFF2-40B4-BE49-F238E27FC236}"/>
              </a:extLst>
            </p:cNvPr>
            <p:cNvGrpSpPr/>
            <p:nvPr/>
          </p:nvGrpSpPr>
          <p:grpSpPr>
            <a:xfrm>
              <a:off x="2556823" y="4679802"/>
              <a:ext cx="1367980" cy="390087"/>
              <a:chOff x="5575397" y="1400854"/>
              <a:chExt cx="1823972" cy="520116"/>
            </a:xfrm>
            <a:solidFill>
              <a:schemeClr val="accent5">
                <a:lumMod val="75000"/>
              </a:schemeClr>
            </a:solidFill>
          </p:grpSpPr>
          <p:sp>
            <p:nvSpPr>
              <p:cNvPr id="81" name="Rectangle: Rounded Corners 80">
                <a:extLst>
                  <a:ext uri="{FF2B5EF4-FFF2-40B4-BE49-F238E27FC236}"/>
                </a:extLst>
              </p:cNvPr>
              <p:cNvSpPr/>
              <p:nvPr/>
            </p:nvSpPr>
            <p:spPr>
              <a:xfrm>
                <a:off x="5575397" y="1400854"/>
                <a:ext cx="1823972"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82" name="TextBox 81">
                <a:extLst>
                  <a:ext uri="{FF2B5EF4-FFF2-40B4-BE49-F238E27FC236}"/>
                </a:extLst>
              </p:cNvPr>
              <p:cNvSpPr txBox="1"/>
              <p:nvPr/>
            </p:nvSpPr>
            <p:spPr>
              <a:xfrm>
                <a:off x="5607794" y="1494630"/>
                <a:ext cx="1755181" cy="338555"/>
              </a:xfrm>
              <a:prstGeom prst="rect">
                <a:avLst/>
              </a:prstGeom>
              <a:grpFill/>
            </p:spPr>
            <p:txBody>
              <a:bodyPr wrap="none">
                <a:spAutoFit/>
              </a:bodyPr>
              <a:lstStyle/>
              <a:p>
                <a:pPr defTabSz="654596" eaLnBrk="1" fontAlgn="auto" hangingPunct="1">
                  <a:spcBef>
                    <a:spcPts val="0"/>
                  </a:spcBef>
                  <a:spcAft>
                    <a:spcPts val="0"/>
                  </a:spcAft>
                  <a:defRPr/>
                </a:pPr>
                <a:r>
                  <a:rPr lang="id-ID" sz="1050" b="1" dirty="0">
                    <a:solidFill>
                      <a:prstClr val="white"/>
                    </a:solidFill>
                    <a:latin typeface="Trebuchet MS" panose="020B0603020202020204" pitchFamily="34" charset="0"/>
                  </a:rPr>
                  <a:t>Kebutuhan</a:t>
                </a:r>
                <a:r>
                  <a:rPr lang="en-US" sz="1050" b="1" dirty="0">
                    <a:solidFill>
                      <a:prstClr val="white"/>
                    </a:solidFill>
                    <a:latin typeface="Trebuchet MS" panose="020B0603020202020204" pitchFamily="34" charset="0"/>
                  </a:rPr>
                  <a:t> Sektor</a:t>
                </a:r>
                <a:endParaRPr lang="id-ID" sz="1050" b="1" dirty="0">
                  <a:solidFill>
                    <a:prstClr val="white"/>
                  </a:solidFill>
                  <a:latin typeface="Trebuchet MS" panose="020B0603020202020204" pitchFamily="34" charset="0"/>
                </a:endParaRPr>
              </a:p>
            </p:txBody>
          </p:sp>
        </p:grpSp>
        <p:sp>
          <p:nvSpPr>
            <p:cNvPr id="83" name="Arrow: Left 82">
              <a:extLst>
                <a:ext uri="{FF2B5EF4-FFF2-40B4-BE49-F238E27FC236}"/>
              </a:extLst>
            </p:cNvPr>
            <p:cNvSpPr/>
            <p:nvPr/>
          </p:nvSpPr>
          <p:spPr>
            <a:xfrm rot="5400000">
              <a:off x="2931945" y="5065850"/>
              <a:ext cx="409590" cy="461979"/>
            </a:xfrm>
            <a:prstGeom prst="lef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grpSp>
          <p:nvGrpSpPr>
            <p:cNvPr id="39953" name="Group 29"/>
            <p:cNvGrpSpPr>
              <a:grpSpLocks/>
            </p:cNvGrpSpPr>
            <p:nvPr/>
          </p:nvGrpSpPr>
          <p:grpSpPr bwMode="auto">
            <a:xfrm>
              <a:off x="2939257" y="1461294"/>
              <a:ext cx="1418431" cy="1383506"/>
              <a:chOff x="3918636" y="805342"/>
              <a:chExt cx="1891591" cy="1844360"/>
            </a:xfrm>
          </p:grpSpPr>
          <p:sp>
            <p:nvSpPr>
              <p:cNvPr id="23" name="Arrow: Bent 22">
                <a:extLst>
                  <a:ext uri="{FF2B5EF4-FFF2-40B4-BE49-F238E27FC236}"/>
                </a:extLst>
              </p:cNvPr>
              <p:cNvSpPr/>
              <p:nvPr/>
            </p:nvSpPr>
            <p:spPr>
              <a:xfrm>
                <a:off x="3918412" y="805342"/>
                <a:ext cx="1892715" cy="1843372"/>
              </a:xfrm>
              <a:prstGeom prst="bentArrow">
                <a:avLst>
                  <a:gd name="adj1" fmla="val 25000"/>
                  <a:gd name="adj2" fmla="val 27423"/>
                  <a:gd name="adj3" fmla="val 25000"/>
                  <a:gd name="adj4" fmla="val 29256"/>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black"/>
                  </a:solidFill>
                  <a:latin typeface="Trebuchet MS" panose="020B0603020202020204" pitchFamily="34" charset="0"/>
                </a:endParaRPr>
              </a:p>
            </p:txBody>
          </p:sp>
          <p:pic>
            <p:nvPicPr>
              <p:cNvPr id="39965" name="Graphic 83" descr="Gears"/>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65585" y="1070445"/>
                <a:ext cx="562471" cy="51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10" name="TextBox 84"/>
              <p:cNvSpPr txBox="1">
                <a:spLocks noChangeArrowheads="1"/>
              </p:cNvSpPr>
              <p:nvPr/>
            </p:nvSpPr>
            <p:spPr bwMode="auto">
              <a:xfrm>
                <a:off x="4564136" y="1095287"/>
                <a:ext cx="950593" cy="46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1600">
                  <a:defRPr sz="3600">
                    <a:solidFill>
                      <a:schemeClr val="tx1"/>
                    </a:solidFill>
                    <a:latin typeface="Lato Light"/>
                  </a:defRPr>
                </a:lvl1pPr>
                <a:lvl2pPr defTabSz="1371600">
                  <a:defRPr sz="3600">
                    <a:solidFill>
                      <a:schemeClr val="tx1"/>
                    </a:solidFill>
                    <a:latin typeface="Lato Light"/>
                  </a:defRPr>
                </a:lvl2pPr>
                <a:lvl3pPr defTabSz="1371600">
                  <a:defRPr sz="3600">
                    <a:solidFill>
                      <a:schemeClr val="tx1"/>
                    </a:solidFill>
                    <a:latin typeface="Lato Light"/>
                  </a:defRPr>
                </a:lvl3pPr>
                <a:lvl4pPr defTabSz="1371600">
                  <a:defRPr sz="3600">
                    <a:solidFill>
                      <a:schemeClr val="tx1"/>
                    </a:solidFill>
                    <a:latin typeface="Lato Light"/>
                  </a:defRPr>
                </a:lvl4pPr>
                <a:lvl5pPr defTabSz="1371600">
                  <a:defRPr sz="3600">
                    <a:solidFill>
                      <a:schemeClr val="tx1"/>
                    </a:solidFill>
                    <a:latin typeface="Lato Light"/>
                  </a:defRPr>
                </a:lvl5pPr>
                <a:lvl6pPr marL="4113213" indent="-1827213" defTabSz="1371600" eaLnBrk="0" fontAlgn="base" hangingPunct="0">
                  <a:spcBef>
                    <a:spcPct val="0"/>
                  </a:spcBef>
                  <a:spcAft>
                    <a:spcPct val="0"/>
                  </a:spcAft>
                  <a:defRPr sz="3600">
                    <a:solidFill>
                      <a:schemeClr val="tx1"/>
                    </a:solidFill>
                    <a:latin typeface="Lato Light"/>
                  </a:defRPr>
                </a:lvl6pPr>
                <a:lvl7pPr marL="4570413" indent="-1827213" defTabSz="1371600" eaLnBrk="0" fontAlgn="base" hangingPunct="0">
                  <a:spcBef>
                    <a:spcPct val="0"/>
                  </a:spcBef>
                  <a:spcAft>
                    <a:spcPct val="0"/>
                  </a:spcAft>
                  <a:defRPr sz="3600">
                    <a:solidFill>
                      <a:schemeClr val="tx1"/>
                    </a:solidFill>
                    <a:latin typeface="Lato Light"/>
                  </a:defRPr>
                </a:lvl7pPr>
                <a:lvl8pPr marL="5027613" indent="-1827213" defTabSz="1371600" eaLnBrk="0" fontAlgn="base" hangingPunct="0">
                  <a:spcBef>
                    <a:spcPct val="0"/>
                  </a:spcBef>
                  <a:spcAft>
                    <a:spcPct val="0"/>
                  </a:spcAft>
                  <a:defRPr sz="3600">
                    <a:solidFill>
                      <a:schemeClr val="tx1"/>
                    </a:solidFill>
                    <a:latin typeface="Lato Light"/>
                  </a:defRPr>
                </a:lvl8pPr>
                <a:lvl9pPr marL="5484813" indent="-1827213" defTabSz="1371600" eaLnBrk="0" fontAlgn="base" hangingPunct="0">
                  <a:spcBef>
                    <a:spcPct val="0"/>
                  </a:spcBef>
                  <a:spcAft>
                    <a:spcPct val="0"/>
                  </a:spcAft>
                  <a:defRPr sz="3600">
                    <a:solidFill>
                      <a:schemeClr val="tx1"/>
                    </a:solidFill>
                    <a:latin typeface="Lato Light"/>
                  </a:defRPr>
                </a:lvl9pPr>
              </a:lstStyle>
              <a:p>
                <a:pPr algn="ctr" eaLnBrk="1" hangingPunct="1">
                  <a:defRPr/>
                </a:pPr>
                <a:r>
                  <a:rPr lang="en-US" altLang="en-US" sz="850" b="1" dirty="0">
                    <a:solidFill>
                      <a:srgbClr val="A9D18E"/>
                    </a:solidFill>
                    <a:latin typeface="Trebuchet MS" panose="020B0603020202020204" pitchFamily="34" charset="0"/>
                  </a:rPr>
                  <a:t>STRATEGI</a:t>
                </a:r>
                <a:r>
                  <a:rPr lang="id-ID" altLang="en-US" sz="850" b="1" dirty="0">
                    <a:solidFill>
                      <a:srgbClr val="A9D18E"/>
                    </a:solidFill>
                    <a:latin typeface="Trebuchet MS" panose="020B0603020202020204" pitchFamily="34" charset="0"/>
                  </a:rPr>
                  <a:t> </a:t>
                </a:r>
              </a:p>
              <a:p>
                <a:pPr algn="ctr" eaLnBrk="1" hangingPunct="1">
                  <a:defRPr/>
                </a:pPr>
                <a:r>
                  <a:rPr lang="id-ID" altLang="en-US" sz="850" b="1" dirty="0">
                    <a:solidFill>
                      <a:srgbClr val="A9D18E"/>
                    </a:solidFill>
                    <a:latin typeface="Trebuchet MS" panose="020B0603020202020204" pitchFamily="34" charset="0"/>
                  </a:rPr>
                  <a:t>SEKTORAL</a:t>
                </a:r>
              </a:p>
            </p:txBody>
          </p:sp>
        </p:grpSp>
        <p:grpSp>
          <p:nvGrpSpPr>
            <p:cNvPr id="18" name="Group 85">
              <a:extLst>
                <a:ext uri="{FF2B5EF4-FFF2-40B4-BE49-F238E27FC236}"/>
              </a:extLst>
            </p:cNvPr>
            <p:cNvGrpSpPr/>
            <p:nvPr/>
          </p:nvGrpSpPr>
          <p:grpSpPr>
            <a:xfrm>
              <a:off x="4440720" y="2388192"/>
              <a:ext cx="1336512" cy="390087"/>
              <a:chOff x="5539002" y="1255572"/>
              <a:chExt cx="1782015" cy="520116"/>
            </a:xfrm>
            <a:solidFill>
              <a:schemeClr val="accent2"/>
            </a:solidFill>
          </p:grpSpPr>
          <p:sp>
            <p:nvSpPr>
              <p:cNvPr id="87" name="Rectangle: Rounded Corners 86">
                <a:extLst>
                  <a:ext uri="{FF2B5EF4-FFF2-40B4-BE49-F238E27FC236}"/>
                </a:extLst>
              </p:cNvPr>
              <p:cNvSpPr/>
              <p:nvPr/>
            </p:nvSpPr>
            <p:spPr>
              <a:xfrm>
                <a:off x="5539002" y="1255572"/>
                <a:ext cx="1782015"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88" name="TextBox 87">
                <a:extLst>
                  <a:ext uri="{FF2B5EF4-FFF2-40B4-BE49-F238E27FC236}"/>
                </a:extLst>
              </p:cNvPr>
              <p:cNvSpPr txBox="1"/>
              <p:nvPr/>
            </p:nvSpPr>
            <p:spPr>
              <a:xfrm>
                <a:off x="5556097" y="1322732"/>
                <a:ext cx="1663275" cy="359072"/>
              </a:xfrm>
              <a:prstGeom prst="rect">
                <a:avLst/>
              </a:prstGeom>
              <a:grpFill/>
            </p:spPr>
            <p:txBody>
              <a:bodyPr wrap="none">
                <a:spAutoFit/>
              </a:bodyPr>
              <a:lstStyle/>
              <a:p>
                <a:pPr defTabSz="654596" eaLnBrk="1" fontAlgn="auto" hangingPunct="1">
                  <a:spcBef>
                    <a:spcPts val="0"/>
                  </a:spcBef>
                  <a:spcAft>
                    <a:spcPts val="0"/>
                  </a:spcAft>
                  <a:defRPr/>
                </a:pPr>
                <a:r>
                  <a:rPr lang="en-US" sz="1150" b="1" dirty="0">
                    <a:solidFill>
                      <a:prstClr val="white"/>
                    </a:solidFill>
                    <a:latin typeface="Trebuchet MS" panose="020B0603020202020204" pitchFamily="34" charset="0"/>
                  </a:rPr>
                  <a:t>Program Sektor</a:t>
                </a:r>
                <a:endParaRPr lang="id-ID" sz="1150" b="1" dirty="0">
                  <a:solidFill>
                    <a:prstClr val="white"/>
                  </a:solidFill>
                  <a:latin typeface="Trebuchet MS" panose="020B0603020202020204" pitchFamily="34" charset="0"/>
                </a:endParaRPr>
              </a:p>
            </p:txBody>
          </p:sp>
        </p:grpSp>
        <p:grpSp>
          <p:nvGrpSpPr>
            <p:cNvPr id="19" name="Group 88">
              <a:extLst>
                <a:ext uri="{FF2B5EF4-FFF2-40B4-BE49-F238E27FC236}"/>
              </a:extLst>
            </p:cNvPr>
            <p:cNvGrpSpPr/>
            <p:nvPr/>
          </p:nvGrpSpPr>
          <p:grpSpPr>
            <a:xfrm>
              <a:off x="4409250" y="1631355"/>
              <a:ext cx="1428780" cy="390087"/>
              <a:chOff x="5539003" y="1400854"/>
              <a:chExt cx="1905039" cy="520116"/>
            </a:xfrm>
            <a:solidFill>
              <a:schemeClr val="accent5">
                <a:lumMod val="75000"/>
              </a:schemeClr>
            </a:solidFill>
          </p:grpSpPr>
          <p:sp>
            <p:nvSpPr>
              <p:cNvPr id="90" name="Rectangle: Rounded Corners 89">
                <a:extLst>
                  <a:ext uri="{FF2B5EF4-FFF2-40B4-BE49-F238E27FC236}"/>
                </a:extLst>
              </p:cNvPr>
              <p:cNvSpPr/>
              <p:nvPr/>
            </p:nvSpPr>
            <p:spPr>
              <a:xfrm>
                <a:off x="5539003" y="1400854"/>
                <a:ext cx="1905039"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91" name="TextBox 90">
                <a:extLst>
                  <a:ext uri="{FF2B5EF4-FFF2-40B4-BE49-F238E27FC236}"/>
                </a:extLst>
              </p:cNvPr>
              <p:cNvSpPr txBox="1"/>
              <p:nvPr/>
            </p:nvSpPr>
            <p:spPr>
              <a:xfrm>
                <a:off x="5607794" y="1494630"/>
                <a:ext cx="1755181" cy="338555"/>
              </a:xfrm>
              <a:prstGeom prst="rect">
                <a:avLst/>
              </a:prstGeom>
              <a:grpFill/>
            </p:spPr>
            <p:txBody>
              <a:bodyPr wrap="none">
                <a:spAutoFit/>
              </a:bodyPr>
              <a:lstStyle/>
              <a:p>
                <a:pPr defTabSz="654596" eaLnBrk="1" fontAlgn="auto" hangingPunct="1">
                  <a:spcBef>
                    <a:spcPts val="0"/>
                  </a:spcBef>
                  <a:spcAft>
                    <a:spcPts val="0"/>
                  </a:spcAft>
                  <a:defRPr/>
                </a:pPr>
                <a:r>
                  <a:rPr lang="id-ID" sz="1050" b="1" dirty="0">
                    <a:solidFill>
                      <a:prstClr val="white"/>
                    </a:solidFill>
                    <a:latin typeface="Trebuchet MS" panose="020B0603020202020204" pitchFamily="34" charset="0"/>
                  </a:rPr>
                  <a:t>Kebutuhan</a:t>
                </a:r>
                <a:r>
                  <a:rPr lang="en-US" sz="1050" b="1" dirty="0">
                    <a:solidFill>
                      <a:prstClr val="white"/>
                    </a:solidFill>
                    <a:latin typeface="Trebuchet MS" panose="020B0603020202020204" pitchFamily="34" charset="0"/>
                  </a:rPr>
                  <a:t> Sektor</a:t>
                </a:r>
                <a:endParaRPr lang="id-ID" sz="1050" b="1" dirty="0">
                  <a:solidFill>
                    <a:prstClr val="white"/>
                  </a:solidFill>
                  <a:latin typeface="Trebuchet MS" panose="020B0603020202020204" pitchFamily="34" charset="0"/>
                </a:endParaRPr>
              </a:p>
            </p:txBody>
          </p:sp>
        </p:grpSp>
        <p:sp>
          <p:nvSpPr>
            <p:cNvPr id="92" name="Arrow: Left 91">
              <a:extLst>
                <a:ext uri="{FF2B5EF4-FFF2-40B4-BE49-F238E27FC236}"/>
              </a:extLst>
            </p:cNvPr>
            <p:cNvSpPr/>
            <p:nvPr/>
          </p:nvSpPr>
          <p:spPr>
            <a:xfrm rot="5400000">
              <a:off x="4872731" y="1962964"/>
              <a:ext cx="287348" cy="461979"/>
            </a:xfrm>
            <a:prstGeom prst="lef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grpSp>
          <p:nvGrpSpPr>
            <p:cNvPr id="39957" name="Group 24"/>
            <p:cNvGrpSpPr>
              <a:grpSpLocks/>
            </p:cNvGrpSpPr>
            <p:nvPr/>
          </p:nvGrpSpPr>
          <p:grpSpPr bwMode="auto">
            <a:xfrm>
              <a:off x="256381" y="2965450"/>
              <a:ext cx="1862931" cy="1301750"/>
              <a:chOff x="341831" y="2811196"/>
              <a:chExt cx="2406520" cy="1735923"/>
            </a:xfrm>
          </p:grpSpPr>
          <p:sp>
            <p:nvSpPr>
              <p:cNvPr id="93" name="Arrow: Bent 92">
                <a:extLst>
                  <a:ext uri="{FF2B5EF4-FFF2-40B4-BE49-F238E27FC236}"/>
                </a:extLst>
              </p:cNvPr>
              <p:cNvSpPr/>
              <p:nvPr/>
            </p:nvSpPr>
            <p:spPr>
              <a:xfrm rot="16200000" flipH="1">
                <a:off x="701663" y="2498740"/>
                <a:ext cx="1687297" cy="2407628"/>
              </a:xfrm>
              <a:prstGeom prst="bentArrow">
                <a:avLst>
                  <a:gd name="adj1" fmla="val 25000"/>
                  <a:gd name="adj2" fmla="val 27423"/>
                  <a:gd name="adj3" fmla="val 25000"/>
                  <a:gd name="adj4" fmla="val 4375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black"/>
                  </a:solidFill>
                  <a:latin typeface="Trebuchet MS" panose="020B0603020202020204" pitchFamily="34" charset="0"/>
                </a:endParaRPr>
              </a:p>
            </p:txBody>
          </p:sp>
          <p:pic>
            <p:nvPicPr>
              <p:cNvPr id="39962" name="Graphic 93" descr="Gears"/>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26799" y="2811196"/>
                <a:ext cx="562471" cy="51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07" name="TextBox 94"/>
              <p:cNvSpPr txBox="1">
                <a:spLocks noChangeArrowheads="1"/>
              </p:cNvSpPr>
              <p:nvPr/>
            </p:nvSpPr>
            <p:spPr bwMode="auto">
              <a:xfrm>
                <a:off x="1725780" y="2833501"/>
                <a:ext cx="949517" cy="47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1600">
                  <a:defRPr sz="3600">
                    <a:solidFill>
                      <a:schemeClr val="tx1"/>
                    </a:solidFill>
                    <a:latin typeface="Lato Light"/>
                  </a:defRPr>
                </a:lvl1pPr>
                <a:lvl2pPr defTabSz="1371600">
                  <a:defRPr sz="3600">
                    <a:solidFill>
                      <a:schemeClr val="tx1"/>
                    </a:solidFill>
                    <a:latin typeface="Lato Light"/>
                  </a:defRPr>
                </a:lvl2pPr>
                <a:lvl3pPr defTabSz="1371600">
                  <a:defRPr sz="3600">
                    <a:solidFill>
                      <a:schemeClr val="tx1"/>
                    </a:solidFill>
                    <a:latin typeface="Lato Light"/>
                  </a:defRPr>
                </a:lvl3pPr>
                <a:lvl4pPr defTabSz="1371600">
                  <a:defRPr sz="3600">
                    <a:solidFill>
                      <a:schemeClr val="tx1"/>
                    </a:solidFill>
                    <a:latin typeface="Lato Light"/>
                  </a:defRPr>
                </a:lvl4pPr>
                <a:lvl5pPr defTabSz="1371600">
                  <a:defRPr sz="3600">
                    <a:solidFill>
                      <a:schemeClr val="tx1"/>
                    </a:solidFill>
                    <a:latin typeface="Lato Light"/>
                  </a:defRPr>
                </a:lvl5pPr>
                <a:lvl6pPr marL="4113213" indent="-1827213" defTabSz="1371600" eaLnBrk="0" fontAlgn="base" hangingPunct="0">
                  <a:spcBef>
                    <a:spcPct val="0"/>
                  </a:spcBef>
                  <a:spcAft>
                    <a:spcPct val="0"/>
                  </a:spcAft>
                  <a:defRPr sz="3600">
                    <a:solidFill>
                      <a:schemeClr val="tx1"/>
                    </a:solidFill>
                    <a:latin typeface="Lato Light"/>
                  </a:defRPr>
                </a:lvl6pPr>
                <a:lvl7pPr marL="4570413" indent="-1827213" defTabSz="1371600" eaLnBrk="0" fontAlgn="base" hangingPunct="0">
                  <a:spcBef>
                    <a:spcPct val="0"/>
                  </a:spcBef>
                  <a:spcAft>
                    <a:spcPct val="0"/>
                  </a:spcAft>
                  <a:defRPr sz="3600">
                    <a:solidFill>
                      <a:schemeClr val="tx1"/>
                    </a:solidFill>
                    <a:latin typeface="Lato Light"/>
                  </a:defRPr>
                </a:lvl7pPr>
                <a:lvl8pPr marL="5027613" indent="-1827213" defTabSz="1371600" eaLnBrk="0" fontAlgn="base" hangingPunct="0">
                  <a:spcBef>
                    <a:spcPct val="0"/>
                  </a:spcBef>
                  <a:spcAft>
                    <a:spcPct val="0"/>
                  </a:spcAft>
                  <a:defRPr sz="3600">
                    <a:solidFill>
                      <a:schemeClr val="tx1"/>
                    </a:solidFill>
                    <a:latin typeface="Lato Light"/>
                  </a:defRPr>
                </a:lvl8pPr>
                <a:lvl9pPr marL="5484813" indent="-1827213" defTabSz="1371600" eaLnBrk="0" fontAlgn="base" hangingPunct="0">
                  <a:spcBef>
                    <a:spcPct val="0"/>
                  </a:spcBef>
                  <a:spcAft>
                    <a:spcPct val="0"/>
                  </a:spcAft>
                  <a:defRPr sz="3600">
                    <a:solidFill>
                      <a:schemeClr val="tx1"/>
                    </a:solidFill>
                    <a:latin typeface="Lato Light"/>
                  </a:defRPr>
                </a:lvl9pPr>
              </a:lstStyle>
              <a:p>
                <a:pPr algn="ctr" eaLnBrk="1" hangingPunct="1">
                  <a:defRPr/>
                </a:pPr>
                <a:r>
                  <a:rPr lang="en-US" altLang="en-US" sz="850" b="1" dirty="0">
                    <a:solidFill>
                      <a:srgbClr val="A9D18E"/>
                    </a:solidFill>
                    <a:latin typeface="Trebuchet MS" panose="020B0603020202020204" pitchFamily="34" charset="0"/>
                  </a:rPr>
                  <a:t>STRATEGI</a:t>
                </a:r>
                <a:r>
                  <a:rPr lang="id-ID" altLang="en-US" sz="850" b="1" dirty="0">
                    <a:solidFill>
                      <a:srgbClr val="A9D18E"/>
                    </a:solidFill>
                    <a:latin typeface="Trebuchet MS" panose="020B0603020202020204" pitchFamily="34" charset="0"/>
                  </a:rPr>
                  <a:t> </a:t>
                </a:r>
              </a:p>
              <a:p>
                <a:pPr algn="ctr" eaLnBrk="1" hangingPunct="1">
                  <a:defRPr/>
                </a:pPr>
                <a:r>
                  <a:rPr lang="id-ID" altLang="en-US" sz="850" b="1" dirty="0">
                    <a:solidFill>
                      <a:srgbClr val="A9D18E"/>
                    </a:solidFill>
                    <a:latin typeface="Trebuchet MS" panose="020B0603020202020204" pitchFamily="34" charset="0"/>
                  </a:rPr>
                  <a:t>SEKTORAL</a:t>
                </a:r>
              </a:p>
            </p:txBody>
          </p:sp>
        </p:grpSp>
        <p:grpSp>
          <p:nvGrpSpPr>
            <p:cNvPr id="21" name="Group 95">
              <a:extLst>
                <a:ext uri="{FF2B5EF4-FFF2-40B4-BE49-F238E27FC236}"/>
              </a:extLst>
            </p:cNvPr>
            <p:cNvGrpSpPr/>
            <p:nvPr/>
          </p:nvGrpSpPr>
          <p:grpSpPr>
            <a:xfrm>
              <a:off x="91016" y="4329512"/>
              <a:ext cx="1410304" cy="390087"/>
              <a:chOff x="5539003" y="1400854"/>
              <a:chExt cx="1880404" cy="520116"/>
            </a:xfrm>
            <a:solidFill>
              <a:schemeClr val="accent5">
                <a:lumMod val="75000"/>
              </a:schemeClr>
            </a:solidFill>
          </p:grpSpPr>
          <p:sp>
            <p:nvSpPr>
              <p:cNvPr id="97" name="Rectangle: Rounded Corners 96">
                <a:extLst>
                  <a:ext uri="{FF2B5EF4-FFF2-40B4-BE49-F238E27FC236}"/>
                </a:extLst>
              </p:cNvPr>
              <p:cNvSpPr/>
              <p:nvPr/>
            </p:nvSpPr>
            <p:spPr>
              <a:xfrm>
                <a:off x="5539003" y="1400854"/>
                <a:ext cx="1880404"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98" name="TextBox 97">
                <a:extLst>
                  <a:ext uri="{FF2B5EF4-FFF2-40B4-BE49-F238E27FC236}"/>
                </a:extLst>
              </p:cNvPr>
              <p:cNvSpPr txBox="1"/>
              <p:nvPr/>
            </p:nvSpPr>
            <p:spPr>
              <a:xfrm>
                <a:off x="5607794" y="1494630"/>
                <a:ext cx="1755181" cy="338555"/>
              </a:xfrm>
              <a:prstGeom prst="rect">
                <a:avLst/>
              </a:prstGeom>
              <a:grpFill/>
            </p:spPr>
            <p:txBody>
              <a:bodyPr wrap="none">
                <a:spAutoFit/>
              </a:bodyPr>
              <a:lstStyle/>
              <a:p>
                <a:pPr defTabSz="654596" eaLnBrk="1" fontAlgn="auto" hangingPunct="1">
                  <a:spcBef>
                    <a:spcPts val="0"/>
                  </a:spcBef>
                  <a:spcAft>
                    <a:spcPts val="0"/>
                  </a:spcAft>
                  <a:defRPr/>
                </a:pPr>
                <a:r>
                  <a:rPr lang="id-ID" sz="1050" b="1" dirty="0">
                    <a:solidFill>
                      <a:prstClr val="white"/>
                    </a:solidFill>
                    <a:latin typeface="Trebuchet MS" panose="020B0603020202020204" pitchFamily="34" charset="0"/>
                  </a:rPr>
                  <a:t>Kebutuhan</a:t>
                </a:r>
                <a:r>
                  <a:rPr lang="en-US" sz="1050" b="1" dirty="0">
                    <a:solidFill>
                      <a:prstClr val="white"/>
                    </a:solidFill>
                    <a:latin typeface="Trebuchet MS" panose="020B0603020202020204" pitchFamily="34" charset="0"/>
                  </a:rPr>
                  <a:t> Sektor</a:t>
                </a:r>
                <a:endParaRPr lang="id-ID" sz="1050" b="1" dirty="0">
                  <a:solidFill>
                    <a:prstClr val="white"/>
                  </a:solidFill>
                  <a:latin typeface="Trebuchet MS" panose="020B0603020202020204" pitchFamily="34" charset="0"/>
                </a:endParaRPr>
              </a:p>
            </p:txBody>
          </p:sp>
        </p:grpSp>
        <p:grpSp>
          <p:nvGrpSpPr>
            <p:cNvPr id="22" name="Group 98">
              <a:extLst>
                <a:ext uri="{FF2B5EF4-FFF2-40B4-BE49-F238E27FC236}"/>
              </a:extLst>
            </p:cNvPr>
            <p:cNvGrpSpPr/>
            <p:nvPr/>
          </p:nvGrpSpPr>
          <p:grpSpPr>
            <a:xfrm>
              <a:off x="5461653" y="3907377"/>
              <a:ext cx="1312969" cy="390087"/>
              <a:chOff x="5539002" y="1400854"/>
              <a:chExt cx="1750625" cy="520116"/>
            </a:xfrm>
            <a:solidFill>
              <a:schemeClr val="accent2"/>
            </a:solidFill>
          </p:grpSpPr>
          <p:sp>
            <p:nvSpPr>
              <p:cNvPr id="100" name="Rectangle: Rounded Corners 99">
                <a:extLst>
                  <a:ext uri="{FF2B5EF4-FFF2-40B4-BE49-F238E27FC236}"/>
                </a:extLst>
              </p:cNvPr>
              <p:cNvSpPr/>
              <p:nvPr/>
            </p:nvSpPr>
            <p:spPr>
              <a:xfrm>
                <a:off x="5539002" y="1400854"/>
                <a:ext cx="1750625" cy="520116"/>
              </a:xfrm>
              <a:prstGeom prst="roundRect">
                <a:avLst/>
              </a:prstGeom>
              <a:gr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sp>
            <p:nvSpPr>
              <p:cNvPr id="101" name="TextBox 100">
                <a:extLst>
                  <a:ext uri="{FF2B5EF4-FFF2-40B4-BE49-F238E27FC236}"/>
                </a:extLst>
              </p:cNvPr>
              <p:cNvSpPr txBox="1"/>
              <p:nvPr/>
            </p:nvSpPr>
            <p:spPr>
              <a:xfrm>
                <a:off x="5562006" y="1470970"/>
                <a:ext cx="1663275" cy="359072"/>
              </a:xfrm>
              <a:prstGeom prst="rect">
                <a:avLst/>
              </a:prstGeom>
              <a:grpFill/>
            </p:spPr>
            <p:txBody>
              <a:bodyPr wrap="none">
                <a:spAutoFit/>
              </a:bodyPr>
              <a:lstStyle/>
              <a:p>
                <a:pPr defTabSz="654596" eaLnBrk="1" fontAlgn="auto" hangingPunct="1">
                  <a:spcBef>
                    <a:spcPts val="0"/>
                  </a:spcBef>
                  <a:spcAft>
                    <a:spcPts val="0"/>
                  </a:spcAft>
                  <a:defRPr/>
                </a:pPr>
                <a:r>
                  <a:rPr lang="en-US" sz="1150" b="1" dirty="0">
                    <a:solidFill>
                      <a:prstClr val="white"/>
                    </a:solidFill>
                    <a:latin typeface="Trebuchet MS" panose="020B0603020202020204" pitchFamily="34" charset="0"/>
                  </a:rPr>
                  <a:t>Program Sektor</a:t>
                </a:r>
                <a:endParaRPr lang="id-ID" sz="1150" b="1" dirty="0">
                  <a:solidFill>
                    <a:prstClr val="white"/>
                  </a:solidFill>
                  <a:latin typeface="Trebuchet MS" panose="020B0603020202020204" pitchFamily="34" charset="0"/>
                </a:endParaRPr>
              </a:p>
            </p:txBody>
          </p:sp>
        </p:grpSp>
        <p:sp>
          <p:nvSpPr>
            <p:cNvPr id="102" name="Arrow: Left 101">
              <a:extLst>
                <a:ext uri="{FF2B5EF4-FFF2-40B4-BE49-F238E27FC236}"/>
              </a:extLst>
            </p:cNvPr>
            <p:cNvSpPr/>
            <p:nvPr/>
          </p:nvSpPr>
          <p:spPr>
            <a:xfrm rot="5400000">
              <a:off x="5864158" y="3414788"/>
              <a:ext cx="409590" cy="461978"/>
            </a:xfrm>
            <a:prstGeom prst="leftArrow">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54596" eaLnBrk="1" fontAlgn="auto" hangingPunct="1">
                <a:spcBef>
                  <a:spcPts val="0"/>
                </a:spcBef>
                <a:spcAft>
                  <a:spcPts val="0"/>
                </a:spcAft>
                <a:defRPr/>
              </a:pPr>
              <a:endParaRPr lang="id-ID" sz="1350" dirty="0">
                <a:solidFill>
                  <a:prstClr val="white"/>
                </a:solidFill>
                <a:latin typeface="Trebuchet MS" panose="020B0603020202020204" pitchFamily="34" charset="0"/>
              </a:endParaRPr>
            </a:p>
          </p:txBody>
        </p:sp>
      </p:grpSp>
      <p:sp>
        <p:nvSpPr>
          <p:cNvPr id="60" name="Title 1"/>
          <p:cNvSpPr txBox="1">
            <a:spLocks/>
          </p:cNvSpPr>
          <p:nvPr/>
        </p:nvSpPr>
        <p:spPr>
          <a:xfrm>
            <a:off x="-576263" y="47217"/>
            <a:ext cx="7886701" cy="827875"/>
          </a:xfrm>
          <a:prstGeom prst="rect">
            <a:avLst/>
          </a:prstGeom>
          <a:effectLst>
            <a:outerShdw blurRad="50800" dist="38100" dir="2700000" algn="tl" rotWithShape="0">
              <a:prstClr val="black">
                <a:alpha val="40000"/>
              </a:prstClr>
            </a:outerShdw>
          </a:effectLst>
        </p:spPr>
        <p:txBody>
          <a:bodyPr anchor="b">
            <a:normAutofit fontScale="90000" lnSpcReduction="20000"/>
          </a:bodyPr>
          <a:lstStyle>
            <a:lvl1pPr algn="ctr" defTabSz="914400" rtl="0" eaLnBrk="1" latinLnBrk="0" hangingPunct="1">
              <a:lnSpc>
                <a:spcPct val="90000"/>
              </a:lnSpc>
              <a:spcBef>
                <a:spcPct val="0"/>
              </a:spcBef>
              <a:buNone/>
              <a:defRPr sz="6000" b="1" kern="1200">
                <a:solidFill>
                  <a:schemeClr val="tx1">
                    <a:lumMod val="85000"/>
                    <a:lumOff val="15000"/>
                  </a:schemeClr>
                </a:solidFill>
                <a:latin typeface="Trebuchet MS" panose="020B0603020202020204" pitchFamily="34" charset="0"/>
                <a:ea typeface="+mj-ea"/>
                <a:cs typeface="+mj-cs"/>
              </a:defRPr>
            </a:lvl1pPr>
          </a:lstStyle>
          <a:p>
            <a:pPr defTabSz="654596" fontAlgn="auto">
              <a:spcAft>
                <a:spcPts val="0"/>
              </a:spcAft>
              <a:defRPr/>
            </a:pPr>
            <a:r>
              <a:rPr lang="en-US" sz="3600" dirty="0">
                <a:ln w="0"/>
                <a:ea typeface="Tahoma" pitchFamily="34" charset="0"/>
                <a:cs typeface="Tahoma" pitchFamily="34" charset="0"/>
              </a:rPr>
              <a:t>PARADIGMA PEMBANGUNAN PERMUKIMAN</a:t>
            </a:r>
          </a:p>
        </p:txBody>
      </p:sp>
      <p:sp>
        <p:nvSpPr>
          <p:cNvPr id="6" name="Slide Number Placeholder 5"/>
          <p:cNvSpPr>
            <a:spLocks noGrp="1"/>
          </p:cNvSpPr>
          <p:nvPr>
            <p:ph type="sldNum" sz="quarter" idx="12"/>
          </p:nvPr>
        </p:nvSpPr>
        <p:spPr>
          <a:xfrm>
            <a:off x="7086600" y="6527800"/>
            <a:ext cx="2057400" cy="365125"/>
          </a:xfrm>
        </p:spPr>
        <p:txBody>
          <a:bodyPr/>
          <a:lstStyle/>
          <a:p>
            <a:pPr>
              <a:defRPr/>
            </a:pPr>
            <a:fld id="{8274CBC8-539B-4B92-890B-3032086DF2AC}" type="slidenum">
              <a:rPr lang="id-ID"/>
              <a:pPr>
                <a:defRPr/>
              </a:pPr>
              <a:t>18</a:t>
            </a:fld>
            <a:endParaRPr lang="id-ID" dirty="0"/>
          </a:p>
        </p:txBody>
      </p:sp>
    </p:spTree>
    <p:extLst>
      <p:ext uri="{BB962C8B-B14F-4D97-AF65-F5344CB8AC3E}">
        <p14:creationId xmlns:p14="http://schemas.microsoft.com/office/powerpoint/2010/main" val="3979462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 xmlns:a16="http://schemas.microsoft.com/office/drawing/2014/main" id="{A399A915-7BB7-C746-9534-6A76D58A2527}"/>
              </a:ext>
            </a:extLst>
          </p:cNvPr>
          <p:cNvSpPr txBox="1">
            <a:spLocks noGrp="1"/>
          </p:cNvSpPr>
          <p:nvPr>
            <p:ph type="title"/>
          </p:nvPr>
        </p:nvSpPr>
        <p:spPr>
          <a:xfrm>
            <a:off x="441325" y="229870"/>
            <a:ext cx="8448675" cy="984885"/>
          </a:xfrm>
        </p:spPr>
        <p:txBody>
          <a:bodyPr lIns="0" tIns="0" rIns="0" bIns="0" rtlCol="0">
            <a:spAutoFit/>
          </a:bodyPr>
          <a:lstStyle/>
          <a:p>
            <a:pPr marL="8929" algn="ctr" eaLnBrk="1" fontAlgn="auto" hangingPunct="1">
              <a:lnSpc>
                <a:spcPct val="100000"/>
              </a:lnSpc>
              <a:spcAft>
                <a:spcPts val="0"/>
              </a:spcAft>
              <a:defRPr/>
            </a:pPr>
            <a:r>
              <a:rPr lang="id-ID" sz="3600" spc="42" dirty="0">
                <a:solidFill>
                  <a:srgbClr val="46917D"/>
                </a:solidFill>
              </a:rPr>
              <a:t>PRINSIP</a:t>
            </a:r>
            <a:r>
              <a:rPr lang="id-ID" sz="3600" spc="67" dirty="0">
                <a:solidFill>
                  <a:srgbClr val="46917D"/>
                </a:solidFill>
                <a:cs typeface="Times New Roman"/>
              </a:rPr>
              <a:t/>
            </a:r>
            <a:br>
              <a:rPr lang="id-ID" sz="3600" spc="67" dirty="0">
                <a:solidFill>
                  <a:srgbClr val="46917D"/>
                </a:solidFill>
                <a:cs typeface="Times New Roman"/>
              </a:rPr>
            </a:br>
            <a:r>
              <a:rPr lang="en-US" sz="2800" spc="53" dirty="0" err="1" smtClean="0"/>
              <a:t>Perencanaan</a:t>
            </a:r>
            <a:r>
              <a:rPr lang="en-US" sz="2800" spc="53" dirty="0" smtClean="0"/>
              <a:t> </a:t>
            </a:r>
            <a:r>
              <a:rPr lang="id-ID" sz="2800" spc="53" dirty="0" smtClean="0"/>
              <a:t>&amp; Pembangunan </a:t>
            </a:r>
            <a:r>
              <a:rPr lang="id-ID" sz="2800" spc="28" dirty="0" smtClean="0"/>
              <a:t>Kawasan Permukiman</a:t>
            </a:r>
            <a:endParaRPr lang="id-ID" sz="2800" spc="28" dirty="0"/>
          </a:p>
        </p:txBody>
      </p:sp>
      <p:sp>
        <p:nvSpPr>
          <p:cNvPr id="4" name="object 4">
            <a:extLst>
              <a:ext uri="{FF2B5EF4-FFF2-40B4-BE49-F238E27FC236}">
                <a16:creationId xmlns="" xmlns:a16="http://schemas.microsoft.com/office/drawing/2014/main" id="{6655CCB0-7A3C-4648-923E-AAAF92451A4D}"/>
              </a:ext>
            </a:extLst>
          </p:cNvPr>
          <p:cNvSpPr txBox="1"/>
          <p:nvPr/>
        </p:nvSpPr>
        <p:spPr>
          <a:xfrm>
            <a:off x="1581150" y="2898775"/>
            <a:ext cx="2328863" cy="738188"/>
          </a:xfrm>
          <a:prstGeom prst="rect">
            <a:avLst/>
          </a:prstGeom>
        </p:spPr>
        <p:txBody>
          <a:bodyPr lIns="0" tIns="0" rIns="0" bIns="0">
            <a:spAutoFit/>
          </a:bodyPr>
          <a:lstStyle/>
          <a:p>
            <a:pPr marL="8929" eaLnBrk="1" fontAlgn="auto" hangingPunct="1">
              <a:spcBef>
                <a:spcPts val="0"/>
              </a:spcBef>
              <a:spcAft>
                <a:spcPts val="0"/>
              </a:spcAft>
              <a:defRPr/>
            </a:pPr>
            <a:r>
              <a:rPr lang="id-ID" sz="1600" b="1" spc="-21" dirty="0">
                <a:solidFill>
                  <a:srgbClr val="F57F60"/>
                </a:solidFill>
                <a:latin typeface="Arial"/>
                <a:cs typeface="Arial"/>
              </a:rPr>
              <a:t>Aksebilitas, konektivitas infrastruktur </a:t>
            </a:r>
            <a:r>
              <a:rPr lang="id-ID" sz="1600" spc="-21" dirty="0">
                <a:solidFill>
                  <a:schemeClr val="tx1">
                    <a:lumMod val="85000"/>
                    <a:lumOff val="15000"/>
                  </a:schemeClr>
                </a:solidFill>
                <a:latin typeface="Arial"/>
                <a:cs typeface="Arial"/>
              </a:rPr>
              <a:t>intra dan antar;</a:t>
            </a:r>
          </a:p>
        </p:txBody>
      </p:sp>
      <p:sp>
        <p:nvSpPr>
          <p:cNvPr id="3379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century"/>
              </a:defRPr>
            </a:lvl9pPr>
          </a:lstStyle>
          <a:p>
            <a:pPr>
              <a:lnSpc>
                <a:spcPct val="100000"/>
              </a:lnSpc>
              <a:spcBef>
                <a:spcPct val="0"/>
              </a:spcBef>
              <a:buFontTx/>
              <a:buNone/>
            </a:pPr>
            <a:fld id="{77F20E25-837F-4583-8A31-666A42DD54BD}" type="slidenum">
              <a:rPr lang="id-ID" altLang="id-ID" sz="1200" smtClean="0">
                <a:solidFill>
                  <a:srgbClr val="898989"/>
                </a:solidFill>
                <a:latin typeface="Calibri" panose="020F0502020204030204" pitchFamily="34" charset="0"/>
              </a:rPr>
              <a:pPr>
                <a:lnSpc>
                  <a:spcPct val="100000"/>
                </a:lnSpc>
                <a:spcBef>
                  <a:spcPct val="0"/>
                </a:spcBef>
                <a:buFontTx/>
                <a:buNone/>
              </a:pPr>
              <a:t>19</a:t>
            </a:fld>
            <a:endParaRPr lang="id-ID" altLang="id-ID" sz="1200" smtClean="0">
              <a:solidFill>
                <a:srgbClr val="898989"/>
              </a:solidFill>
              <a:latin typeface="Calibri" panose="020F0502020204030204" pitchFamily="34" charset="0"/>
            </a:endParaRPr>
          </a:p>
        </p:txBody>
      </p:sp>
      <p:sp>
        <p:nvSpPr>
          <p:cNvPr id="6" name="object 4">
            <a:extLst>
              <a:ext uri="{FF2B5EF4-FFF2-40B4-BE49-F238E27FC236}">
                <a16:creationId xmlns="" xmlns:a16="http://schemas.microsoft.com/office/drawing/2014/main" id="{C797E83E-7A83-5447-A6F4-449FDDF6AC05}"/>
              </a:ext>
            </a:extLst>
          </p:cNvPr>
          <p:cNvSpPr txBox="1"/>
          <p:nvPr/>
        </p:nvSpPr>
        <p:spPr>
          <a:xfrm>
            <a:off x="5545138" y="2898775"/>
            <a:ext cx="2698750" cy="923925"/>
          </a:xfrm>
          <a:prstGeom prst="rect">
            <a:avLst/>
          </a:prstGeom>
        </p:spPr>
        <p:txBody>
          <a:bodyPr lIns="0" tIns="0" rIns="0" bIns="0">
            <a:spAutoFit/>
          </a:bodyPr>
          <a:lstStyle/>
          <a:p>
            <a:pPr marL="8929" eaLnBrk="1" fontAlgn="auto" hangingPunct="1">
              <a:spcBef>
                <a:spcPts val="0"/>
              </a:spcBef>
              <a:spcAft>
                <a:spcPts val="0"/>
              </a:spcAft>
              <a:defRPr/>
            </a:pPr>
            <a:r>
              <a:rPr lang="id-ID" b="1" i="1" spc="-21" dirty="0">
                <a:solidFill>
                  <a:srgbClr val="8D85AE"/>
                </a:solidFill>
                <a:latin typeface="Arial"/>
                <a:cs typeface="Arial"/>
              </a:rPr>
              <a:t>Natural  ﬂow  </a:t>
            </a:r>
            <a:r>
              <a:rPr lang="id-ID" sz="1400" spc="-21" dirty="0">
                <a:solidFill>
                  <a:schemeClr val="tx1">
                    <a:lumMod val="85000"/>
                    <a:lumOff val="15000"/>
                  </a:schemeClr>
                </a:solidFill>
                <a:latin typeface="Arial"/>
                <a:cs typeface="Arial"/>
              </a:rPr>
              <a:t>(</a:t>
            </a:r>
            <a:r>
              <a:rPr lang="en-ID" sz="1400" spc="-21" dirty="0" err="1">
                <a:solidFill>
                  <a:schemeClr val="tx1">
                    <a:lumMod val="85000"/>
                    <a:lumOff val="15000"/>
                  </a:schemeClr>
                </a:solidFill>
                <a:latin typeface="Arial"/>
                <a:cs typeface="Arial"/>
              </a:rPr>
              <a:t>pusat-pusat</a:t>
            </a:r>
            <a:r>
              <a:rPr lang="en-ID" sz="1400" spc="-21" dirty="0">
                <a:solidFill>
                  <a:schemeClr val="tx1">
                    <a:lumMod val="85000"/>
                    <a:lumOff val="15000"/>
                  </a:schemeClr>
                </a:solidFill>
                <a:latin typeface="Arial"/>
                <a:cs typeface="Arial"/>
              </a:rPr>
              <a:t> </a:t>
            </a:r>
            <a:r>
              <a:rPr lang="en-ID" sz="1400" spc="-21" dirty="0" err="1">
                <a:solidFill>
                  <a:schemeClr val="tx1">
                    <a:lumMod val="85000"/>
                    <a:lumOff val="15000"/>
                  </a:schemeClr>
                </a:solidFill>
                <a:latin typeface="Arial"/>
                <a:cs typeface="Arial"/>
              </a:rPr>
              <a:t>aktivitas</a:t>
            </a:r>
            <a:r>
              <a:rPr lang="id-ID" sz="1400" spc="-21" dirty="0">
                <a:solidFill>
                  <a:schemeClr val="tx1">
                    <a:lumMod val="85000"/>
                    <a:lumOff val="15000"/>
                  </a:schemeClr>
                </a:solidFill>
                <a:latin typeface="Arial"/>
                <a:cs typeface="Arial"/>
              </a:rPr>
              <a:t>)  </a:t>
            </a:r>
            <a:r>
              <a:rPr lang="en-ID" sz="1400" spc="-21" dirty="0" err="1">
                <a:solidFill>
                  <a:schemeClr val="tx1">
                    <a:lumMod val="85000"/>
                    <a:lumOff val="15000"/>
                  </a:schemeClr>
                </a:solidFill>
                <a:latin typeface="Arial"/>
                <a:cs typeface="Arial"/>
              </a:rPr>
              <a:t>taman</a:t>
            </a:r>
            <a:r>
              <a:rPr lang="en-ID" sz="1400" spc="-21" dirty="0">
                <a:solidFill>
                  <a:schemeClr val="tx1">
                    <a:lumMod val="85000"/>
                    <a:lumOff val="15000"/>
                  </a:schemeClr>
                </a:solidFill>
                <a:latin typeface="Arial"/>
                <a:cs typeface="Arial"/>
              </a:rPr>
              <a:t>, </a:t>
            </a:r>
            <a:r>
              <a:rPr lang="en-ID" sz="1400" spc="-21" dirty="0" err="1">
                <a:solidFill>
                  <a:schemeClr val="tx1">
                    <a:lumMod val="85000"/>
                    <a:lumOff val="15000"/>
                  </a:schemeClr>
                </a:solidFill>
                <a:latin typeface="Arial"/>
                <a:cs typeface="Arial"/>
              </a:rPr>
              <a:t>sekolah</a:t>
            </a:r>
            <a:r>
              <a:rPr lang="en-ID" sz="1400" spc="-21" dirty="0">
                <a:solidFill>
                  <a:schemeClr val="tx1">
                    <a:lumMod val="85000"/>
                    <a:lumOff val="15000"/>
                  </a:schemeClr>
                </a:solidFill>
                <a:latin typeface="Arial"/>
                <a:cs typeface="Arial"/>
              </a:rPr>
              <a:t>, </a:t>
            </a:r>
            <a:r>
              <a:rPr lang="en-ID" sz="1400" spc="-21" dirty="0" err="1">
                <a:solidFill>
                  <a:schemeClr val="tx1">
                    <a:lumMod val="85000"/>
                    <a:lumOff val="15000"/>
                  </a:schemeClr>
                </a:solidFill>
                <a:latin typeface="Arial"/>
                <a:cs typeface="Arial"/>
              </a:rPr>
              <a:t>pasar</a:t>
            </a:r>
            <a:r>
              <a:rPr lang="id-ID" sz="1400" spc="-21" dirty="0">
                <a:solidFill>
                  <a:schemeClr val="tx1">
                    <a:lumMod val="85000"/>
                    <a:lumOff val="15000"/>
                  </a:schemeClr>
                </a:solidFill>
                <a:latin typeface="Arial"/>
                <a:cs typeface="Arial"/>
              </a:rPr>
              <a:t>,  dipertimbangkan  untuk  dapat  memperkuat  pembangunan kota;</a:t>
            </a:r>
          </a:p>
        </p:txBody>
      </p:sp>
      <p:sp>
        <p:nvSpPr>
          <p:cNvPr id="7" name="object 4">
            <a:extLst>
              <a:ext uri="{FF2B5EF4-FFF2-40B4-BE49-F238E27FC236}">
                <a16:creationId xmlns="" xmlns:a16="http://schemas.microsoft.com/office/drawing/2014/main" id="{9B9EF454-86EA-F642-BBA5-931D37FD5182}"/>
              </a:ext>
            </a:extLst>
          </p:cNvPr>
          <p:cNvSpPr txBox="1"/>
          <p:nvPr/>
        </p:nvSpPr>
        <p:spPr>
          <a:xfrm>
            <a:off x="1584325" y="4243388"/>
            <a:ext cx="2471738" cy="738187"/>
          </a:xfrm>
          <a:prstGeom prst="rect">
            <a:avLst/>
          </a:prstGeom>
        </p:spPr>
        <p:txBody>
          <a:bodyPr lIns="0" tIns="0" rIns="0" bIns="0">
            <a:spAutoFit/>
          </a:bodyPr>
          <a:lstStyle/>
          <a:p>
            <a:pPr marL="8929" eaLnBrk="1" fontAlgn="auto" hangingPunct="1">
              <a:spcBef>
                <a:spcPts val="0"/>
              </a:spcBef>
              <a:spcAft>
                <a:spcPts val="0"/>
              </a:spcAft>
              <a:defRPr/>
            </a:pPr>
            <a:r>
              <a:rPr lang="id-ID" sz="1600" spc="-21" dirty="0">
                <a:solidFill>
                  <a:schemeClr val="tx1">
                    <a:lumMod val="85000"/>
                    <a:lumOff val="15000"/>
                  </a:schemeClr>
                </a:solidFill>
                <a:latin typeface="Arial"/>
                <a:cs typeface="Arial"/>
              </a:rPr>
              <a:t>Mempertahankan dan </a:t>
            </a:r>
            <a:r>
              <a:rPr lang="id-ID" sz="1600" b="1" spc="-21" dirty="0">
                <a:solidFill>
                  <a:schemeClr val="tx1">
                    <a:lumMod val="85000"/>
                    <a:lumOff val="15000"/>
                  </a:schemeClr>
                </a:solidFill>
                <a:latin typeface="Arial"/>
                <a:cs typeface="Arial"/>
              </a:rPr>
              <a:t>mengembangan </a:t>
            </a:r>
            <a:r>
              <a:rPr lang="id-ID" sz="1600" b="1" spc="-21" dirty="0">
                <a:solidFill>
                  <a:srgbClr val="47A5D9"/>
                </a:solidFill>
                <a:latin typeface="Arial"/>
                <a:cs typeface="Arial"/>
              </a:rPr>
              <a:t>fungsi ekologis kawasan;</a:t>
            </a:r>
          </a:p>
        </p:txBody>
      </p:sp>
      <p:sp>
        <p:nvSpPr>
          <p:cNvPr id="8" name="object 4">
            <a:extLst>
              <a:ext uri="{FF2B5EF4-FFF2-40B4-BE49-F238E27FC236}">
                <a16:creationId xmlns="" xmlns:a16="http://schemas.microsoft.com/office/drawing/2014/main" id="{89F1422C-2309-F24F-B04B-4631B4178155}"/>
              </a:ext>
            </a:extLst>
          </p:cNvPr>
          <p:cNvSpPr txBox="1"/>
          <p:nvPr/>
        </p:nvSpPr>
        <p:spPr>
          <a:xfrm>
            <a:off x="5548313" y="4243388"/>
            <a:ext cx="2698750" cy="738187"/>
          </a:xfrm>
          <a:prstGeom prst="rect">
            <a:avLst/>
          </a:prstGeom>
        </p:spPr>
        <p:txBody>
          <a:bodyPr lIns="0" tIns="0" rIns="0" bIns="0">
            <a:spAutoFit/>
          </a:bodyPr>
          <a:lstStyle/>
          <a:p>
            <a:pPr marL="8929" eaLnBrk="1" fontAlgn="auto" hangingPunct="1">
              <a:spcBef>
                <a:spcPts val="0"/>
              </a:spcBef>
              <a:spcAft>
                <a:spcPts val="0"/>
              </a:spcAft>
              <a:defRPr/>
            </a:pPr>
            <a:r>
              <a:rPr lang="id-ID" sz="1600" b="1" spc="-21" dirty="0">
                <a:solidFill>
                  <a:srgbClr val="CD73AF"/>
                </a:solidFill>
                <a:latin typeface="Arial"/>
                <a:cs typeface="Arial"/>
              </a:rPr>
              <a:t>Mengembangkan</a:t>
            </a:r>
            <a:r>
              <a:rPr lang="en-ID" sz="1600" b="1" spc="-21" dirty="0">
                <a:solidFill>
                  <a:srgbClr val="CD73AF"/>
                </a:solidFill>
                <a:latin typeface="Arial"/>
                <a:cs typeface="Arial"/>
              </a:rPr>
              <a:t> </a:t>
            </a:r>
            <a:r>
              <a:rPr lang="en-ID" sz="1600" b="1" spc="-21" dirty="0" err="1">
                <a:solidFill>
                  <a:srgbClr val="CD73AF"/>
                </a:solidFill>
                <a:latin typeface="Arial"/>
                <a:cs typeface="Arial"/>
              </a:rPr>
              <a:t>seni</a:t>
            </a:r>
            <a:r>
              <a:rPr lang="en-ID" sz="1600" b="1" spc="-21" dirty="0">
                <a:solidFill>
                  <a:srgbClr val="CD73AF"/>
                </a:solidFill>
                <a:latin typeface="Arial"/>
                <a:cs typeface="Arial"/>
              </a:rPr>
              <a:t> </a:t>
            </a:r>
            <a:r>
              <a:rPr lang="id-ID" sz="1600" spc="-21" dirty="0">
                <a:solidFill>
                  <a:schemeClr val="tx1">
                    <a:lumMod val="85000"/>
                    <a:lumOff val="15000"/>
                  </a:schemeClr>
                </a:solidFill>
                <a:latin typeface="Arial"/>
                <a:cs typeface="Arial"/>
              </a:rPr>
              <a:t>dalam kaitannya dengan bangunan dan infrastruktur;</a:t>
            </a:r>
          </a:p>
        </p:txBody>
      </p:sp>
      <p:sp>
        <p:nvSpPr>
          <p:cNvPr id="9" name="object 4">
            <a:extLst>
              <a:ext uri="{FF2B5EF4-FFF2-40B4-BE49-F238E27FC236}">
                <a16:creationId xmlns="" xmlns:a16="http://schemas.microsoft.com/office/drawing/2014/main" id="{6582CD4D-1E20-D541-9DD3-37DB11AF0FF1}"/>
              </a:ext>
            </a:extLst>
          </p:cNvPr>
          <p:cNvSpPr txBox="1"/>
          <p:nvPr/>
        </p:nvSpPr>
        <p:spPr>
          <a:xfrm>
            <a:off x="1584325" y="5475288"/>
            <a:ext cx="2471738" cy="738187"/>
          </a:xfrm>
          <a:prstGeom prst="rect">
            <a:avLst/>
          </a:prstGeom>
        </p:spPr>
        <p:txBody>
          <a:bodyPr lIns="0" tIns="0" rIns="0" bIns="0">
            <a:spAutoFit/>
          </a:bodyPr>
          <a:lstStyle/>
          <a:p>
            <a:pPr marL="8929" eaLnBrk="1" fontAlgn="auto" hangingPunct="1">
              <a:spcBef>
                <a:spcPts val="0"/>
              </a:spcBef>
              <a:spcAft>
                <a:spcPts val="0"/>
              </a:spcAft>
              <a:defRPr/>
            </a:pPr>
            <a:r>
              <a:rPr lang="id-ID" sz="1600" spc="-21" dirty="0">
                <a:solidFill>
                  <a:schemeClr val="tx1">
                    <a:lumMod val="85000"/>
                    <a:lumOff val="15000"/>
                  </a:schemeClr>
                </a:solidFill>
                <a:latin typeface="Arial"/>
                <a:cs typeface="Arial"/>
              </a:rPr>
              <a:t>Mempertimbangkan</a:t>
            </a:r>
            <a:r>
              <a:rPr lang="id-ID" sz="1600" spc="-21" dirty="0">
                <a:solidFill>
                  <a:srgbClr val="8D85AE"/>
                </a:solidFill>
                <a:latin typeface="Arial"/>
                <a:cs typeface="Arial"/>
              </a:rPr>
              <a:t> </a:t>
            </a:r>
            <a:r>
              <a:rPr lang="id-ID" sz="1600" b="1" spc="-21" dirty="0">
                <a:solidFill>
                  <a:srgbClr val="8D85AE"/>
                </a:solidFill>
                <a:latin typeface="Arial"/>
                <a:cs typeface="Arial"/>
              </a:rPr>
              <a:t>peran energi </a:t>
            </a:r>
            <a:r>
              <a:rPr lang="id-ID" sz="1600" spc="-21" dirty="0">
                <a:solidFill>
                  <a:schemeClr val="tx1">
                    <a:lumMod val="85000"/>
                    <a:lumOff val="15000"/>
                  </a:schemeClr>
                </a:solidFill>
                <a:latin typeface="Arial"/>
                <a:cs typeface="Arial"/>
              </a:rPr>
              <a:t>dalam pembangunan kawasan;</a:t>
            </a:r>
          </a:p>
        </p:txBody>
      </p:sp>
      <p:sp>
        <p:nvSpPr>
          <p:cNvPr id="10" name="object 4">
            <a:extLst>
              <a:ext uri="{FF2B5EF4-FFF2-40B4-BE49-F238E27FC236}">
                <a16:creationId xmlns="" xmlns:a16="http://schemas.microsoft.com/office/drawing/2014/main" id="{81518F8C-8DD6-6847-AAF3-F8C4C51FE5E7}"/>
              </a:ext>
            </a:extLst>
          </p:cNvPr>
          <p:cNvSpPr txBox="1"/>
          <p:nvPr/>
        </p:nvSpPr>
        <p:spPr>
          <a:xfrm>
            <a:off x="5548313" y="5475288"/>
            <a:ext cx="2471737" cy="492125"/>
          </a:xfrm>
          <a:prstGeom prst="rect">
            <a:avLst/>
          </a:prstGeom>
        </p:spPr>
        <p:txBody>
          <a:bodyPr lIns="0" tIns="0" rIns="0" bIns="0">
            <a:spAutoFit/>
          </a:bodyPr>
          <a:lstStyle/>
          <a:p>
            <a:pPr marL="8929" eaLnBrk="1" fontAlgn="auto" hangingPunct="1">
              <a:spcBef>
                <a:spcPts val="0"/>
              </a:spcBef>
              <a:spcAft>
                <a:spcPts val="0"/>
              </a:spcAft>
              <a:defRPr/>
            </a:pPr>
            <a:r>
              <a:rPr lang="id-ID" sz="1600" b="1" spc="-21" dirty="0">
                <a:solidFill>
                  <a:srgbClr val="F9A449"/>
                </a:solidFill>
                <a:latin typeface="Arial"/>
                <a:cs typeface="Arial"/>
              </a:rPr>
              <a:t>Perawatan</a:t>
            </a:r>
            <a:r>
              <a:rPr lang="id-ID" sz="1600" spc="-21" dirty="0">
                <a:solidFill>
                  <a:srgbClr val="F9A449"/>
                </a:solidFill>
                <a:latin typeface="Arial"/>
                <a:cs typeface="Arial"/>
              </a:rPr>
              <a:t> </a:t>
            </a:r>
            <a:r>
              <a:rPr lang="id-ID" sz="1600" spc="-21" dirty="0">
                <a:solidFill>
                  <a:schemeClr val="tx1">
                    <a:lumMod val="85000"/>
                    <a:lumOff val="15000"/>
                  </a:schemeClr>
                </a:solidFill>
                <a:latin typeface="Arial"/>
                <a:cs typeface="Arial"/>
              </a:rPr>
              <a:t>dan </a:t>
            </a:r>
            <a:r>
              <a:rPr lang="id-ID" sz="1600" b="1" spc="-21" dirty="0">
                <a:solidFill>
                  <a:srgbClr val="F9A449"/>
                </a:solidFill>
                <a:latin typeface="Arial"/>
                <a:cs typeface="Arial"/>
              </a:rPr>
              <a:t>pemeliharaan</a:t>
            </a:r>
          </a:p>
        </p:txBody>
      </p:sp>
      <p:sp>
        <p:nvSpPr>
          <p:cNvPr id="11" name="object 4">
            <a:extLst>
              <a:ext uri="{FF2B5EF4-FFF2-40B4-BE49-F238E27FC236}">
                <a16:creationId xmlns="" xmlns:a16="http://schemas.microsoft.com/office/drawing/2014/main" id="{DCFECBB9-4E0A-C94D-9729-7974013A1653}"/>
              </a:ext>
            </a:extLst>
          </p:cNvPr>
          <p:cNvSpPr txBox="1"/>
          <p:nvPr/>
        </p:nvSpPr>
        <p:spPr>
          <a:xfrm>
            <a:off x="1581150" y="1735138"/>
            <a:ext cx="2471738" cy="738187"/>
          </a:xfrm>
          <a:prstGeom prst="rect">
            <a:avLst/>
          </a:prstGeom>
        </p:spPr>
        <p:txBody>
          <a:bodyPr lIns="0" tIns="0" rIns="0" bIns="0">
            <a:spAutoFit/>
          </a:bodyPr>
          <a:lstStyle/>
          <a:p>
            <a:pPr marL="8929" eaLnBrk="1" fontAlgn="auto" hangingPunct="1">
              <a:spcBef>
                <a:spcPts val="0"/>
              </a:spcBef>
              <a:spcAft>
                <a:spcPts val="0"/>
              </a:spcAft>
              <a:defRPr/>
            </a:pPr>
            <a:r>
              <a:rPr sz="1600" b="1" spc="-21" dirty="0" err="1">
                <a:solidFill>
                  <a:srgbClr val="F9A449"/>
                </a:solidFill>
                <a:latin typeface="Arial"/>
                <a:cs typeface="Arial"/>
              </a:rPr>
              <a:t>Delineasi</a:t>
            </a:r>
            <a:r>
              <a:rPr sz="1600" b="1" spc="53" dirty="0">
                <a:solidFill>
                  <a:srgbClr val="F9A449"/>
                </a:solidFill>
                <a:latin typeface="Times New Roman"/>
                <a:cs typeface="Times New Roman"/>
              </a:rPr>
              <a:t> </a:t>
            </a:r>
            <a:r>
              <a:rPr sz="1600" b="1" spc="-14" dirty="0" err="1">
                <a:solidFill>
                  <a:srgbClr val="F9A449"/>
                </a:solidFill>
                <a:latin typeface="Arial"/>
                <a:cs typeface="Arial"/>
              </a:rPr>
              <a:t>penanganan</a:t>
            </a:r>
            <a:r>
              <a:rPr sz="1600" b="1" spc="53" dirty="0">
                <a:solidFill>
                  <a:srgbClr val="F9A449"/>
                </a:solidFill>
                <a:latin typeface="Times New Roman"/>
                <a:cs typeface="Times New Roman"/>
              </a:rPr>
              <a:t> </a:t>
            </a:r>
            <a:r>
              <a:rPr sz="1600" b="1" dirty="0" err="1">
                <a:solidFill>
                  <a:srgbClr val="F9A449"/>
                </a:solidFill>
                <a:latin typeface="Arial"/>
                <a:cs typeface="Arial"/>
              </a:rPr>
              <a:t>kawasan</a:t>
            </a:r>
            <a:r>
              <a:rPr sz="1600" b="1" spc="53" dirty="0">
                <a:solidFill>
                  <a:srgbClr val="F9A449"/>
                </a:solidFill>
                <a:latin typeface="Times New Roman"/>
                <a:cs typeface="Times New Roman"/>
              </a:rPr>
              <a:t> </a:t>
            </a:r>
            <a:r>
              <a:rPr sz="1600" spc="-11" dirty="0" err="1">
                <a:solidFill>
                  <a:schemeClr val="tx1">
                    <a:lumMod val="85000"/>
                    <a:lumOff val="15000"/>
                  </a:schemeClr>
                </a:solidFill>
                <a:latin typeface="Arial"/>
                <a:cs typeface="Arial"/>
              </a:rPr>
              <a:t>secara</a:t>
            </a:r>
            <a:r>
              <a:rPr sz="1600" spc="53" dirty="0">
                <a:solidFill>
                  <a:schemeClr val="tx1">
                    <a:lumMod val="85000"/>
                    <a:lumOff val="15000"/>
                  </a:schemeClr>
                </a:solidFill>
                <a:latin typeface="Times New Roman"/>
                <a:cs typeface="Times New Roman"/>
              </a:rPr>
              <a:t> </a:t>
            </a:r>
            <a:r>
              <a:rPr sz="1600" spc="7" dirty="0" err="1">
                <a:solidFill>
                  <a:schemeClr val="tx1">
                    <a:lumMod val="85000"/>
                    <a:lumOff val="15000"/>
                  </a:schemeClr>
                </a:solidFill>
                <a:latin typeface="Arial"/>
                <a:cs typeface="Arial"/>
              </a:rPr>
              <a:t>spesiﬁk</a:t>
            </a:r>
            <a:r>
              <a:rPr sz="1600" spc="53" dirty="0">
                <a:solidFill>
                  <a:schemeClr val="tx1">
                    <a:lumMod val="85000"/>
                    <a:lumOff val="15000"/>
                  </a:schemeClr>
                </a:solidFill>
                <a:latin typeface="Times New Roman"/>
                <a:cs typeface="Times New Roman"/>
              </a:rPr>
              <a:t> </a:t>
            </a:r>
            <a:r>
              <a:rPr sz="1600" spc="11" dirty="0">
                <a:latin typeface="Arial"/>
                <a:cs typeface="Arial"/>
              </a:rPr>
              <a:t>dan</a:t>
            </a:r>
            <a:r>
              <a:rPr sz="1600" spc="53" dirty="0">
                <a:latin typeface="Times New Roman"/>
                <a:cs typeface="Times New Roman"/>
              </a:rPr>
              <a:t> </a:t>
            </a:r>
            <a:r>
              <a:rPr sz="1600" spc="7" dirty="0" err="1">
                <a:latin typeface="Arial"/>
                <a:cs typeface="Arial"/>
              </a:rPr>
              <a:t>terukur</a:t>
            </a:r>
            <a:r>
              <a:rPr sz="1600" spc="7" dirty="0">
                <a:latin typeface="Arial"/>
                <a:cs typeface="Arial"/>
              </a:rPr>
              <a:t>;</a:t>
            </a:r>
            <a:endParaRPr lang="en-US" sz="1600" spc="7" dirty="0">
              <a:latin typeface="Arial"/>
              <a:cs typeface="Arial"/>
            </a:endParaRPr>
          </a:p>
        </p:txBody>
      </p:sp>
      <p:sp>
        <p:nvSpPr>
          <p:cNvPr id="12" name="object 4">
            <a:extLst>
              <a:ext uri="{FF2B5EF4-FFF2-40B4-BE49-F238E27FC236}">
                <a16:creationId xmlns="" xmlns:a16="http://schemas.microsoft.com/office/drawing/2014/main" id="{198921F3-3815-FB48-9150-764485D04834}"/>
              </a:ext>
            </a:extLst>
          </p:cNvPr>
          <p:cNvSpPr txBox="1"/>
          <p:nvPr/>
        </p:nvSpPr>
        <p:spPr>
          <a:xfrm>
            <a:off x="5545138" y="1735138"/>
            <a:ext cx="2471737" cy="738187"/>
          </a:xfrm>
          <a:prstGeom prst="rect">
            <a:avLst/>
          </a:prstGeom>
        </p:spPr>
        <p:txBody>
          <a:bodyPr lIns="0" tIns="0" rIns="0" bIns="0">
            <a:spAutoFit/>
          </a:bodyPr>
          <a:lstStyle/>
          <a:p>
            <a:pPr marL="8929" eaLnBrk="1" fontAlgn="auto" hangingPunct="1">
              <a:spcBef>
                <a:spcPts val="0"/>
              </a:spcBef>
              <a:spcAft>
                <a:spcPts val="0"/>
              </a:spcAft>
              <a:defRPr/>
            </a:pPr>
            <a:r>
              <a:rPr lang="id-ID" sz="1600" spc="-21" dirty="0">
                <a:latin typeface="Arial"/>
                <a:cs typeface="Arial"/>
              </a:rPr>
              <a:t>Mempertimbangkan </a:t>
            </a:r>
            <a:r>
              <a:rPr lang="id-ID" sz="1600" b="1" spc="-21" dirty="0">
                <a:solidFill>
                  <a:srgbClr val="47A5D9"/>
                </a:solidFill>
                <a:latin typeface="Arial"/>
                <a:cs typeface="Arial"/>
              </a:rPr>
              <a:t>dinamika </a:t>
            </a:r>
            <a:r>
              <a:rPr lang="id-ID" sz="1600" spc="-21" dirty="0">
                <a:solidFill>
                  <a:schemeClr val="tx1">
                    <a:lumMod val="85000"/>
                    <a:lumOff val="15000"/>
                  </a:schemeClr>
                </a:solidFill>
                <a:latin typeface="Arial"/>
                <a:cs typeface="Arial"/>
              </a:rPr>
              <a:t>(populasi, akivitas, teknologi);</a:t>
            </a:r>
          </a:p>
        </p:txBody>
      </p:sp>
      <p:sp>
        <p:nvSpPr>
          <p:cNvPr id="13" name="Hexagon 12">
            <a:extLst>
              <a:ext uri="{FF2B5EF4-FFF2-40B4-BE49-F238E27FC236}">
                <a16:creationId xmlns="" xmlns:a16="http://schemas.microsoft.com/office/drawing/2014/main" id="{35523A7A-BC76-6346-A3B0-6AB1887215BC}"/>
              </a:ext>
            </a:extLst>
          </p:cNvPr>
          <p:cNvSpPr/>
          <p:nvPr/>
        </p:nvSpPr>
        <p:spPr>
          <a:xfrm rot="5400000">
            <a:off x="626269" y="1780382"/>
            <a:ext cx="704850" cy="608012"/>
          </a:xfrm>
          <a:prstGeom prst="hexagon">
            <a:avLst/>
          </a:prstGeom>
          <a:solidFill>
            <a:srgbClr val="FAB8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4" name="Hexagon 13">
            <a:extLst>
              <a:ext uri="{FF2B5EF4-FFF2-40B4-BE49-F238E27FC236}">
                <a16:creationId xmlns="" xmlns:a16="http://schemas.microsoft.com/office/drawing/2014/main" id="{24577277-4914-9A4F-8822-847AA64032C5}"/>
              </a:ext>
            </a:extLst>
          </p:cNvPr>
          <p:cNvSpPr/>
          <p:nvPr/>
        </p:nvSpPr>
        <p:spPr>
          <a:xfrm rot="5400000">
            <a:off x="626269" y="2942432"/>
            <a:ext cx="704850" cy="608012"/>
          </a:xfrm>
          <a:prstGeom prst="hexagon">
            <a:avLst/>
          </a:prstGeom>
          <a:solidFill>
            <a:srgbClr val="F57F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5" name="Hexagon 14">
            <a:extLst>
              <a:ext uri="{FF2B5EF4-FFF2-40B4-BE49-F238E27FC236}">
                <a16:creationId xmlns="" xmlns:a16="http://schemas.microsoft.com/office/drawing/2014/main" id="{22E88EBB-D512-9248-93B9-BCD1C9B11CD2}"/>
              </a:ext>
            </a:extLst>
          </p:cNvPr>
          <p:cNvSpPr/>
          <p:nvPr/>
        </p:nvSpPr>
        <p:spPr>
          <a:xfrm rot="5400000">
            <a:off x="625475" y="4276726"/>
            <a:ext cx="706437" cy="608012"/>
          </a:xfrm>
          <a:prstGeom prst="hexagon">
            <a:avLst/>
          </a:prstGeom>
          <a:solidFill>
            <a:srgbClr val="47A5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6" name="Hexagon 15">
            <a:extLst>
              <a:ext uri="{FF2B5EF4-FFF2-40B4-BE49-F238E27FC236}">
                <a16:creationId xmlns="" xmlns:a16="http://schemas.microsoft.com/office/drawing/2014/main" id="{FB452E15-1F00-8C41-88C3-82E8A31DE7AF}"/>
              </a:ext>
            </a:extLst>
          </p:cNvPr>
          <p:cNvSpPr/>
          <p:nvPr/>
        </p:nvSpPr>
        <p:spPr>
          <a:xfrm rot="5400000">
            <a:off x="626269" y="5498307"/>
            <a:ext cx="704850" cy="608012"/>
          </a:xfrm>
          <a:prstGeom prst="hexagon">
            <a:avLst/>
          </a:prstGeom>
          <a:solidFill>
            <a:srgbClr val="A099B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7" name="Hexagon 16">
            <a:extLst>
              <a:ext uri="{FF2B5EF4-FFF2-40B4-BE49-F238E27FC236}">
                <a16:creationId xmlns="" xmlns:a16="http://schemas.microsoft.com/office/drawing/2014/main" id="{30F80681-81E9-0749-87A9-948ED5E41660}"/>
              </a:ext>
            </a:extLst>
          </p:cNvPr>
          <p:cNvSpPr/>
          <p:nvPr/>
        </p:nvSpPr>
        <p:spPr>
          <a:xfrm rot="5400000">
            <a:off x="4669632" y="1780381"/>
            <a:ext cx="704850" cy="608013"/>
          </a:xfrm>
          <a:prstGeom prst="hexagon">
            <a:avLst/>
          </a:prstGeom>
          <a:solidFill>
            <a:srgbClr val="47A5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8" name="Hexagon 17">
            <a:extLst>
              <a:ext uri="{FF2B5EF4-FFF2-40B4-BE49-F238E27FC236}">
                <a16:creationId xmlns="" xmlns:a16="http://schemas.microsoft.com/office/drawing/2014/main" id="{764B5DA2-160F-2B49-A51D-6156FE9CD881}"/>
              </a:ext>
            </a:extLst>
          </p:cNvPr>
          <p:cNvSpPr/>
          <p:nvPr/>
        </p:nvSpPr>
        <p:spPr>
          <a:xfrm rot="5400000">
            <a:off x="4669632" y="2942431"/>
            <a:ext cx="704850" cy="608013"/>
          </a:xfrm>
          <a:prstGeom prst="hexagon">
            <a:avLst/>
          </a:prstGeom>
          <a:solidFill>
            <a:srgbClr val="A099B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9" name="Hexagon 18">
            <a:extLst>
              <a:ext uri="{FF2B5EF4-FFF2-40B4-BE49-F238E27FC236}">
                <a16:creationId xmlns="" xmlns:a16="http://schemas.microsoft.com/office/drawing/2014/main" id="{4CF3AC1C-2523-1847-9F3A-BFD81F895C2C}"/>
              </a:ext>
            </a:extLst>
          </p:cNvPr>
          <p:cNvSpPr/>
          <p:nvPr/>
        </p:nvSpPr>
        <p:spPr>
          <a:xfrm rot="5400000">
            <a:off x="4668838" y="4276725"/>
            <a:ext cx="706437" cy="608013"/>
          </a:xfrm>
          <a:prstGeom prst="hexagon">
            <a:avLst/>
          </a:prstGeom>
          <a:solidFill>
            <a:srgbClr val="CD73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0" name="Hexagon 19">
            <a:extLst>
              <a:ext uri="{FF2B5EF4-FFF2-40B4-BE49-F238E27FC236}">
                <a16:creationId xmlns="" xmlns:a16="http://schemas.microsoft.com/office/drawing/2014/main" id="{023C8D9C-E67A-8144-8516-85989A67FF18}"/>
              </a:ext>
            </a:extLst>
          </p:cNvPr>
          <p:cNvSpPr/>
          <p:nvPr/>
        </p:nvSpPr>
        <p:spPr>
          <a:xfrm rot="5400000">
            <a:off x="4669632" y="5498306"/>
            <a:ext cx="704850" cy="608013"/>
          </a:xfrm>
          <a:prstGeom prst="hexagon">
            <a:avLst/>
          </a:prstGeom>
          <a:solidFill>
            <a:srgbClr val="FAB8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1" name="Rectangle 20">
            <a:extLst>
              <a:ext uri="{FF2B5EF4-FFF2-40B4-BE49-F238E27FC236}">
                <a16:creationId xmlns="" xmlns:a16="http://schemas.microsoft.com/office/drawing/2014/main" id="{88C12433-9DFB-FB4A-B4A8-A4DD86A472D0}"/>
              </a:ext>
            </a:extLst>
          </p:cNvPr>
          <p:cNvSpPr/>
          <p:nvPr/>
        </p:nvSpPr>
        <p:spPr>
          <a:xfrm>
            <a:off x="2943225" y="1312863"/>
            <a:ext cx="3235325" cy="36512"/>
          </a:xfrm>
          <a:prstGeom prst="rect">
            <a:avLst/>
          </a:prstGeom>
          <a:solidFill>
            <a:srgbClr val="58A3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pic>
        <p:nvPicPr>
          <p:cNvPr id="33812" name="Picture 21"/>
          <p:cNvPicPr>
            <a:picLocks noChangeAspect="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760413" y="1851025"/>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a:extLst>
              <a:ext uri="{FF2B5EF4-FFF2-40B4-BE49-F238E27FC236}">
                <a16:creationId xmlns="" xmlns:a16="http://schemas.microsoft.com/office/drawing/2014/main" id="{E028BDDF-392E-6343-BD13-65E872E5EF22}"/>
              </a:ext>
            </a:extLst>
          </p:cNvPr>
          <p:cNvPicPr>
            <a:picLocks noChangeAspect="1"/>
          </p:cNvPicPr>
          <p:nvPr/>
        </p:nvPicPr>
        <p:blipFill>
          <a:blip r:embed="rId4" cstate="print">
            <a:duotone>
              <a:prstClr val="black"/>
              <a:schemeClr val="accent2">
                <a:lumMod val="50000"/>
                <a:tint val="45000"/>
                <a:satMod val="400000"/>
              </a:schemeClr>
            </a:duotone>
            <a:extLst>
              <a:ext uri="{28A0092B-C50C-407E-A947-70E740481C1C}">
                <a14:useLocalDpi xmlns:a14="http://schemas.microsoft.com/office/drawing/2010/main" val="0"/>
              </a:ext>
            </a:extLst>
          </a:blip>
          <a:stretch>
            <a:fillRect/>
          </a:stretch>
        </p:blipFill>
        <p:spPr>
          <a:xfrm>
            <a:off x="780610" y="3019036"/>
            <a:ext cx="432000" cy="432000"/>
          </a:xfrm>
          <a:prstGeom prst="rect">
            <a:avLst/>
          </a:prstGeom>
        </p:spPr>
      </p:pic>
      <p:pic>
        <p:nvPicPr>
          <p:cNvPr id="33814" name="Picture 23"/>
          <p:cNvPicPr>
            <a:picLocks noChangeAspect="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760413" y="4394200"/>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5" name="Picture 2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0413" y="5586413"/>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6" name="Picture 2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02188" y="1884363"/>
            <a:ext cx="4333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7" name="Picture 2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821238" y="3030538"/>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8" name="Picture 28"/>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821238" y="4364038"/>
            <a:ext cx="4318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9" name="Picture 29"/>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805363" y="5586413"/>
            <a:ext cx="4333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8547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2226"/>
            <a:ext cx="9175033" cy="6889296"/>
            <a:chOff x="-5333383" y="1320799"/>
            <a:chExt cx="9175033" cy="6889296"/>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4" name="Rectangle 13">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sp>
        <p:nvSpPr>
          <p:cNvPr id="2" name="Title 1"/>
          <p:cNvSpPr>
            <a:spLocks noGrp="1"/>
          </p:cNvSpPr>
          <p:nvPr>
            <p:ph type="title"/>
          </p:nvPr>
        </p:nvSpPr>
        <p:spPr/>
        <p:txBody>
          <a:bodyPr/>
          <a:lstStyle/>
          <a:p>
            <a:r>
              <a:rPr lang="en-US" dirty="0" smtClean="0"/>
              <a:t>Outline</a:t>
            </a:r>
            <a:endParaRPr lang="en-US" dirty="0"/>
          </a:p>
        </p:txBody>
      </p:sp>
      <p:sp>
        <p:nvSpPr>
          <p:cNvPr id="26" name="Slide Number Placeholder 25"/>
          <p:cNvSpPr>
            <a:spLocks noGrp="1"/>
          </p:cNvSpPr>
          <p:nvPr>
            <p:ph type="sldNum" sz="quarter" idx="12"/>
          </p:nvPr>
        </p:nvSpPr>
        <p:spPr/>
        <p:txBody>
          <a:bodyPr/>
          <a:lstStyle/>
          <a:p>
            <a:fld id="{B87B30B6-2155-4CBA-9E03-20DB79216E54}" type="slidenum">
              <a:rPr lang="id-ID" smtClean="0"/>
              <a:pPr/>
              <a:t>2</a:t>
            </a:fld>
            <a:endParaRPr lang="id-ID" dirty="0"/>
          </a:p>
        </p:txBody>
      </p:sp>
      <p:sp>
        <p:nvSpPr>
          <p:cNvPr id="8" name="Rectangle 7"/>
          <p:cNvSpPr/>
          <p:nvPr/>
        </p:nvSpPr>
        <p:spPr>
          <a:xfrm>
            <a:off x="628650" y="1603795"/>
            <a:ext cx="8477250" cy="3414461"/>
          </a:xfrm>
          <a:prstGeom prst="rect">
            <a:avLst/>
          </a:prstGeom>
        </p:spPr>
        <p:txBody>
          <a:bodyPr wrap="square">
            <a:spAutoFit/>
          </a:bodyPr>
          <a:lstStyle/>
          <a:p>
            <a:pPr marL="361950" indent="-361950">
              <a:lnSpc>
                <a:spcPct val="130000"/>
              </a:lnSpc>
              <a:buFont typeface="+mj-lt"/>
              <a:buAutoNum type="arabicPeriod"/>
            </a:pPr>
            <a:r>
              <a:rPr lang="id-ID" sz="2400" dirty="0">
                <a:latin typeface="+mj-lt"/>
              </a:rPr>
              <a:t>Isu Strategis dan Kebijakan Nasional Bidang Permukiman</a:t>
            </a:r>
          </a:p>
          <a:p>
            <a:pPr marL="361950" indent="-361950">
              <a:lnSpc>
                <a:spcPct val="130000"/>
              </a:lnSpc>
              <a:buFont typeface="+mj-lt"/>
              <a:buAutoNum type="arabicPeriod"/>
            </a:pPr>
            <a:r>
              <a:rPr lang="id-ID" sz="2400" dirty="0">
                <a:latin typeface="+mj-lt"/>
              </a:rPr>
              <a:t>Kebijakan Teknis Pembangunan Infrastruktur Permukiman</a:t>
            </a:r>
          </a:p>
          <a:p>
            <a:pPr marL="361950" indent="-361950">
              <a:lnSpc>
                <a:spcPct val="130000"/>
              </a:lnSpc>
              <a:buFont typeface="+mj-lt"/>
              <a:buAutoNum type="arabicPeriod"/>
            </a:pPr>
            <a:r>
              <a:rPr lang="id-ID" sz="2400" dirty="0">
                <a:latin typeface="+mj-lt"/>
              </a:rPr>
              <a:t>Strategi Pencapaian Target Pembangunan Infrastruktur Permukiman</a:t>
            </a:r>
          </a:p>
          <a:p>
            <a:pPr marL="361950" indent="-361950">
              <a:lnSpc>
                <a:spcPct val="130000"/>
              </a:lnSpc>
              <a:buFont typeface="+mj-lt"/>
              <a:buAutoNum type="arabicPeriod"/>
            </a:pPr>
            <a:r>
              <a:rPr lang="id-ID" sz="2400" dirty="0" smtClean="0">
                <a:latin typeface="+mj-lt"/>
              </a:rPr>
              <a:t>Upaya Pencegahan </a:t>
            </a:r>
            <a:r>
              <a:rPr lang="id-ID" sz="2400" dirty="0">
                <a:latin typeface="+mj-lt"/>
              </a:rPr>
              <a:t>dan Peningkatan Kualitas Terhadap Permukiman </a:t>
            </a:r>
            <a:r>
              <a:rPr lang="id-ID" sz="2400" dirty="0" smtClean="0">
                <a:latin typeface="+mj-lt"/>
              </a:rPr>
              <a:t>Kumuh  </a:t>
            </a:r>
          </a:p>
          <a:p>
            <a:pPr marL="361950" indent="-361950">
              <a:lnSpc>
                <a:spcPct val="130000"/>
              </a:lnSpc>
              <a:buFont typeface="+mj-lt"/>
              <a:buAutoNum type="arabicPeriod"/>
            </a:pPr>
            <a:r>
              <a:rPr lang="id-ID" sz="2400" i="1" dirty="0" smtClean="0">
                <a:latin typeface="+mj-lt"/>
              </a:rPr>
              <a:t>Best </a:t>
            </a:r>
            <a:r>
              <a:rPr lang="id-ID" sz="2400" i="1" dirty="0">
                <a:latin typeface="+mj-lt"/>
              </a:rPr>
              <a:t>Practice  </a:t>
            </a:r>
          </a:p>
        </p:txBody>
      </p:sp>
    </p:spTree>
    <p:extLst>
      <p:ext uri="{BB962C8B-B14F-4D97-AF65-F5344CB8AC3E}">
        <p14:creationId xmlns:p14="http://schemas.microsoft.com/office/powerpoint/2010/main" val="2710177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174"/>
            <a:ext cx="9175033" cy="6889296"/>
            <a:chOff x="-5333383" y="1320799"/>
            <a:chExt cx="9175033" cy="6889296"/>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3" name="Rectangle 12">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pic>
        <p:nvPicPr>
          <p:cNvPr id="3" name="Picture 2"/>
          <p:cNvPicPr>
            <a:picLocks noChangeAspect="1"/>
          </p:cNvPicPr>
          <p:nvPr/>
        </p:nvPicPr>
        <p:blipFill rotWithShape="1">
          <a:blip r:embed="rId3" cstate="print">
            <a:grayscl/>
            <a:extLst>
              <a:ext uri="{28A0092B-C50C-407E-A947-70E740481C1C}">
                <a14:useLocalDpi xmlns:a14="http://schemas.microsoft.com/office/drawing/2010/main" val="0"/>
              </a:ext>
            </a:extLst>
          </a:blip>
          <a:srcRect/>
          <a:stretch/>
        </p:blipFill>
        <p:spPr>
          <a:xfrm>
            <a:off x="4749419" y="-25398"/>
            <a:ext cx="4408229" cy="6908796"/>
          </a:xfrm>
          <a:prstGeom prst="rect">
            <a:avLst/>
          </a:prstGeom>
        </p:spPr>
      </p:pic>
      <p:grpSp>
        <p:nvGrpSpPr>
          <p:cNvPr id="5" name="Group 21"/>
          <p:cNvGrpSpPr/>
          <p:nvPr/>
        </p:nvGrpSpPr>
        <p:grpSpPr>
          <a:xfrm>
            <a:off x="600928" y="2442949"/>
            <a:ext cx="3765928" cy="1897039"/>
            <a:chOff x="246513" y="2015735"/>
            <a:chExt cx="3765928" cy="2610856"/>
          </a:xfrm>
        </p:grpSpPr>
        <p:sp>
          <p:nvSpPr>
            <p:cNvPr id="18" name="Flowchart: Card 17"/>
            <p:cNvSpPr/>
            <p:nvPr/>
          </p:nvSpPr>
          <p:spPr>
            <a:xfrm>
              <a:off x="246513" y="2015735"/>
              <a:ext cx="2114550" cy="2265528"/>
            </a:xfrm>
            <a:prstGeom prst="flowChartPunchedCard">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46762" y="2343281"/>
              <a:ext cx="3465679" cy="2283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7" name="Rectangle 16"/>
          <p:cNvSpPr/>
          <p:nvPr/>
        </p:nvSpPr>
        <p:spPr>
          <a:xfrm>
            <a:off x="4524231" y="2617918"/>
            <a:ext cx="450377" cy="16104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1014761" y="2827381"/>
            <a:ext cx="3509470" cy="2578773"/>
          </a:xfrm>
        </p:spPr>
        <p:txBody>
          <a:bodyPr>
            <a:normAutofit fontScale="90000"/>
          </a:bodyPr>
          <a:lstStyle/>
          <a:p>
            <a:r>
              <a:rPr lang="id-ID" sz="3600" dirty="0"/>
              <a:t>Strategi Pencapaian Target Pembangunan Infrastruktur Permukiman Tahun 2020-2024</a:t>
            </a:r>
          </a:p>
        </p:txBody>
      </p:sp>
      <p:sp>
        <p:nvSpPr>
          <p:cNvPr id="9" name="Title 1"/>
          <p:cNvSpPr txBox="1">
            <a:spLocks/>
          </p:cNvSpPr>
          <p:nvPr/>
        </p:nvSpPr>
        <p:spPr>
          <a:xfrm>
            <a:off x="7049494" y="4203511"/>
            <a:ext cx="3615804" cy="308775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r>
              <a:rPr lang="id-ID" sz="28700" dirty="0" smtClean="0">
                <a:solidFill>
                  <a:schemeClr val="bg1">
                    <a:alpha val="40000"/>
                  </a:schemeClr>
                </a:solidFill>
              </a:rPr>
              <a:t>3</a:t>
            </a:r>
            <a:endParaRPr lang="id-ID" sz="28700" dirty="0">
              <a:solidFill>
                <a:schemeClr val="bg1">
                  <a:alpha val="40000"/>
                </a:schemeClr>
              </a:solidFill>
            </a:endParaRPr>
          </a:p>
        </p:txBody>
      </p:sp>
      <p:sp>
        <p:nvSpPr>
          <p:cNvPr id="10" name="Slide Number Placeholder 9"/>
          <p:cNvSpPr>
            <a:spLocks noGrp="1"/>
          </p:cNvSpPr>
          <p:nvPr>
            <p:ph type="sldNum" sz="quarter" idx="12"/>
          </p:nvPr>
        </p:nvSpPr>
        <p:spPr/>
        <p:txBody>
          <a:bodyPr/>
          <a:lstStyle/>
          <a:p>
            <a:fld id="{B87B30B6-2155-4CBA-9E03-20DB79216E54}" type="slidenum">
              <a:rPr lang="id-ID" smtClean="0"/>
              <a:pPr/>
              <a:t>20</a:t>
            </a:fld>
            <a:endParaRPr lang="id-ID"/>
          </a:p>
        </p:txBody>
      </p:sp>
    </p:spTree>
    <p:extLst>
      <p:ext uri="{BB962C8B-B14F-4D97-AF65-F5344CB8AC3E}">
        <p14:creationId xmlns:p14="http://schemas.microsoft.com/office/powerpoint/2010/main" val="25411236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p:cNvSpPr txBox="1">
            <a:spLocks/>
          </p:cNvSpPr>
          <p:nvPr/>
        </p:nvSpPr>
        <p:spPr bwMode="auto">
          <a:xfrm>
            <a:off x="2543908" y="1226529"/>
            <a:ext cx="5984631" cy="108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en-ID" altLang="id-ID" sz="1477" dirty="0" err="1">
                <a:solidFill>
                  <a:schemeClr val="tx1"/>
                </a:solidFill>
                <a:latin typeface="Franklin Gothic Book" panose="020B0503020102020204" pitchFamily="34" charset="0"/>
                <a:cs typeface="Arial" panose="020B0604020202020204" pitchFamily="34" charset="0"/>
              </a:rPr>
              <a:t>Pemenuhan</a:t>
            </a:r>
            <a:r>
              <a:rPr lang="en-ID" altLang="id-ID" sz="1477" dirty="0">
                <a:solidFill>
                  <a:schemeClr val="tx1"/>
                </a:solidFill>
                <a:latin typeface="Franklin Gothic Book" panose="020B0503020102020204" pitchFamily="34" charset="0"/>
                <a:cs typeface="Arial" panose="020B0604020202020204" pitchFamily="34" charset="0"/>
              </a:rPr>
              <a:t> Standard </a:t>
            </a:r>
            <a:r>
              <a:rPr lang="en-ID" altLang="id-ID" sz="1477" dirty="0" err="1">
                <a:solidFill>
                  <a:schemeClr val="tx1"/>
                </a:solidFill>
                <a:latin typeface="Franklin Gothic Book" panose="020B0503020102020204" pitchFamily="34" charset="0"/>
                <a:cs typeface="Arial" panose="020B0604020202020204" pitchFamily="34" charset="0"/>
              </a:rPr>
              <a:t>Pelayanan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Perkotaan</a:t>
            </a:r>
            <a:r>
              <a:rPr lang="en-ID" altLang="id-ID" sz="1477" dirty="0">
                <a:solidFill>
                  <a:schemeClr val="tx1"/>
                </a:solidFill>
                <a:latin typeface="Franklin Gothic Book" panose="020B0503020102020204" pitchFamily="34" charset="0"/>
                <a:cs typeface="Arial" panose="020B0604020202020204" pitchFamily="34" charset="0"/>
              </a:rPr>
              <a:t> (SPP) dan </a:t>
            </a:r>
            <a:r>
              <a:rPr lang="en-ID" altLang="id-ID" sz="1477" dirty="0" err="1">
                <a:solidFill>
                  <a:schemeClr val="tx1"/>
                </a:solidFill>
                <a:latin typeface="Franklin Gothic Book" panose="020B0503020102020204" pitchFamily="34" charset="0"/>
                <a:cs typeface="Arial" panose="020B0604020202020204" pitchFamily="34" charset="0"/>
              </a:rPr>
              <a:t>Standar</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Pelayanan</a:t>
            </a:r>
            <a:r>
              <a:rPr lang="en-ID" altLang="id-ID" sz="1477" dirty="0">
                <a:solidFill>
                  <a:schemeClr val="tx1"/>
                </a:solidFill>
                <a:latin typeface="Franklin Gothic Book" panose="020B0503020102020204" pitchFamily="34" charset="0"/>
                <a:cs typeface="Arial" panose="020B0604020202020204" pitchFamily="34" charset="0"/>
              </a:rPr>
              <a:t> Minimal (SPM)</a:t>
            </a:r>
            <a:r>
              <a:rPr lang="id-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a:solidFill>
                  <a:schemeClr val="tx1"/>
                </a:solidFill>
                <a:latin typeface="Franklin Gothic Book" panose="020B0503020102020204" pitchFamily="34" charset="0"/>
                <a:cs typeface="Arial" panose="020B0604020202020204" pitchFamily="34" charset="0"/>
              </a:rPr>
              <a:t>pada </a:t>
            </a:r>
            <a:r>
              <a:rPr lang="en-ID" altLang="id-ID" sz="1477" dirty="0" err="1">
                <a:solidFill>
                  <a:schemeClr val="tx1"/>
                </a:solidFill>
                <a:latin typeface="Franklin Gothic Book" panose="020B0503020102020204" pitchFamily="34" charset="0"/>
                <a:cs typeface="Arial" panose="020B0604020202020204" pitchFamily="34" charset="0"/>
              </a:rPr>
              <a:t>permukiman</a:t>
            </a:r>
            <a:r>
              <a:rPr lang="en-ID" altLang="id-ID" sz="1477" dirty="0">
                <a:solidFill>
                  <a:schemeClr val="tx1"/>
                </a:solidFill>
                <a:latin typeface="Franklin Gothic Book" panose="020B0503020102020204" pitchFamily="34" charset="0"/>
                <a:cs typeface="Arial" panose="020B0604020202020204" pitchFamily="34" charset="0"/>
              </a:rPr>
              <a:t> di </a:t>
            </a:r>
            <a:r>
              <a:rPr lang="en-ID" altLang="id-ID" sz="1662" b="1" dirty="0">
                <a:solidFill>
                  <a:srgbClr val="3C7067"/>
                </a:solidFill>
                <a:latin typeface="Franklin Gothic Book" panose="020B0503020102020204" pitchFamily="34" charset="0"/>
                <a:cs typeface="Arial" panose="020B0604020202020204" pitchFamily="34" charset="0"/>
              </a:rPr>
              <a:t>Kawasan </a:t>
            </a:r>
            <a:r>
              <a:rPr lang="en-ID" altLang="id-ID" sz="1662" b="1" dirty="0" err="1">
                <a:solidFill>
                  <a:srgbClr val="3C7067"/>
                </a:solidFill>
                <a:latin typeface="Franklin Gothic Book" panose="020B0503020102020204" pitchFamily="34" charset="0"/>
                <a:cs typeface="Arial" panose="020B0604020202020204" pitchFamily="34" charset="0"/>
              </a:rPr>
              <a:t>Strategis</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Nasional</a:t>
            </a:r>
            <a:r>
              <a:rPr lang="en-ID" altLang="id-ID" sz="1662" b="1" dirty="0">
                <a:solidFill>
                  <a:srgbClr val="3C7067"/>
                </a:solidFill>
                <a:latin typeface="Franklin Gothic Book" panose="020B0503020102020204" pitchFamily="34" charset="0"/>
                <a:cs typeface="Arial" panose="020B0604020202020204" pitchFamily="34" charset="0"/>
              </a:rPr>
              <a:t> (KSN) dan </a:t>
            </a:r>
            <a:r>
              <a:rPr lang="en-ID" altLang="id-ID" sz="1662" b="1" dirty="0" err="1">
                <a:solidFill>
                  <a:srgbClr val="3C7067"/>
                </a:solidFill>
                <a:latin typeface="Franklin Gothic Book" panose="020B0503020102020204" pitchFamily="34" charset="0"/>
                <a:cs typeface="Arial" panose="020B0604020202020204" pitchFamily="34" charset="0"/>
              </a:rPr>
              <a:t>kawasan</a:t>
            </a:r>
            <a:r>
              <a:rPr lang="en-ID" altLang="id-ID" sz="1662" b="1" dirty="0">
                <a:solidFill>
                  <a:srgbClr val="3C7067"/>
                </a:solidFill>
                <a:latin typeface="Franklin Gothic Book" panose="020B0503020102020204" pitchFamily="34" charset="0"/>
                <a:cs typeface="Arial" panose="020B0604020202020204" pitchFamily="34" charset="0"/>
              </a:rPr>
              <a:t> yang </a:t>
            </a:r>
            <a:r>
              <a:rPr lang="en-ID" altLang="id-ID" sz="1662" b="1" dirty="0" err="1">
                <a:solidFill>
                  <a:srgbClr val="3C7067"/>
                </a:solidFill>
                <a:latin typeface="Franklin Gothic Book" panose="020B0503020102020204" pitchFamily="34" charset="0"/>
                <a:cs typeface="Arial" panose="020B0604020202020204" pitchFamily="34" charset="0"/>
              </a:rPr>
              <a:t>mempunyai</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kepentingan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nasional</a:t>
            </a:r>
            <a:r>
              <a:rPr lang="en-ID" altLang="id-ID" sz="1662" b="1" dirty="0">
                <a:solidFill>
                  <a:srgbClr val="3C7067"/>
                </a:solidFill>
                <a:latin typeface="Franklin Gothic Book" panose="020B0503020102020204" pitchFamily="34" charset="0"/>
                <a:cs typeface="Arial" panose="020B0604020202020204" pitchFamily="34" charset="0"/>
              </a:rPr>
              <a:t> </a:t>
            </a:r>
          </a:p>
        </p:txBody>
      </p:sp>
      <p:sp>
        <p:nvSpPr>
          <p:cNvPr id="14340" name="Content Placeholder 2"/>
          <p:cNvSpPr txBox="1">
            <a:spLocks/>
          </p:cNvSpPr>
          <p:nvPr/>
        </p:nvSpPr>
        <p:spPr bwMode="auto">
          <a:xfrm>
            <a:off x="2560027" y="2307983"/>
            <a:ext cx="5984631" cy="663819"/>
          </a:xfrm>
          <a:prstGeom prst="rect">
            <a:avLst/>
          </a:prstGeom>
          <a:solidFill>
            <a:schemeClr val="accent4">
              <a:lumMod val="40000"/>
              <a:lumOff val="60000"/>
            </a:schemeClr>
          </a:solidFill>
          <a:ln>
            <a:noFill/>
          </a:ln>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es-ES" altLang="id-ID" sz="1662" b="1" dirty="0" err="1">
                <a:solidFill>
                  <a:srgbClr val="3C7067"/>
                </a:solidFill>
                <a:latin typeface="Franklin Gothic Book" panose="020B0503020102020204" pitchFamily="34" charset="0"/>
                <a:cs typeface="Arial" panose="020B0604020202020204" pitchFamily="34" charset="0"/>
              </a:rPr>
              <a:t>Prioritas</a:t>
            </a:r>
            <a:r>
              <a:rPr lang="es-ES" altLang="id-ID" sz="1662" b="1" dirty="0">
                <a:solidFill>
                  <a:srgbClr val="3C7067"/>
                </a:solidFill>
                <a:latin typeface="Franklin Gothic Book" panose="020B0503020102020204" pitchFamily="34" charset="0"/>
                <a:cs typeface="Arial" panose="020B0604020202020204" pitchFamily="34" charset="0"/>
              </a:rPr>
              <a:t> </a:t>
            </a:r>
            <a:r>
              <a:rPr lang="es-ES" altLang="id-ID" sz="1662" b="1" dirty="0" err="1">
                <a:solidFill>
                  <a:srgbClr val="3C7067"/>
                </a:solidFill>
                <a:latin typeface="Franklin Gothic Book" panose="020B0503020102020204" pitchFamily="34" charset="0"/>
                <a:cs typeface="Arial" panose="020B0604020202020204" pitchFamily="34" charset="0"/>
              </a:rPr>
              <a:t>penanganan</a:t>
            </a:r>
            <a:r>
              <a:rPr lang="es-ES" altLang="id-ID" sz="1662" b="1" dirty="0">
                <a:solidFill>
                  <a:srgbClr val="3C7067"/>
                </a:solidFill>
                <a:latin typeface="Franklin Gothic Book" panose="020B0503020102020204" pitchFamily="34" charset="0"/>
                <a:cs typeface="Arial" panose="020B0604020202020204" pitchFamily="34" charset="0"/>
              </a:rPr>
              <a:t> di </a:t>
            </a:r>
            <a:r>
              <a:rPr lang="es-ES" altLang="id-ID" sz="1662" b="1" dirty="0" err="1">
                <a:solidFill>
                  <a:srgbClr val="3C7067"/>
                </a:solidFill>
                <a:latin typeface="Franklin Gothic Book" panose="020B0503020102020204" pitchFamily="34" charset="0"/>
                <a:cs typeface="Arial" panose="020B0604020202020204" pitchFamily="34" charset="0"/>
              </a:rPr>
              <a:t>daerah</a:t>
            </a:r>
            <a:r>
              <a:rPr lang="es-ES" altLang="id-ID" sz="1662" b="1" dirty="0">
                <a:solidFill>
                  <a:srgbClr val="3C7067"/>
                </a:solidFill>
                <a:latin typeface="Franklin Gothic Book" panose="020B0503020102020204" pitchFamily="34" charset="0"/>
                <a:cs typeface="Arial" panose="020B0604020202020204" pitchFamily="34" charset="0"/>
              </a:rPr>
              <a:t> </a:t>
            </a:r>
            <a:r>
              <a:rPr lang="es-ES" altLang="id-ID" sz="1662" b="1" dirty="0" err="1">
                <a:solidFill>
                  <a:srgbClr val="3C7067"/>
                </a:solidFill>
                <a:latin typeface="Franklin Gothic Book" panose="020B0503020102020204" pitchFamily="34" charset="0"/>
                <a:cs typeface="Arial" panose="020B0604020202020204" pitchFamily="34" charset="0"/>
              </a:rPr>
              <a:t>rawan</a:t>
            </a:r>
            <a:r>
              <a:rPr lang="es-ES" altLang="id-ID" sz="1662" b="1" dirty="0">
                <a:solidFill>
                  <a:srgbClr val="3C7067"/>
                </a:solidFill>
                <a:latin typeface="Franklin Gothic Book" panose="020B0503020102020204" pitchFamily="34" charset="0"/>
                <a:cs typeface="Arial" panose="020B0604020202020204" pitchFamily="34" charset="0"/>
              </a:rPr>
              <a:t> air dan </a:t>
            </a:r>
            <a:r>
              <a:rPr lang="es-ES" altLang="id-ID" sz="1662" b="1" dirty="0" err="1">
                <a:solidFill>
                  <a:srgbClr val="3C7067"/>
                </a:solidFill>
                <a:latin typeface="Franklin Gothic Book" panose="020B0503020102020204" pitchFamily="34" charset="0"/>
                <a:cs typeface="Arial" panose="020B0604020202020204" pitchFamily="34" charset="0"/>
              </a:rPr>
              <a:t>rawan</a:t>
            </a:r>
            <a:r>
              <a:rPr lang="es-ES" altLang="id-ID" sz="1662" b="1" dirty="0">
                <a:solidFill>
                  <a:srgbClr val="3C7067"/>
                </a:solidFill>
                <a:latin typeface="Franklin Gothic Book" panose="020B0503020102020204" pitchFamily="34" charset="0"/>
                <a:cs typeface="Arial" panose="020B0604020202020204" pitchFamily="34" charset="0"/>
              </a:rPr>
              <a:t> </a:t>
            </a:r>
            <a:r>
              <a:rPr lang="es-ES" altLang="id-ID" sz="1662" b="1" dirty="0" err="1">
                <a:solidFill>
                  <a:srgbClr val="3C7067"/>
                </a:solidFill>
                <a:latin typeface="Franklin Gothic Book" panose="020B0503020102020204" pitchFamily="34" charset="0"/>
                <a:cs typeface="Arial" panose="020B0604020202020204" pitchFamily="34" charset="0"/>
              </a:rPr>
              <a:t>sanitasi</a:t>
            </a:r>
            <a:r>
              <a:rPr lang="id-ID" altLang="id-ID" sz="1662" b="1" dirty="0">
                <a:solidFill>
                  <a:srgbClr val="3C7067"/>
                </a:solidFill>
                <a:latin typeface="Franklin Gothic Book" panose="020B0503020102020204" pitchFamily="34" charset="0"/>
                <a:cs typeface="Arial" panose="020B0604020202020204" pitchFamily="34" charset="0"/>
              </a:rPr>
              <a:t> tinggi </a:t>
            </a:r>
            <a:r>
              <a:rPr lang="es-ES" altLang="id-ID" sz="1662" b="1" dirty="0">
                <a:solidFill>
                  <a:srgbClr val="3C7067"/>
                </a:solidFill>
                <a:latin typeface="Franklin Gothic Book" panose="020B0503020102020204" pitchFamily="34" charset="0"/>
                <a:cs typeface="Arial" panose="020B0604020202020204" pitchFamily="34" charset="0"/>
              </a:rPr>
              <a:t>pada </a:t>
            </a:r>
            <a:r>
              <a:rPr lang="es-ES" altLang="id-ID" sz="1662" b="1" dirty="0" err="1">
                <a:solidFill>
                  <a:srgbClr val="3C7067"/>
                </a:solidFill>
                <a:latin typeface="Franklin Gothic Book" panose="020B0503020102020204" pitchFamily="34" charset="0"/>
                <a:cs typeface="Arial" panose="020B0604020202020204" pitchFamily="34" charset="0"/>
              </a:rPr>
              <a:t>kab</a:t>
            </a:r>
            <a:r>
              <a:rPr lang="es-ES" altLang="id-ID" sz="1662" b="1" dirty="0">
                <a:solidFill>
                  <a:srgbClr val="3C7067"/>
                </a:solidFill>
                <a:latin typeface="Franklin Gothic Book" panose="020B0503020102020204" pitchFamily="34" charset="0"/>
                <a:cs typeface="Arial" panose="020B0604020202020204" pitchFamily="34" charset="0"/>
              </a:rPr>
              <a:t>/</a:t>
            </a:r>
            <a:r>
              <a:rPr lang="es-ES" altLang="id-ID" sz="1662" b="1" dirty="0" err="1">
                <a:solidFill>
                  <a:srgbClr val="3C7067"/>
                </a:solidFill>
                <a:latin typeface="Franklin Gothic Book" panose="020B0503020102020204" pitchFamily="34" charset="0"/>
                <a:cs typeface="Arial" panose="020B0604020202020204" pitchFamily="34" charset="0"/>
              </a:rPr>
              <a:t>kota</a:t>
            </a:r>
            <a:r>
              <a:rPr lang="es-ES" altLang="id-ID" sz="1662" b="1" dirty="0">
                <a:solidFill>
                  <a:srgbClr val="3C7067"/>
                </a:solidFill>
                <a:latin typeface="Franklin Gothic Book" panose="020B0503020102020204" pitchFamily="34" charset="0"/>
                <a:cs typeface="Arial" panose="020B0604020202020204" pitchFamily="34" charset="0"/>
              </a:rPr>
              <a:t> </a:t>
            </a:r>
            <a:r>
              <a:rPr lang="es-ES" altLang="id-ID" sz="1662" b="1" dirty="0" err="1">
                <a:solidFill>
                  <a:srgbClr val="3C7067"/>
                </a:solidFill>
                <a:latin typeface="Franklin Gothic Book" panose="020B0503020102020204" pitchFamily="34" charset="0"/>
                <a:cs typeface="Arial" panose="020B0604020202020204" pitchFamily="34" charset="0"/>
              </a:rPr>
              <a:t>dengan</a:t>
            </a:r>
            <a:r>
              <a:rPr lang="es-ES" altLang="id-ID" sz="1662" b="1" dirty="0">
                <a:solidFill>
                  <a:srgbClr val="3C7067"/>
                </a:solidFill>
                <a:latin typeface="Franklin Gothic Book" panose="020B0503020102020204" pitchFamily="34" charset="0"/>
                <a:cs typeface="Arial" panose="020B0604020202020204" pitchFamily="34" charset="0"/>
              </a:rPr>
              <a:t> </a:t>
            </a:r>
            <a:r>
              <a:rPr lang="es-ES" altLang="id-ID" sz="1662" b="1" dirty="0" err="1">
                <a:solidFill>
                  <a:srgbClr val="3C7067"/>
                </a:solidFill>
                <a:latin typeface="Franklin Gothic Book" panose="020B0503020102020204" pitchFamily="34" charset="0"/>
                <a:cs typeface="Arial" panose="020B0604020202020204" pitchFamily="34" charset="0"/>
              </a:rPr>
              <a:t>fiskal</a:t>
            </a:r>
            <a:r>
              <a:rPr lang="es-ES" altLang="id-ID" sz="1662" b="1" dirty="0">
                <a:solidFill>
                  <a:srgbClr val="3C7067"/>
                </a:solidFill>
                <a:latin typeface="Franklin Gothic Book" panose="020B0503020102020204" pitchFamily="34" charset="0"/>
                <a:cs typeface="Arial" panose="020B0604020202020204" pitchFamily="34" charset="0"/>
              </a:rPr>
              <a:t> </a:t>
            </a:r>
            <a:r>
              <a:rPr lang="es-ES" altLang="id-ID" sz="1662" b="1" dirty="0" err="1">
                <a:solidFill>
                  <a:srgbClr val="3C7067"/>
                </a:solidFill>
                <a:latin typeface="Franklin Gothic Book" panose="020B0503020102020204" pitchFamily="34" charset="0"/>
                <a:cs typeface="Arial" panose="020B0604020202020204" pitchFamily="34" charset="0"/>
              </a:rPr>
              <a:t>rendah</a:t>
            </a:r>
            <a:endParaRPr lang="es-ES" altLang="id-ID" sz="1662" b="1" dirty="0">
              <a:solidFill>
                <a:srgbClr val="3C7067"/>
              </a:solidFill>
              <a:latin typeface="Franklin Gothic Book" panose="020B0503020102020204" pitchFamily="34" charset="0"/>
              <a:cs typeface="Arial" panose="020B0604020202020204" pitchFamily="34" charset="0"/>
            </a:endParaRPr>
          </a:p>
        </p:txBody>
      </p:sp>
      <p:sp>
        <p:nvSpPr>
          <p:cNvPr id="14341" name="Content Placeholder 2"/>
          <p:cNvSpPr txBox="1">
            <a:spLocks/>
          </p:cNvSpPr>
          <p:nvPr/>
        </p:nvSpPr>
        <p:spPr bwMode="auto">
          <a:xfrm>
            <a:off x="2527790" y="3723544"/>
            <a:ext cx="5986096" cy="59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fi-FI" altLang="id-ID" sz="1477" dirty="0">
                <a:solidFill>
                  <a:schemeClr val="tx1"/>
                </a:solidFill>
                <a:latin typeface="Franklin Gothic Book" panose="020B0503020102020204" pitchFamily="34" charset="0"/>
                <a:cs typeface="Arial" panose="020B0604020202020204" pitchFamily="34" charset="0"/>
              </a:rPr>
              <a:t>Penetapan lokasi berdasarkan kriteria rawan air dan rawan sanitasi</a:t>
            </a:r>
            <a:r>
              <a:rPr lang="id-ID" altLang="id-ID" sz="1477" dirty="0">
                <a:solidFill>
                  <a:schemeClr val="tx1"/>
                </a:solidFill>
                <a:latin typeface="Franklin Gothic Book" panose="020B0503020102020204" pitchFamily="34" charset="0"/>
                <a:cs typeface="Arial" panose="020B0604020202020204" pitchFamily="34" charset="0"/>
              </a:rPr>
              <a:t> </a:t>
            </a:r>
            <a:r>
              <a:rPr lang="en-US" altLang="ko-KR" sz="1477" dirty="0" err="1">
                <a:solidFill>
                  <a:schemeClr val="tx1"/>
                </a:solidFill>
                <a:latin typeface="Franklin Gothic Book" panose="020B0503020102020204" pitchFamily="34" charset="0"/>
                <a:cs typeface="Arial" panose="020B0604020202020204" pitchFamily="34" charset="0"/>
              </a:rPr>
              <a:t>serta</a:t>
            </a:r>
            <a:r>
              <a:rPr lang="en-US" altLang="ko-KR" sz="1477" dirty="0">
                <a:solidFill>
                  <a:schemeClr val="tx1"/>
                </a:solidFill>
                <a:latin typeface="Franklin Gothic Book" panose="020B0503020102020204" pitchFamily="34" charset="0"/>
                <a:cs typeface="Arial" panose="020B0604020202020204" pitchFamily="34" charset="0"/>
              </a:rPr>
              <a:t> </a:t>
            </a:r>
            <a:r>
              <a:rPr lang="en-US" altLang="ko-KR" sz="1662" b="1" dirty="0" err="1">
                <a:solidFill>
                  <a:srgbClr val="3C7067"/>
                </a:solidFill>
                <a:latin typeface="Franklin Gothic Book" panose="020B0503020102020204" pitchFamily="34" charset="0"/>
                <a:cs typeface="Arial" panose="020B0604020202020204" pitchFamily="34" charset="0"/>
              </a:rPr>
              <a:t>ketersediaan</a:t>
            </a:r>
            <a:r>
              <a:rPr lang="en-US" altLang="ko-KR" sz="1662" b="1" dirty="0">
                <a:solidFill>
                  <a:srgbClr val="3C7067"/>
                </a:solidFill>
                <a:latin typeface="Franklin Gothic Book" panose="020B0503020102020204" pitchFamily="34" charset="0"/>
                <a:cs typeface="Arial" panose="020B0604020202020204" pitchFamily="34" charset="0"/>
              </a:rPr>
              <a:t> </a:t>
            </a:r>
            <a:r>
              <a:rPr lang="en-US" altLang="ko-KR" sz="1662" b="1" dirty="0" err="1">
                <a:solidFill>
                  <a:srgbClr val="3C7067"/>
                </a:solidFill>
                <a:latin typeface="Franklin Gothic Book" panose="020B0503020102020204" pitchFamily="34" charset="0"/>
                <a:cs typeface="Arial" panose="020B0604020202020204" pitchFamily="34" charset="0"/>
              </a:rPr>
              <a:t>dokumen</a:t>
            </a:r>
            <a:r>
              <a:rPr lang="en-US" altLang="ko-KR" sz="1662" b="1" dirty="0">
                <a:solidFill>
                  <a:srgbClr val="3C7067"/>
                </a:solidFill>
                <a:latin typeface="Franklin Gothic Book" panose="020B0503020102020204" pitchFamily="34" charset="0"/>
                <a:cs typeface="Arial" panose="020B0604020202020204" pitchFamily="34" charset="0"/>
              </a:rPr>
              <a:t> perencanaan</a:t>
            </a:r>
          </a:p>
        </p:txBody>
      </p:sp>
      <p:sp>
        <p:nvSpPr>
          <p:cNvPr id="14342" name="Content Placeholder 2"/>
          <p:cNvSpPr txBox="1">
            <a:spLocks/>
          </p:cNvSpPr>
          <p:nvPr/>
        </p:nvSpPr>
        <p:spPr bwMode="auto">
          <a:xfrm>
            <a:off x="2538046" y="4482614"/>
            <a:ext cx="5986097" cy="54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en-ID" altLang="id-ID" sz="1477" dirty="0" err="1">
                <a:solidFill>
                  <a:schemeClr val="tx1"/>
                </a:solidFill>
                <a:latin typeface="Franklin Gothic Book" panose="020B0503020102020204" pitchFamily="34" charset="0"/>
                <a:cs typeface="Arial" panose="020B0604020202020204" pitchFamily="34" charset="0"/>
              </a:rPr>
              <a:t>Keterpaduan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perencanaan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pembangunan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infrastruktur</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permukiman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melalui</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penguatan</a:t>
            </a:r>
            <a:r>
              <a:rPr lang="en-ID" altLang="id-ID" sz="1662" b="1" dirty="0">
                <a:solidFill>
                  <a:srgbClr val="3C7067"/>
                </a:solidFill>
                <a:latin typeface="Franklin Gothic Book" panose="020B0503020102020204" pitchFamily="34" charset="0"/>
                <a:cs typeface="Arial" panose="020B0604020202020204" pitchFamily="34" charset="0"/>
              </a:rPr>
              <a:t> database</a:t>
            </a:r>
          </a:p>
        </p:txBody>
      </p:sp>
      <p:sp>
        <p:nvSpPr>
          <p:cNvPr id="14343" name="Content Placeholder 2"/>
          <p:cNvSpPr txBox="1">
            <a:spLocks/>
          </p:cNvSpPr>
          <p:nvPr/>
        </p:nvSpPr>
        <p:spPr bwMode="auto">
          <a:xfrm>
            <a:off x="2555631" y="5203581"/>
            <a:ext cx="5986097" cy="53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en-ID" altLang="id-ID" sz="1662" b="1" dirty="0" err="1">
                <a:solidFill>
                  <a:srgbClr val="3C7067"/>
                </a:solidFill>
                <a:latin typeface="Franklin Gothic Book" panose="020B0503020102020204" pitchFamily="34" charset="0"/>
                <a:cs typeface="Arial" panose="020B0604020202020204" pitchFamily="34" charset="0"/>
              </a:rPr>
              <a:t>Pemanfaatan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alternatif</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pendanaan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berdasarkan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kondisi</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fiskal</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daerah</a:t>
            </a:r>
            <a:r>
              <a:rPr lang="en-ID" altLang="id-ID" sz="1662" b="1" dirty="0">
                <a:solidFill>
                  <a:srgbClr val="3C7067"/>
                </a:solidFill>
                <a:latin typeface="Franklin Gothic Book" panose="020B0503020102020204" pitchFamily="34" charset="0"/>
                <a:cs typeface="Arial" panose="020B0604020202020204" pitchFamily="34" charset="0"/>
              </a:rPr>
              <a:t> (KPBU, DAK, </a:t>
            </a:r>
            <a:r>
              <a:rPr lang="en-ID" altLang="id-ID" sz="1662" b="1" dirty="0" err="1">
                <a:solidFill>
                  <a:srgbClr val="3C7067"/>
                </a:solidFill>
                <a:latin typeface="Franklin Gothic Book" panose="020B0503020102020204" pitchFamily="34" charset="0"/>
                <a:cs typeface="Arial" panose="020B0604020202020204" pitchFamily="34" charset="0"/>
              </a:rPr>
              <a:t>Hibah</a:t>
            </a:r>
            <a:r>
              <a:rPr lang="en-ID" altLang="id-ID" sz="1662" b="1" dirty="0">
                <a:solidFill>
                  <a:srgbClr val="3C7067"/>
                </a:solidFill>
                <a:latin typeface="Franklin Gothic Book" panose="020B0503020102020204" pitchFamily="34" charset="0"/>
                <a:cs typeface="Arial" panose="020B0604020202020204" pitchFamily="34" charset="0"/>
              </a:rPr>
              <a:t> SR)</a:t>
            </a:r>
          </a:p>
        </p:txBody>
      </p:sp>
      <p:sp>
        <p:nvSpPr>
          <p:cNvPr id="14344" name="Content Placeholder 2"/>
          <p:cNvSpPr txBox="1">
            <a:spLocks/>
          </p:cNvSpPr>
          <p:nvPr/>
        </p:nvSpPr>
        <p:spPr bwMode="auto">
          <a:xfrm>
            <a:off x="2538046" y="5867400"/>
            <a:ext cx="5986097" cy="54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en-ID" altLang="id-ID" sz="1662" b="1" dirty="0" err="1">
                <a:solidFill>
                  <a:srgbClr val="3C7067"/>
                </a:solidFill>
                <a:latin typeface="Franklin Gothic Book" panose="020B0503020102020204" pitchFamily="34" charset="0"/>
                <a:cs typeface="Arial" panose="020B0604020202020204" pitchFamily="34" charset="0"/>
              </a:rPr>
              <a:t>Penguatan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pembagian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peran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Pemerintah</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Pemerintah</a:t>
            </a:r>
            <a:r>
              <a:rPr lang="en-ID" altLang="id-ID" sz="1477" dirty="0">
                <a:solidFill>
                  <a:schemeClr val="tx1"/>
                </a:solidFill>
                <a:latin typeface="Franklin Gothic Book" panose="020B0503020102020204" pitchFamily="34" charset="0"/>
                <a:cs typeface="Arial" panose="020B0604020202020204" pitchFamily="34" charset="0"/>
              </a:rPr>
              <a:t> Daerah, </a:t>
            </a:r>
            <a:r>
              <a:rPr lang="en-ID" altLang="id-ID" sz="1477" dirty="0" err="1">
                <a:solidFill>
                  <a:schemeClr val="tx1"/>
                </a:solidFill>
                <a:latin typeface="Franklin Gothic Book" panose="020B0503020102020204" pitchFamily="34" charset="0"/>
                <a:cs typeface="Arial" panose="020B0604020202020204" pitchFamily="34" charset="0"/>
              </a:rPr>
              <a:t>Swasta</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Akademisi</a:t>
            </a:r>
            <a:r>
              <a:rPr lang="en-ID" altLang="id-ID" sz="1477" dirty="0">
                <a:solidFill>
                  <a:schemeClr val="tx1"/>
                </a:solidFill>
                <a:latin typeface="Franklin Gothic Book" panose="020B0503020102020204" pitchFamily="34" charset="0"/>
                <a:cs typeface="Arial" panose="020B0604020202020204" pitchFamily="34" charset="0"/>
              </a:rPr>
              <a:t>/</a:t>
            </a:r>
            <a:r>
              <a:rPr lang="en-ID" altLang="id-ID" sz="1477" dirty="0" err="1">
                <a:solidFill>
                  <a:schemeClr val="tx1"/>
                </a:solidFill>
                <a:latin typeface="Franklin Gothic Book" panose="020B0503020102020204" pitchFamily="34" charset="0"/>
                <a:cs typeface="Arial" panose="020B0604020202020204" pitchFamily="34" charset="0"/>
              </a:rPr>
              <a:t>Pemerhati</a:t>
            </a:r>
            <a:r>
              <a:rPr lang="en-ID" altLang="id-ID" sz="1477" dirty="0">
                <a:solidFill>
                  <a:schemeClr val="tx1"/>
                </a:solidFill>
                <a:latin typeface="Franklin Gothic Book" panose="020B0503020102020204" pitchFamily="34" charset="0"/>
                <a:cs typeface="Arial" panose="020B0604020202020204" pitchFamily="34" charset="0"/>
              </a:rPr>
              <a:t>/</a:t>
            </a:r>
            <a:r>
              <a:rPr lang="en-ID" altLang="id-ID" sz="1477" dirty="0" err="1">
                <a:solidFill>
                  <a:schemeClr val="tx1"/>
                </a:solidFill>
                <a:latin typeface="Franklin Gothic Book" panose="020B0503020102020204" pitchFamily="34" charset="0"/>
                <a:cs typeface="Arial" panose="020B0604020202020204" pitchFamily="34" charset="0"/>
              </a:rPr>
              <a:t>Praktisi</a:t>
            </a:r>
            <a:r>
              <a:rPr lang="en-ID" altLang="id-ID" sz="1477" dirty="0">
                <a:solidFill>
                  <a:schemeClr val="tx1"/>
                </a:solidFill>
                <a:latin typeface="Franklin Gothic Book" panose="020B0503020102020204" pitchFamily="34" charset="0"/>
                <a:cs typeface="Arial" panose="020B0604020202020204" pitchFamily="34" charset="0"/>
              </a:rPr>
              <a:t> dan Masyarakat</a:t>
            </a:r>
          </a:p>
        </p:txBody>
      </p:sp>
      <p:sp>
        <p:nvSpPr>
          <p:cNvPr id="10" name="Oval 9">
            <a:extLst/>
          </p:cNvPr>
          <p:cNvSpPr/>
          <p:nvPr/>
        </p:nvSpPr>
        <p:spPr>
          <a:xfrm>
            <a:off x="1437544" y="2080846"/>
            <a:ext cx="763465" cy="763466"/>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sp>
        <p:nvSpPr>
          <p:cNvPr id="11" name="Oval 10">
            <a:extLst/>
          </p:cNvPr>
          <p:cNvSpPr/>
          <p:nvPr/>
        </p:nvSpPr>
        <p:spPr>
          <a:xfrm>
            <a:off x="672613" y="4239359"/>
            <a:ext cx="764931" cy="764931"/>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sp>
        <p:nvSpPr>
          <p:cNvPr id="12" name="Oval 11">
            <a:extLst/>
          </p:cNvPr>
          <p:cNvSpPr/>
          <p:nvPr/>
        </p:nvSpPr>
        <p:spPr>
          <a:xfrm>
            <a:off x="672613" y="2787163"/>
            <a:ext cx="764931" cy="764931"/>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sp>
        <p:nvSpPr>
          <p:cNvPr id="13" name="Oval 12">
            <a:extLst/>
          </p:cNvPr>
          <p:cNvSpPr/>
          <p:nvPr/>
        </p:nvSpPr>
        <p:spPr>
          <a:xfrm>
            <a:off x="1336431" y="3527183"/>
            <a:ext cx="763466" cy="763465"/>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sp>
        <p:nvSpPr>
          <p:cNvPr id="14" name="Oval 13">
            <a:extLst/>
          </p:cNvPr>
          <p:cNvSpPr/>
          <p:nvPr/>
        </p:nvSpPr>
        <p:spPr>
          <a:xfrm>
            <a:off x="1336431" y="4928090"/>
            <a:ext cx="763466" cy="763465"/>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sp>
        <p:nvSpPr>
          <p:cNvPr id="15" name="Oval 14">
            <a:extLst/>
          </p:cNvPr>
          <p:cNvSpPr/>
          <p:nvPr/>
        </p:nvSpPr>
        <p:spPr>
          <a:xfrm>
            <a:off x="672613" y="1424355"/>
            <a:ext cx="764931" cy="764931"/>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cxnSp>
        <p:nvCxnSpPr>
          <p:cNvPr id="18" name="Straight Arrow Connector 17">
            <a:extLst/>
          </p:cNvPr>
          <p:cNvCxnSpPr>
            <a:stCxn id="15" idx="6"/>
          </p:cNvCxnSpPr>
          <p:nvPr/>
        </p:nvCxnSpPr>
        <p:spPr>
          <a:xfrm>
            <a:off x="1437543" y="1806820"/>
            <a:ext cx="1090246"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p:cNvPr>
          <p:cNvCxnSpPr/>
          <p:nvPr/>
        </p:nvCxnSpPr>
        <p:spPr>
          <a:xfrm>
            <a:off x="1386254" y="3169627"/>
            <a:ext cx="1091712"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p:cNvPr>
          <p:cNvCxnSpPr/>
          <p:nvPr/>
        </p:nvCxnSpPr>
        <p:spPr>
          <a:xfrm>
            <a:off x="1415562" y="4621823"/>
            <a:ext cx="1091712"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p:cNvPr>
          <p:cNvCxnSpPr>
            <a:stCxn id="10" idx="6"/>
          </p:cNvCxnSpPr>
          <p:nvPr/>
        </p:nvCxnSpPr>
        <p:spPr>
          <a:xfrm>
            <a:off x="2201008" y="2463312"/>
            <a:ext cx="359020"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p:cNvPr>
          <p:cNvCxnSpPr/>
          <p:nvPr/>
        </p:nvCxnSpPr>
        <p:spPr>
          <a:xfrm>
            <a:off x="2069123" y="3909646"/>
            <a:ext cx="357554"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p:cNvPr>
          <p:cNvCxnSpPr/>
          <p:nvPr/>
        </p:nvCxnSpPr>
        <p:spPr>
          <a:xfrm>
            <a:off x="2022231" y="5310554"/>
            <a:ext cx="357554"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pic>
        <p:nvPicPr>
          <p:cNvPr id="14357" name="Picture 2"/>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805961" y="4372708"/>
            <a:ext cx="498231" cy="4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Picture 4"/>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805961" y="2883877"/>
            <a:ext cx="498231" cy="4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9" name="Picture 5"/>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1440473" y="5023338"/>
            <a:ext cx="498231" cy="4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0" name="Picture 6"/>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1614854" y="2176098"/>
            <a:ext cx="498231" cy="4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1" name="Picture 7"/>
          <p:cNvPicPr>
            <a:picLocks noChangeAspect="1" noChangeArrowheads="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805961" y="1524000"/>
            <a:ext cx="498231" cy="49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2" name="Content Placeholder 2"/>
          <p:cNvSpPr txBox="1">
            <a:spLocks/>
          </p:cNvSpPr>
          <p:nvPr/>
        </p:nvSpPr>
        <p:spPr bwMode="auto">
          <a:xfrm>
            <a:off x="2536582" y="3033346"/>
            <a:ext cx="5986096" cy="540727"/>
          </a:xfrm>
          <a:prstGeom prst="rect">
            <a:avLst/>
          </a:prstGeom>
          <a:solidFill>
            <a:schemeClr val="accent4">
              <a:lumMod val="40000"/>
              <a:lumOff val="60000"/>
            </a:schemeClr>
          </a:solidFill>
          <a:ln>
            <a:noFill/>
          </a:ln>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just">
              <a:buNone/>
            </a:pPr>
            <a:r>
              <a:rPr lang="en-ID" altLang="id-ID" sz="1477" dirty="0" err="1">
                <a:solidFill>
                  <a:schemeClr val="tx1"/>
                </a:solidFill>
                <a:latin typeface="Franklin Gothic Book" panose="020B0503020102020204" pitchFamily="34" charset="0"/>
                <a:cs typeface="Arial" panose="020B0604020202020204" pitchFamily="34" charset="0"/>
              </a:rPr>
              <a:t>Penataan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662" b="1" dirty="0" err="1" smtClean="0">
                <a:solidFill>
                  <a:srgbClr val="3C7067"/>
                </a:solidFill>
                <a:latin typeface="Franklin Gothic Book" panose="020B0503020102020204" pitchFamily="34" charset="0"/>
                <a:cs typeface="Arial" panose="020B0604020202020204" pitchFamily="34" charset="0"/>
              </a:rPr>
              <a:t>Permukiman</a:t>
            </a:r>
            <a:r>
              <a:rPr lang="en-ID" altLang="id-ID" sz="1662" b="1" dirty="0" smtClean="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Kumuh</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Perkotaan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melalui</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peningkatan</a:t>
            </a:r>
            <a:r>
              <a:rPr lang="en-ID" altLang="id-ID" sz="1477" dirty="0">
                <a:solidFill>
                  <a:schemeClr val="tx1"/>
                </a:solidFill>
                <a:latin typeface="Franklin Gothic Book" panose="020B0503020102020204" pitchFamily="34" charset="0"/>
                <a:cs typeface="Arial" panose="020B0604020202020204" pitchFamily="34" charset="0"/>
              </a:rPr>
              <a:t> </a:t>
            </a:r>
            <a:r>
              <a:rPr lang="en-ID" altLang="id-ID" sz="1477" dirty="0" err="1">
                <a:solidFill>
                  <a:schemeClr val="tx1"/>
                </a:solidFill>
                <a:latin typeface="Franklin Gothic Book" panose="020B0503020102020204" pitchFamily="34" charset="0"/>
                <a:cs typeface="Arial" panose="020B0604020202020204" pitchFamily="34" charset="0"/>
              </a:rPr>
              <a:t>kualitas</a:t>
            </a:r>
            <a:r>
              <a:rPr lang="en-ID" altLang="id-ID" sz="1477" dirty="0">
                <a:solidFill>
                  <a:schemeClr val="tx1"/>
                </a:solidFill>
                <a:latin typeface="Franklin Gothic Book" panose="020B0503020102020204" pitchFamily="34" charset="0"/>
                <a:cs typeface="Arial" panose="020B0604020202020204" pitchFamily="34" charset="0"/>
              </a:rPr>
              <a:t> dan </a:t>
            </a:r>
            <a:r>
              <a:rPr lang="en-ID" altLang="id-ID" sz="1662" b="1" dirty="0" err="1">
                <a:solidFill>
                  <a:srgbClr val="3C7067"/>
                </a:solidFill>
                <a:latin typeface="Franklin Gothic Book" panose="020B0503020102020204" pitchFamily="34" charset="0"/>
                <a:cs typeface="Arial" panose="020B0604020202020204" pitchFamily="34" charset="0"/>
              </a:rPr>
              <a:t>perubahan</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wajah</a:t>
            </a:r>
            <a:r>
              <a:rPr lang="en-ID" altLang="id-ID" sz="1662" b="1" dirty="0">
                <a:solidFill>
                  <a:srgbClr val="3C7067"/>
                </a:solidFill>
                <a:latin typeface="Franklin Gothic Book" panose="020B0503020102020204" pitchFamily="34" charset="0"/>
                <a:cs typeface="Arial" panose="020B0604020202020204" pitchFamily="34" charset="0"/>
              </a:rPr>
              <a:t> </a:t>
            </a:r>
            <a:r>
              <a:rPr lang="en-ID" altLang="id-ID" sz="1662" b="1" dirty="0" err="1">
                <a:solidFill>
                  <a:srgbClr val="3C7067"/>
                </a:solidFill>
                <a:latin typeface="Franklin Gothic Book" panose="020B0503020102020204" pitchFamily="34" charset="0"/>
                <a:cs typeface="Arial" panose="020B0604020202020204" pitchFamily="34" charset="0"/>
              </a:rPr>
              <a:t>kawasan</a:t>
            </a:r>
            <a:r>
              <a:rPr lang="en-ID" altLang="id-ID" sz="1662" b="1" dirty="0">
                <a:solidFill>
                  <a:srgbClr val="3C7067"/>
                </a:solidFill>
                <a:latin typeface="Franklin Gothic Book" panose="020B0503020102020204" pitchFamily="34" charset="0"/>
                <a:cs typeface="Arial" panose="020B0604020202020204" pitchFamily="34" charset="0"/>
              </a:rPr>
              <a:t>  </a:t>
            </a:r>
            <a:endParaRPr lang="es-ES" altLang="id-ID" sz="1477" b="1" dirty="0">
              <a:solidFill>
                <a:srgbClr val="3C7067"/>
              </a:solidFill>
              <a:latin typeface="Franklin Gothic Book" panose="020B0503020102020204" pitchFamily="34" charset="0"/>
              <a:cs typeface="Arial" panose="020B0604020202020204" pitchFamily="34" charset="0"/>
            </a:endParaRPr>
          </a:p>
        </p:txBody>
      </p:sp>
      <p:sp>
        <p:nvSpPr>
          <p:cNvPr id="32" name="Oval 31">
            <a:extLst/>
          </p:cNvPr>
          <p:cNvSpPr/>
          <p:nvPr/>
        </p:nvSpPr>
        <p:spPr>
          <a:xfrm>
            <a:off x="672613" y="5615355"/>
            <a:ext cx="764931" cy="764931"/>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p>
        </p:txBody>
      </p:sp>
      <p:cxnSp>
        <p:nvCxnSpPr>
          <p:cNvPr id="34" name="Straight Arrow Connector 33">
            <a:extLst/>
          </p:cNvPr>
          <p:cNvCxnSpPr/>
          <p:nvPr/>
        </p:nvCxnSpPr>
        <p:spPr>
          <a:xfrm>
            <a:off x="1415562" y="5997820"/>
            <a:ext cx="1091712" cy="0"/>
          </a:xfrm>
          <a:prstGeom prst="straightConnector1">
            <a:avLst/>
          </a:prstGeom>
          <a:ln>
            <a:solidFill>
              <a:srgbClr val="1C6256"/>
            </a:solidFill>
            <a:tailEnd type="arrow"/>
          </a:ln>
        </p:spPr>
        <p:style>
          <a:lnRef idx="1">
            <a:schemeClr val="accent1"/>
          </a:lnRef>
          <a:fillRef idx="0">
            <a:schemeClr val="accent1"/>
          </a:fillRef>
          <a:effectRef idx="0">
            <a:schemeClr val="accent1"/>
          </a:effectRef>
          <a:fontRef idx="minor">
            <a:schemeClr val="tx1"/>
          </a:fontRef>
        </p:style>
      </p:cxnSp>
      <p:pic>
        <p:nvPicPr>
          <p:cNvPr id="14365" name="Picture 3"/>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a:off x="805961" y="5697415"/>
            <a:ext cx="498231" cy="49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6" name="Picture 3"/>
          <p:cNvPicPr>
            <a:picLocks noChangeAspect="1"/>
          </p:cNvPicPr>
          <p:nvPr/>
        </p:nvPicPr>
        <p:blipFill>
          <a:blip r:embed="rId8" cstate="print">
            <a:lum bright="70000" contrast="-70000"/>
            <a:extLst>
              <a:ext uri="{28A0092B-C50C-407E-A947-70E740481C1C}">
                <a14:useLocalDpi xmlns:a14="http://schemas.microsoft.com/office/drawing/2010/main" val="0"/>
              </a:ext>
            </a:extLst>
          </a:blip>
          <a:srcRect/>
          <a:stretch>
            <a:fillRect/>
          </a:stretch>
        </p:blipFill>
        <p:spPr bwMode="auto">
          <a:xfrm>
            <a:off x="1493227" y="3645877"/>
            <a:ext cx="498231" cy="49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itle 1">
            <a:extLst>
              <a:ext uri="{FF2B5EF4-FFF2-40B4-BE49-F238E27FC236}">
                <a16:creationId xmlns:a16="http://schemas.microsoft.com/office/drawing/2014/main" xmlns="" id="{E3923FFF-3D71-49E1-BB69-03A4E9CA85D8}"/>
              </a:ext>
            </a:extLst>
          </p:cNvPr>
          <p:cNvSpPr txBox="1">
            <a:spLocks/>
          </p:cNvSpPr>
          <p:nvPr/>
        </p:nvSpPr>
        <p:spPr bwMode="auto">
          <a:xfrm>
            <a:off x="184852" y="38793"/>
            <a:ext cx="8801091" cy="135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ctr">
              <a:spcBef>
                <a:spcPct val="0"/>
              </a:spcBef>
              <a:buNone/>
            </a:pPr>
            <a:r>
              <a:rPr lang="en-US" altLang="id-ID" sz="2215" b="1" dirty="0">
                <a:solidFill>
                  <a:srgbClr val="46917D"/>
                </a:solidFill>
                <a:latin typeface="Tahoma" panose="020B0604030504040204" pitchFamily="34" charset="0"/>
                <a:ea typeface="Tahoma" panose="020B0604030504040204" pitchFamily="34" charset="0"/>
                <a:cs typeface="Tahoma" panose="020B0604030504040204" pitchFamily="34" charset="0"/>
              </a:rPr>
              <a:t>STRATEGI PEMBANGUNAN INFRASTRUKTUR PERMUKIMAN</a:t>
            </a:r>
          </a:p>
        </p:txBody>
      </p:sp>
      <p:sp>
        <p:nvSpPr>
          <p:cNvPr id="33" name="Rectangle 32">
            <a:extLst>
              <a:ext uri="{FF2B5EF4-FFF2-40B4-BE49-F238E27FC236}">
                <a16:creationId xmlns:a16="http://schemas.microsoft.com/office/drawing/2014/main" xmlns="" id="{2F9606A8-3818-4808-9C9A-BD475A75765B}"/>
              </a:ext>
            </a:extLst>
          </p:cNvPr>
          <p:cNvSpPr/>
          <p:nvPr/>
        </p:nvSpPr>
        <p:spPr>
          <a:xfrm>
            <a:off x="737" y="230928"/>
            <a:ext cx="9144000" cy="1883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62"/>
          </a:p>
        </p:txBody>
      </p:sp>
      <p:sp>
        <p:nvSpPr>
          <p:cNvPr id="2" name="Slide Number Placeholder 1"/>
          <p:cNvSpPr>
            <a:spLocks noGrp="1"/>
          </p:cNvSpPr>
          <p:nvPr>
            <p:ph type="sldNum" sz="quarter" idx="12"/>
          </p:nvPr>
        </p:nvSpPr>
        <p:spPr/>
        <p:txBody>
          <a:bodyPr/>
          <a:lstStyle/>
          <a:p>
            <a:fld id="{9CD5A045-6D39-4879-8E20-C877BE4435CE}" type="slidenum">
              <a:rPr lang="en-US" smtClean="0"/>
              <a:t>21</a:t>
            </a:fld>
            <a:endParaRPr lang="en-US"/>
          </a:p>
        </p:txBody>
      </p:sp>
    </p:spTree>
    <p:extLst>
      <p:ext uri="{BB962C8B-B14F-4D97-AF65-F5344CB8AC3E}">
        <p14:creationId xmlns:p14="http://schemas.microsoft.com/office/powerpoint/2010/main" val="5703446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3"/>
          <p:cNvSpPr txBox="1">
            <a:spLocks/>
          </p:cNvSpPr>
          <p:nvPr/>
        </p:nvSpPr>
        <p:spPr bwMode="auto">
          <a:xfrm>
            <a:off x="527050" y="152400"/>
            <a:ext cx="7886700"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defTabSz="914400" eaLnBrk="1" hangingPunct="1">
              <a:spcBef>
                <a:spcPct val="0"/>
              </a:spcBef>
              <a:buFontTx/>
              <a:buNone/>
            </a:pPr>
            <a:r>
              <a:rPr lang="en-US" altLang="id-ID" sz="3600">
                <a:solidFill>
                  <a:srgbClr val="3C7067"/>
                </a:solidFill>
                <a:latin typeface="Franklin Gothic Demi" panose="020B0703020102020204" pitchFamily="34" charset="0"/>
              </a:rPr>
              <a:t>STRATEGI PELAKSANAAN</a:t>
            </a:r>
          </a:p>
        </p:txBody>
      </p:sp>
      <p:sp>
        <p:nvSpPr>
          <p:cNvPr id="5" name="TextBox 4">
            <a:extLst/>
          </p:cNvPr>
          <p:cNvSpPr txBox="1"/>
          <p:nvPr/>
        </p:nvSpPr>
        <p:spPr>
          <a:xfrm>
            <a:off x="628650" y="4378325"/>
            <a:ext cx="8251825" cy="2308225"/>
          </a:xfrm>
          <a:prstGeom prst="rect">
            <a:avLst/>
          </a:prstGeom>
          <a:noFill/>
        </p:spPr>
        <p:txBody>
          <a:bodyPr>
            <a:spAutoFit/>
          </a:bodyPr>
          <a:lstStyle/>
          <a:p>
            <a:pPr>
              <a:defRPr/>
            </a:pPr>
            <a:r>
              <a:rPr lang="en-US" sz="1200" dirty="0">
                <a:latin typeface="Franklin Gothic Book" panose="020B0503020102020204" pitchFamily="34" charset="0"/>
              </a:rPr>
              <a:t>KETERANGAN:</a:t>
            </a:r>
          </a:p>
          <a:p>
            <a:pPr marL="285750" indent="-285750">
              <a:buFont typeface="Arial" panose="020B0604020202020204" pitchFamily="34" charset="0"/>
              <a:buChar char="•"/>
              <a:defRPr/>
            </a:pPr>
            <a:r>
              <a:rPr lang="en-US" sz="1200" dirty="0" err="1">
                <a:latin typeface="Franklin Gothic Book" panose="020B0503020102020204" pitchFamily="34" charset="0"/>
              </a:rPr>
              <a:t>Fokus</a:t>
            </a:r>
            <a:r>
              <a:rPr lang="en-US" sz="1200" dirty="0">
                <a:latin typeface="Franklin Gothic Book" panose="020B0503020102020204" pitchFamily="34" charset="0"/>
              </a:rPr>
              <a:t> </a:t>
            </a:r>
            <a:r>
              <a:rPr lang="en-US" sz="1200" dirty="0" err="1">
                <a:latin typeface="Franklin Gothic Book" panose="020B0503020102020204" pitchFamily="34" charset="0"/>
              </a:rPr>
              <a:t>penanganan</a:t>
            </a:r>
            <a:r>
              <a:rPr lang="en-US" sz="1200" dirty="0">
                <a:latin typeface="Franklin Gothic Book" panose="020B0503020102020204" pitchFamily="34" charset="0"/>
              </a:rPr>
              <a:t> </a:t>
            </a:r>
            <a:r>
              <a:rPr lang="en-US" sz="1200" dirty="0" err="1">
                <a:latin typeface="Franklin Gothic Book" panose="020B0503020102020204" pitchFamily="34" charset="0"/>
              </a:rPr>
              <a:t>terbagi</a:t>
            </a:r>
            <a:r>
              <a:rPr lang="en-US" sz="1200" dirty="0">
                <a:latin typeface="Franklin Gothic Book" panose="020B0503020102020204" pitchFamily="34" charset="0"/>
              </a:rPr>
              <a:t> </a:t>
            </a:r>
            <a:r>
              <a:rPr lang="en-US" sz="1200" dirty="0" err="1">
                <a:latin typeface="Franklin Gothic Book" panose="020B0503020102020204" pitchFamily="34" charset="0"/>
              </a:rPr>
              <a:t>menjadi</a:t>
            </a:r>
            <a:r>
              <a:rPr lang="en-US" sz="1200" dirty="0">
                <a:latin typeface="Franklin Gothic Book" panose="020B0503020102020204" pitchFamily="34" charset="0"/>
              </a:rPr>
              <a:t> </a:t>
            </a:r>
            <a:r>
              <a:rPr lang="en-US" sz="1200" dirty="0" err="1">
                <a:latin typeface="Franklin Gothic Book" panose="020B0503020102020204" pitchFamily="34" charset="0"/>
              </a:rPr>
              <a:t>Permukiman</a:t>
            </a:r>
            <a:r>
              <a:rPr lang="en-US" sz="1200" dirty="0">
                <a:latin typeface="Franklin Gothic Book" panose="020B0503020102020204" pitchFamily="34" charset="0"/>
              </a:rPr>
              <a:t> Perkotaan (U) dan </a:t>
            </a:r>
            <a:r>
              <a:rPr lang="en-US" sz="1200" dirty="0" err="1">
                <a:latin typeface="Franklin Gothic Book" panose="020B0503020102020204" pitchFamily="34" charset="0"/>
              </a:rPr>
              <a:t>Permukiman</a:t>
            </a:r>
            <a:r>
              <a:rPr lang="en-US" sz="1200" dirty="0">
                <a:latin typeface="Franklin Gothic Book" panose="020B0503020102020204" pitchFamily="34" charset="0"/>
              </a:rPr>
              <a:t> </a:t>
            </a:r>
            <a:r>
              <a:rPr lang="en-US" sz="1200" dirty="0" err="1">
                <a:latin typeface="Franklin Gothic Book" panose="020B0503020102020204" pitchFamily="34" charset="0"/>
              </a:rPr>
              <a:t>Perdesaan</a:t>
            </a:r>
            <a:r>
              <a:rPr lang="en-US" sz="1200" dirty="0">
                <a:latin typeface="Franklin Gothic Book" panose="020B0503020102020204" pitchFamily="34" charset="0"/>
              </a:rPr>
              <a:t> (R).</a:t>
            </a:r>
          </a:p>
          <a:p>
            <a:pPr marL="285750" indent="-285750">
              <a:buFont typeface="Arial" panose="020B0604020202020204" pitchFamily="34" charset="0"/>
              <a:buChar char="•"/>
              <a:defRPr/>
            </a:pPr>
            <a:r>
              <a:rPr lang="en-US" sz="1200" dirty="0" err="1">
                <a:latin typeface="Franklin Gothic Book" panose="020B0503020102020204" pitchFamily="34" charset="0"/>
              </a:rPr>
              <a:t>Kemampuan</a:t>
            </a:r>
            <a:r>
              <a:rPr lang="en-US" sz="1200" dirty="0">
                <a:latin typeface="Franklin Gothic Book" panose="020B0503020102020204" pitchFamily="34" charset="0"/>
              </a:rPr>
              <a:t> </a:t>
            </a:r>
            <a:r>
              <a:rPr lang="en-US" sz="1200" dirty="0" err="1">
                <a:latin typeface="Franklin Gothic Book" panose="020B0503020102020204" pitchFamily="34" charset="0"/>
              </a:rPr>
              <a:t>ekonomi</a:t>
            </a:r>
            <a:r>
              <a:rPr lang="en-US" sz="1200" dirty="0">
                <a:latin typeface="Franklin Gothic Book" panose="020B0503020102020204" pitchFamily="34" charset="0"/>
              </a:rPr>
              <a:t> </a:t>
            </a:r>
            <a:r>
              <a:rPr lang="en-US" sz="1200" dirty="0" err="1">
                <a:latin typeface="Franklin Gothic Book" panose="020B0503020102020204" pitchFamily="34" charset="0"/>
              </a:rPr>
              <a:t>dalam</a:t>
            </a:r>
            <a:r>
              <a:rPr lang="en-US" sz="1200" dirty="0">
                <a:latin typeface="Franklin Gothic Book" panose="020B0503020102020204" pitchFamily="34" charset="0"/>
              </a:rPr>
              <a:t> </a:t>
            </a:r>
            <a:r>
              <a:rPr lang="en-US" sz="1200" dirty="0" err="1">
                <a:latin typeface="Franklin Gothic Book" panose="020B0503020102020204" pitchFamily="34" charset="0"/>
              </a:rPr>
              <a:t>pembangunan</a:t>
            </a:r>
            <a:r>
              <a:rPr lang="en-US" sz="1200" dirty="0">
                <a:latin typeface="Franklin Gothic Book" panose="020B0503020102020204" pitchFamily="34" charset="0"/>
              </a:rPr>
              <a:t> </a:t>
            </a:r>
            <a:r>
              <a:rPr lang="en-US" sz="1200" dirty="0" err="1">
                <a:latin typeface="Franklin Gothic Book" panose="020B0503020102020204" pitchFamily="34" charset="0"/>
              </a:rPr>
              <a:t>Kab</a:t>
            </a:r>
            <a:r>
              <a:rPr lang="en-US" sz="1200" dirty="0">
                <a:latin typeface="Franklin Gothic Book" panose="020B0503020102020204" pitchFamily="34" charset="0"/>
              </a:rPr>
              <a:t>/Kota-</a:t>
            </a:r>
            <a:r>
              <a:rPr lang="en-US" sz="1200" dirty="0" err="1">
                <a:latin typeface="Franklin Gothic Book" panose="020B0503020102020204" pitchFamily="34" charset="0"/>
              </a:rPr>
              <a:t>nya</a:t>
            </a:r>
            <a:r>
              <a:rPr lang="en-US" sz="1200" dirty="0">
                <a:latin typeface="Franklin Gothic Book" panose="020B0503020102020204" pitchFamily="34" charset="0"/>
              </a:rPr>
              <a:t> </a:t>
            </a:r>
            <a:r>
              <a:rPr lang="en-US" sz="1200" dirty="0" err="1">
                <a:latin typeface="Franklin Gothic Book" panose="020B0503020102020204" pitchFamily="34" charset="0"/>
              </a:rPr>
              <a:t>dibagi</a:t>
            </a:r>
            <a:r>
              <a:rPr lang="en-US" sz="1200" dirty="0">
                <a:latin typeface="Franklin Gothic Book" panose="020B0503020102020204" pitchFamily="34" charset="0"/>
              </a:rPr>
              <a:t> </a:t>
            </a:r>
            <a:r>
              <a:rPr lang="en-US" sz="1200" dirty="0" err="1">
                <a:latin typeface="Franklin Gothic Book" panose="020B0503020102020204" pitchFamily="34" charset="0"/>
              </a:rPr>
              <a:t>menjadi</a:t>
            </a:r>
            <a:r>
              <a:rPr lang="en-US" sz="1200" dirty="0">
                <a:latin typeface="Franklin Gothic Book" panose="020B0503020102020204" pitchFamily="34" charset="0"/>
              </a:rPr>
              <a:t> </a:t>
            </a:r>
            <a:r>
              <a:rPr lang="en-US" sz="1200" dirty="0" err="1">
                <a:latin typeface="Franklin Gothic Book" panose="020B0503020102020204" pitchFamily="34" charset="0"/>
              </a:rPr>
              <a:t>Maju</a:t>
            </a:r>
            <a:r>
              <a:rPr lang="en-US" sz="1200" dirty="0">
                <a:latin typeface="Franklin Gothic Book" panose="020B0503020102020204" pitchFamily="34" charset="0"/>
              </a:rPr>
              <a:t> (M) dan </a:t>
            </a:r>
            <a:r>
              <a:rPr lang="en-US" sz="1200" dirty="0" err="1">
                <a:latin typeface="Franklin Gothic Book" panose="020B0503020102020204" pitchFamily="34" charset="0"/>
              </a:rPr>
              <a:t>Tertinggal</a:t>
            </a:r>
            <a:r>
              <a:rPr lang="en-US" sz="1200" dirty="0">
                <a:latin typeface="Franklin Gothic Book" panose="020B0503020102020204" pitchFamily="34" charset="0"/>
              </a:rPr>
              <a:t> (T)</a:t>
            </a:r>
          </a:p>
          <a:p>
            <a:pPr marL="285750" indent="-285750">
              <a:buFont typeface="Arial" panose="020B0604020202020204" pitchFamily="34" charset="0"/>
              <a:buChar char="•"/>
              <a:defRPr/>
            </a:pPr>
            <a:r>
              <a:rPr lang="en-US" sz="1200" dirty="0" err="1">
                <a:latin typeface="Franklin Gothic Book" panose="020B0503020102020204" pitchFamily="34" charset="0"/>
              </a:rPr>
              <a:t>Kebijakan</a:t>
            </a:r>
            <a:r>
              <a:rPr lang="en-US" sz="1200" dirty="0">
                <a:latin typeface="Franklin Gothic Book" panose="020B0503020102020204" pitchFamily="34" charset="0"/>
              </a:rPr>
              <a:t> </a:t>
            </a:r>
            <a:r>
              <a:rPr lang="en-US" sz="1200" dirty="0" err="1">
                <a:latin typeface="Franklin Gothic Book" panose="020B0503020102020204" pitchFamily="34" charset="0"/>
              </a:rPr>
              <a:t>penanganan</a:t>
            </a:r>
            <a:r>
              <a:rPr lang="en-US" sz="1200" dirty="0">
                <a:latin typeface="Franklin Gothic Book" panose="020B0503020102020204" pitchFamily="34" charset="0"/>
              </a:rPr>
              <a:t>:</a:t>
            </a:r>
          </a:p>
          <a:p>
            <a:pPr marL="571500" indent="-304800">
              <a:buFont typeface="+mj-lt"/>
              <a:buAutoNum type="alphaLcParenR"/>
              <a:defRPr/>
            </a:pPr>
            <a:r>
              <a:rPr lang="en-US" sz="1200" b="1" dirty="0" err="1">
                <a:latin typeface="Franklin Gothic Book" panose="020B0503020102020204" pitchFamily="34" charset="0"/>
              </a:rPr>
              <a:t>Kuadran</a:t>
            </a:r>
            <a:r>
              <a:rPr lang="en-US" sz="1200" b="1" dirty="0">
                <a:latin typeface="Franklin Gothic Book" panose="020B0503020102020204" pitchFamily="34" charset="0"/>
              </a:rPr>
              <a:t> I</a:t>
            </a:r>
            <a:r>
              <a:rPr lang="en-US" sz="1200" dirty="0">
                <a:latin typeface="Franklin Gothic Book" panose="020B0503020102020204" pitchFamily="34" charset="0"/>
              </a:rPr>
              <a:t> (Perkotaan </a:t>
            </a:r>
            <a:r>
              <a:rPr lang="en-US" sz="1200" dirty="0" err="1">
                <a:latin typeface="Franklin Gothic Book" panose="020B0503020102020204" pitchFamily="34" charset="0"/>
              </a:rPr>
              <a:t>Maju</a:t>
            </a:r>
            <a:r>
              <a:rPr lang="en-US" sz="1200" dirty="0">
                <a:latin typeface="Franklin Gothic Book" panose="020B0503020102020204" pitchFamily="34" charset="0"/>
              </a:rPr>
              <a:t>)</a:t>
            </a:r>
            <a:br>
              <a:rPr lang="en-US" sz="1200" dirty="0">
                <a:latin typeface="Franklin Gothic Book" panose="020B0503020102020204" pitchFamily="34" charset="0"/>
              </a:rPr>
            </a:br>
            <a:r>
              <a:rPr lang="en-US" sz="1200" dirty="0" err="1">
                <a:latin typeface="Franklin Gothic Book" panose="020B0503020102020204" pitchFamily="34" charset="0"/>
              </a:rPr>
              <a:t>intervensi</a:t>
            </a:r>
            <a:r>
              <a:rPr lang="en-US" sz="1200" dirty="0">
                <a:latin typeface="Franklin Gothic Book" panose="020B0503020102020204" pitchFamily="34" charset="0"/>
              </a:rPr>
              <a:t> </a:t>
            </a:r>
            <a:r>
              <a:rPr lang="en-US" sz="1200" dirty="0" err="1">
                <a:latin typeface="Franklin Gothic Book" panose="020B0503020102020204" pitchFamily="34" charset="0"/>
              </a:rPr>
              <a:t>dilakukan</a:t>
            </a:r>
            <a:r>
              <a:rPr lang="en-US" sz="1200" dirty="0">
                <a:latin typeface="Franklin Gothic Book" panose="020B0503020102020204" pitchFamily="34" charset="0"/>
              </a:rPr>
              <a:t> </a:t>
            </a:r>
            <a:r>
              <a:rPr lang="en-US" sz="1200" dirty="0" err="1">
                <a:latin typeface="Franklin Gothic Book" panose="020B0503020102020204" pitchFamily="34" charset="0"/>
              </a:rPr>
              <a:t>dengan</a:t>
            </a:r>
            <a:r>
              <a:rPr lang="en-US" sz="1200" dirty="0">
                <a:latin typeface="Franklin Gothic Book" panose="020B0503020102020204" pitchFamily="34" charset="0"/>
              </a:rPr>
              <a:t> </a:t>
            </a:r>
            <a:r>
              <a:rPr lang="en-US" sz="1200" dirty="0" smtClean="0">
                <a:latin typeface="Franklin Gothic Book" panose="020B0503020102020204" pitchFamily="34" charset="0"/>
              </a:rPr>
              <a:t>NSPK/</a:t>
            </a:r>
            <a:r>
              <a:rPr lang="en-US" sz="1200" dirty="0" err="1" smtClean="0">
                <a:latin typeface="Franklin Gothic Book" panose="020B0503020102020204" pitchFamily="34" charset="0"/>
              </a:rPr>
              <a:t>Pembinaan</a:t>
            </a:r>
            <a:r>
              <a:rPr lang="id-ID" sz="1200" dirty="0" smtClean="0">
                <a:latin typeface="Franklin Gothic Book" panose="020B0503020102020204" pitchFamily="34" charset="0"/>
              </a:rPr>
              <a:t>/Pengawasan</a:t>
            </a:r>
            <a:endParaRPr lang="en-US" sz="1200" dirty="0">
              <a:latin typeface="Franklin Gothic Book" panose="020B0503020102020204" pitchFamily="34" charset="0"/>
            </a:endParaRPr>
          </a:p>
          <a:p>
            <a:pPr marL="571500" indent="-304800">
              <a:buFont typeface="+mj-lt"/>
              <a:buAutoNum type="alphaLcParenR"/>
              <a:defRPr/>
            </a:pPr>
            <a:r>
              <a:rPr lang="en-US" sz="1200" b="1" dirty="0" err="1" smtClean="0">
                <a:latin typeface="Franklin Gothic Book" panose="020B0503020102020204" pitchFamily="34" charset="0"/>
              </a:rPr>
              <a:t>Kuadran</a:t>
            </a:r>
            <a:r>
              <a:rPr lang="en-US" sz="1200" b="1" dirty="0" smtClean="0">
                <a:latin typeface="Franklin Gothic Book" panose="020B0503020102020204" pitchFamily="34" charset="0"/>
              </a:rPr>
              <a:t> II </a:t>
            </a:r>
            <a:r>
              <a:rPr lang="en-US" sz="1200" dirty="0" smtClean="0">
                <a:latin typeface="Franklin Gothic Book" panose="020B0503020102020204" pitchFamily="34" charset="0"/>
              </a:rPr>
              <a:t>(</a:t>
            </a:r>
            <a:r>
              <a:rPr lang="en-US" sz="1200" dirty="0" err="1" smtClean="0">
                <a:latin typeface="Franklin Gothic Book" panose="020B0503020102020204" pitchFamily="34" charset="0"/>
              </a:rPr>
              <a:t>Perdesaan</a:t>
            </a:r>
            <a:r>
              <a:rPr lang="en-US" sz="1200" dirty="0" smtClean="0">
                <a:latin typeface="Franklin Gothic Book" panose="020B0503020102020204" pitchFamily="34" charset="0"/>
              </a:rPr>
              <a:t> </a:t>
            </a:r>
            <a:r>
              <a:rPr lang="en-US" sz="1200" dirty="0" err="1" smtClean="0">
                <a:latin typeface="Franklin Gothic Book" panose="020B0503020102020204" pitchFamily="34" charset="0"/>
              </a:rPr>
              <a:t>Maju</a:t>
            </a:r>
            <a:r>
              <a:rPr lang="en-US" sz="1200" dirty="0" smtClean="0">
                <a:latin typeface="Franklin Gothic Book" panose="020B0503020102020204" pitchFamily="34" charset="0"/>
              </a:rPr>
              <a:t>)</a:t>
            </a:r>
            <a:br>
              <a:rPr lang="en-US" sz="1200" dirty="0" smtClean="0">
                <a:latin typeface="Franklin Gothic Book" panose="020B0503020102020204" pitchFamily="34" charset="0"/>
              </a:rPr>
            </a:br>
            <a:r>
              <a:rPr lang="en-US" sz="1200" dirty="0" err="1" smtClean="0">
                <a:latin typeface="Franklin Gothic Book" panose="020B0503020102020204" pitchFamily="34" charset="0"/>
              </a:rPr>
              <a:t>Intervensi</a:t>
            </a:r>
            <a:r>
              <a:rPr lang="en-US" sz="1200" dirty="0" smtClean="0">
                <a:latin typeface="Franklin Gothic Book" panose="020B0503020102020204" pitchFamily="34" charset="0"/>
              </a:rPr>
              <a:t> </a:t>
            </a:r>
            <a:r>
              <a:rPr lang="en-US" sz="1200" dirty="0" err="1" smtClean="0">
                <a:latin typeface="Franklin Gothic Book" panose="020B0503020102020204" pitchFamily="34" charset="0"/>
              </a:rPr>
              <a:t>dilakukan</a:t>
            </a:r>
            <a:r>
              <a:rPr lang="en-US" sz="1200" dirty="0" smtClean="0">
                <a:latin typeface="Franklin Gothic Book" panose="020B0503020102020204" pitchFamily="34" charset="0"/>
              </a:rPr>
              <a:t> </a:t>
            </a:r>
            <a:r>
              <a:rPr lang="en-US" sz="1200" dirty="0" err="1" smtClean="0">
                <a:latin typeface="Franklin Gothic Book" panose="020B0503020102020204" pitchFamily="34" charset="0"/>
              </a:rPr>
              <a:t>dengan</a:t>
            </a:r>
            <a:r>
              <a:rPr lang="en-US" sz="1200" dirty="0" smtClean="0">
                <a:latin typeface="Franklin Gothic Book" panose="020B0503020102020204" pitchFamily="34" charset="0"/>
              </a:rPr>
              <a:t> NSPK/</a:t>
            </a:r>
            <a:r>
              <a:rPr lang="en-US" sz="1200" dirty="0" err="1" smtClean="0">
                <a:latin typeface="Franklin Gothic Book" panose="020B0503020102020204" pitchFamily="34" charset="0"/>
              </a:rPr>
              <a:t>Pembinaan</a:t>
            </a:r>
            <a:r>
              <a:rPr lang="id-ID" sz="1200" dirty="0" smtClean="0">
                <a:latin typeface="Franklin Gothic Book" panose="020B0503020102020204" pitchFamily="34" charset="0"/>
              </a:rPr>
              <a:t>/Pengawasan</a:t>
            </a:r>
            <a:endParaRPr lang="en-US" sz="1200" dirty="0" smtClean="0">
              <a:latin typeface="Franklin Gothic Book" panose="020B0503020102020204" pitchFamily="34" charset="0"/>
            </a:endParaRPr>
          </a:p>
          <a:p>
            <a:pPr marL="571500" indent="-304800">
              <a:buFont typeface="+mj-lt"/>
              <a:buAutoNum type="alphaLcParenR"/>
              <a:defRPr/>
            </a:pPr>
            <a:r>
              <a:rPr lang="en-US" sz="1200" b="1" dirty="0" err="1" smtClean="0">
                <a:latin typeface="Franklin Gothic Book" panose="020B0503020102020204" pitchFamily="34" charset="0"/>
              </a:rPr>
              <a:t>Kuadran</a:t>
            </a:r>
            <a:r>
              <a:rPr lang="en-US" sz="1200" b="1" dirty="0" smtClean="0">
                <a:latin typeface="Franklin Gothic Book" panose="020B0503020102020204" pitchFamily="34" charset="0"/>
              </a:rPr>
              <a:t> </a:t>
            </a:r>
            <a:r>
              <a:rPr lang="en-US" sz="1200" b="1" dirty="0">
                <a:latin typeface="Franklin Gothic Book" panose="020B0503020102020204" pitchFamily="34" charset="0"/>
              </a:rPr>
              <a:t>III </a:t>
            </a:r>
            <a:r>
              <a:rPr lang="en-US" sz="1200" dirty="0">
                <a:latin typeface="Franklin Gothic Book" panose="020B0503020102020204" pitchFamily="34" charset="0"/>
              </a:rPr>
              <a:t>(Perkotaan </a:t>
            </a:r>
            <a:r>
              <a:rPr lang="en-US" sz="1200" dirty="0" err="1">
                <a:latin typeface="Franklin Gothic Book" panose="020B0503020102020204" pitchFamily="34" charset="0"/>
              </a:rPr>
              <a:t>Tertinggal</a:t>
            </a:r>
            <a:r>
              <a:rPr lang="en-US" sz="1200" dirty="0">
                <a:latin typeface="Franklin Gothic Book" panose="020B0503020102020204" pitchFamily="34" charset="0"/>
              </a:rPr>
              <a:t>)</a:t>
            </a:r>
            <a:br>
              <a:rPr lang="en-US" sz="1200" dirty="0">
                <a:latin typeface="Franklin Gothic Book" panose="020B0503020102020204" pitchFamily="34" charset="0"/>
              </a:rPr>
            </a:br>
            <a:r>
              <a:rPr lang="en-US" sz="1200" dirty="0" err="1">
                <a:latin typeface="Franklin Gothic Book" panose="020B0503020102020204" pitchFamily="34" charset="0"/>
              </a:rPr>
              <a:t>Intervensi</a:t>
            </a:r>
            <a:r>
              <a:rPr lang="en-US" sz="1200" dirty="0">
                <a:latin typeface="Franklin Gothic Book" panose="020B0503020102020204" pitchFamily="34" charset="0"/>
              </a:rPr>
              <a:t> </a:t>
            </a:r>
            <a:r>
              <a:rPr lang="en-US" sz="1200" dirty="0" err="1">
                <a:latin typeface="Franklin Gothic Book" panose="020B0503020102020204" pitchFamily="34" charset="0"/>
              </a:rPr>
              <a:t>dilakukan</a:t>
            </a:r>
            <a:r>
              <a:rPr lang="en-US" sz="1200" dirty="0">
                <a:latin typeface="Franklin Gothic Book" panose="020B0503020102020204" pitchFamily="34" charset="0"/>
              </a:rPr>
              <a:t> </a:t>
            </a:r>
            <a:r>
              <a:rPr lang="en-US" sz="1200" dirty="0" err="1">
                <a:latin typeface="Franklin Gothic Book" panose="020B0503020102020204" pitchFamily="34" charset="0"/>
              </a:rPr>
              <a:t>dengan</a:t>
            </a:r>
            <a:r>
              <a:rPr lang="en-US" sz="1200" dirty="0">
                <a:latin typeface="Franklin Gothic Book" panose="020B0503020102020204" pitchFamily="34" charset="0"/>
              </a:rPr>
              <a:t> NSPK/</a:t>
            </a:r>
            <a:r>
              <a:rPr lang="en-US" sz="1200" dirty="0" err="1">
                <a:latin typeface="Franklin Gothic Book" panose="020B0503020102020204" pitchFamily="34" charset="0"/>
              </a:rPr>
              <a:t>Pembinaan</a:t>
            </a:r>
            <a:r>
              <a:rPr lang="id-ID" sz="1200" dirty="0" smtClean="0">
                <a:latin typeface="Franklin Gothic Book" panose="020B0503020102020204" pitchFamily="34" charset="0"/>
              </a:rPr>
              <a:t>/Pengawasan/</a:t>
            </a:r>
            <a:r>
              <a:rPr lang="en-US" sz="1200" dirty="0" err="1" smtClean="0">
                <a:latin typeface="Franklin Gothic Book" panose="020B0503020102020204" pitchFamily="34" charset="0"/>
              </a:rPr>
              <a:t>Pelaksanaan</a:t>
            </a:r>
            <a:r>
              <a:rPr lang="en-US" sz="1200" dirty="0" smtClean="0">
                <a:latin typeface="Franklin Gothic Book" panose="020B0503020102020204" pitchFamily="34" charset="0"/>
              </a:rPr>
              <a:t> </a:t>
            </a:r>
            <a:r>
              <a:rPr lang="en-US" sz="1200" dirty="0" err="1" smtClean="0">
                <a:latin typeface="Franklin Gothic Book" panose="020B0503020102020204" pitchFamily="34" charset="0"/>
              </a:rPr>
              <a:t>Fisik</a:t>
            </a:r>
            <a:r>
              <a:rPr lang="id-ID" sz="1200" dirty="0">
                <a:latin typeface="Franklin Gothic Book" panose="020B0503020102020204" pitchFamily="34" charset="0"/>
              </a:rPr>
              <a:t>/</a:t>
            </a:r>
            <a:r>
              <a:rPr lang="en-US" sz="1200" dirty="0" err="1" smtClean="0">
                <a:latin typeface="Franklin Gothic Book" panose="020B0503020102020204" pitchFamily="34" charset="0"/>
              </a:rPr>
              <a:t>Pemberdayaan</a:t>
            </a:r>
            <a:endParaRPr lang="en-US" sz="1200" dirty="0">
              <a:latin typeface="Franklin Gothic Book" panose="020B0503020102020204" pitchFamily="34" charset="0"/>
            </a:endParaRPr>
          </a:p>
          <a:p>
            <a:pPr marL="571500" indent="-304800">
              <a:buFont typeface="+mj-lt"/>
              <a:buAutoNum type="alphaLcParenR"/>
              <a:defRPr/>
            </a:pPr>
            <a:r>
              <a:rPr lang="en-US" sz="1200" b="1" dirty="0" err="1">
                <a:latin typeface="Franklin Gothic Book" panose="020B0503020102020204" pitchFamily="34" charset="0"/>
              </a:rPr>
              <a:t>Kuadran</a:t>
            </a:r>
            <a:r>
              <a:rPr lang="en-US" sz="1200" b="1" dirty="0">
                <a:latin typeface="Franklin Gothic Book" panose="020B0503020102020204" pitchFamily="34" charset="0"/>
              </a:rPr>
              <a:t> IV </a:t>
            </a:r>
            <a:r>
              <a:rPr lang="en-US" sz="1200" dirty="0">
                <a:latin typeface="Franklin Gothic Book" panose="020B0503020102020204" pitchFamily="34" charset="0"/>
              </a:rPr>
              <a:t>(</a:t>
            </a:r>
            <a:r>
              <a:rPr lang="en-US" sz="1200" dirty="0" err="1">
                <a:latin typeface="Franklin Gothic Book" panose="020B0503020102020204" pitchFamily="34" charset="0"/>
              </a:rPr>
              <a:t>Perdesaan</a:t>
            </a:r>
            <a:r>
              <a:rPr lang="en-US" sz="1200" dirty="0">
                <a:latin typeface="Franklin Gothic Book" panose="020B0503020102020204" pitchFamily="34" charset="0"/>
              </a:rPr>
              <a:t> </a:t>
            </a:r>
            <a:r>
              <a:rPr lang="en-US" sz="1200" dirty="0" err="1">
                <a:latin typeface="Franklin Gothic Book" panose="020B0503020102020204" pitchFamily="34" charset="0"/>
              </a:rPr>
              <a:t>Tertinggal</a:t>
            </a:r>
            <a:r>
              <a:rPr lang="en-US" sz="1200" dirty="0">
                <a:latin typeface="Franklin Gothic Book" panose="020B0503020102020204" pitchFamily="34" charset="0"/>
              </a:rPr>
              <a:t>)</a:t>
            </a:r>
            <a:br>
              <a:rPr lang="en-US" sz="1200" dirty="0">
                <a:latin typeface="Franklin Gothic Book" panose="020B0503020102020204" pitchFamily="34" charset="0"/>
              </a:rPr>
            </a:br>
            <a:r>
              <a:rPr lang="en-US" sz="1200" dirty="0" err="1">
                <a:latin typeface="Franklin Gothic Book" panose="020B0503020102020204" pitchFamily="34" charset="0"/>
              </a:rPr>
              <a:t>intervensi</a:t>
            </a:r>
            <a:r>
              <a:rPr lang="en-US" sz="1200" dirty="0">
                <a:latin typeface="Franklin Gothic Book" panose="020B0503020102020204" pitchFamily="34" charset="0"/>
              </a:rPr>
              <a:t> </a:t>
            </a:r>
            <a:r>
              <a:rPr lang="en-US" sz="1200" dirty="0" err="1">
                <a:latin typeface="Franklin Gothic Book" panose="020B0503020102020204" pitchFamily="34" charset="0"/>
              </a:rPr>
              <a:t>dilakukan</a:t>
            </a:r>
            <a:r>
              <a:rPr lang="en-US" sz="1200" dirty="0">
                <a:latin typeface="Franklin Gothic Book" panose="020B0503020102020204" pitchFamily="34" charset="0"/>
              </a:rPr>
              <a:t> </a:t>
            </a:r>
            <a:r>
              <a:rPr lang="en-US" sz="1200" dirty="0" err="1">
                <a:latin typeface="Franklin Gothic Book" panose="020B0503020102020204" pitchFamily="34" charset="0"/>
              </a:rPr>
              <a:t>dengan</a:t>
            </a:r>
            <a:r>
              <a:rPr lang="en-US" sz="1200" dirty="0">
                <a:latin typeface="Franklin Gothic Book" panose="020B0503020102020204" pitchFamily="34" charset="0"/>
              </a:rPr>
              <a:t> </a:t>
            </a:r>
            <a:r>
              <a:rPr lang="en-US" sz="1200" dirty="0" smtClean="0">
                <a:latin typeface="Franklin Gothic Book" panose="020B0503020102020204" pitchFamily="34" charset="0"/>
              </a:rPr>
              <a:t>TURBINLAKWAS</a:t>
            </a:r>
            <a:endParaRPr lang="en-US" sz="1200" dirty="0">
              <a:latin typeface="Franklin Gothic Book" panose="020B0503020102020204" pitchFamily="34" charset="0"/>
            </a:endParaRPr>
          </a:p>
        </p:txBody>
      </p:sp>
      <p:sp>
        <p:nvSpPr>
          <p:cNvPr id="19460" name="TextBox 2"/>
          <p:cNvSpPr txBox="1">
            <a:spLocks noChangeArrowheads="1"/>
          </p:cNvSpPr>
          <p:nvPr/>
        </p:nvSpPr>
        <p:spPr bwMode="auto">
          <a:xfrm>
            <a:off x="527050" y="636588"/>
            <a:ext cx="5705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nSpc>
                <a:spcPct val="100000"/>
              </a:lnSpc>
              <a:spcBef>
                <a:spcPct val="0"/>
              </a:spcBef>
              <a:buFontTx/>
              <a:buNone/>
            </a:pPr>
            <a:r>
              <a:rPr lang="en-US" altLang="id-ID" sz="2400">
                <a:solidFill>
                  <a:schemeClr val="tx1"/>
                </a:solidFill>
                <a:latin typeface="Franklin Gothic Demi" panose="020B0703020102020204" pitchFamily="34" charset="0"/>
              </a:rPr>
              <a:t>Pembangunan Infrastruktur Permukiman</a:t>
            </a:r>
          </a:p>
        </p:txBody>
      </p:sp>
      <p:graphicFrame>
        <p:nvGraphicFramePr>
          <p:cNvPr id="6" name="Table 5">
            <a:extLst/>
          </p:cNvPr>
          <p:cNvGraphicFramePr>
            <a:graphicFrameLocks noGrp="1"/>
          </p:cNvGraphicFramePr>
          <p:nvPr>
            <p:extLst>
              <p:ext uri="{D42A27DB-BD31-4B8C-83A1-F6EECF244321}">
                <p14:modId xmlns:p14="http://schemas.microsoft.com/office/powerpoint/2010/main" val="1706314637"/>
              </p:ext>
            </p:extLst>
          </p:nvPr>
        </p:nvGraphicFramePr>
        <p:xfrm>
          <a:off x="2303463" y="1562100"/>
          <a:ext cx="4791076" cy="2698750"/>
        </p:xfrm>
        <a:graphic>
          <a:graphicData uri="http://schemas.openxmlformats.org/drawingml/2006/table">
            <a:tbl>
              <a:tblPr firstRow="1" bandRow="1">
                <a:tableStyleId>{5C22544A-7EE6-4342-B048-85BDC9FD1C3A}</a:tableStyleId>
              </a:tblPr>
              <a:tblGrid>
                <a:gridCol w="2395538">
                  <a:extLst>
                    <a:ext uri="{9D8B030D-6E8A-4147-A177-3AD203B41FA5}">
                      <a16:colId xmlns:a16="http://schemas.microsoft.com/office/drawing/2014/main" xmlns="" val="20000"/>
                    </a:ext>
                  </a:extLst>
                </a:gridCol>
                <a:gridCol w="2395538">
                  <a:extLst>
                    <a:ext uri="{9D8B030D-6E8A-4147-A177-3AD203B41FA5}">
                      <a16:colId xmlns:a16="http://schemas.microsoft.com/office/drawing/2014/main" xmlns="" val="20001"/>
                    </a:ext>
                  </a:extLst>
                </a:gridCol>
              </a:tblGrid>
              <a:tr h="1349375">
                <a:tc>
                  <a:txBody>
                    <a:bodyPr/>
                    <a:lstStyle/>
                    <a:p>
                      <a:pPr algn="ctr"/>
                      <a:endParaRPr lang="id-ID" sz="1100" b="1" dirty="0">
                        <a:solidFill>
                          <a:schemeClr val="bg1">
                            <a:lumMod val="95000"/>
                          </a:schemeClr>
                        </a:solidFill>
                        <a:latin typeface="Franklin Gothic Book" panose="020B0503020102020204" pitchFamily="34" charset="0"/>
                      </a:endParaRPr>
                    </a:p>
                    <a:p>
                      <a:pPr algn="ctr"/>
                      <a:r>
                        <a:rPr lang="en-US" sz="1100" b="1" dirty="0">
                          <a:solidFill>
                            <a:schemeClr val="bg1">
                              <a:lumMod val="95000"/>
                            </a:schemeClr>
                          </a:solidFill>
                          <a:latin typeface="Franklin Gothic Book" panose="020B0503020102020204" pitchFamily="34" charset="0"/>
                        </a:rPr>
                        <a:t>KUADRAN I</a:t>
                      </a:r>
                      <a:endParaRPr lang="en-US" sz="1400" b="1" dirty="0">
                        <a:solidFill>
                          <a:schemeClr val="bg1">
                            <a:lumMod val="95000"/>
                          </a:schemeClr>
                        </a:solidFill>
                        <a:latin typeface="Franklin Gothic Book" panose="020B0503020102020204" pitchFamily="34" charset="0"/>
                      </a:endParaRPr>
                    </a:p>
                    <a:p>
                      <a:pPr algn="ctr"/>
                      <a:r>
                        <a:rPr lang="en-US" sz="1400" b="0" dirty="0">
                          <a:solidFill>
                            <a:schemeClr val="bg1">
                              <a:lumMod val="95000"/>
                            </a:schemeClr>
                          </a:solidFill>
                          <a:latin typeface="Franklin Gothic Book" panose="020B0503020102020204" pitchFamily="34" charset="0"/>
                        </a:rPr>
                        <a:t>MENDORONG DAERAH UNTUK MEMANFAATKAN DANA APBD</a:t>
                      </a:r>
                      <a:endParaRPr lang="en-US" sz="1100" b="0" dirty="0">
                        <a:solidFill>
                          <a:schemeClr val="bg1">
                            <a:lumMod val="95000"/>
                          </a:schemeClr>
                        </a:solidFill>
                        <a:latin typeface="Franklin Gothic Book" panose="020B0503020102020204" pitchFamily="34" charset="0"/>
                      </a:endParaRPr>
                    </a:p>
                  </a:txBody>
                  <a:tcPr marL="91450" marR="91450" marT="45698" marB="45698">
                    <a:solidFill>
                      <a:srgbClr val="3C7067"/>
                    </a:solidFill>
                  </a:tcPr>
                </a:tc>
                <a:tc>
                  <a:txBody>
                    <a:bodyPr/>
                    <a:lstStyle/>
                    <a:p>
                      <a:pPr algn="ctr"/>
                      <a:endParaRPr kumimoji="0" lang="id-ID" sz="1100" b="1"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endParaRPr>
                    </a:p>
                    <a:p>
                      <a:pPr algn="ctr"/>
                      <a:endParaRPr kumimoji="0" lang="id-ID" sz="1100" b="1" i="0" u="none" strike="noStrike" kern="1200" cap="none" spc="0" normalizeH="0" baseline="0" noProof="0" dirty="0" smtClean="0">
                        <a:ln>
                          <a:noFill/>
                        </a:ln>
                        <a:solidFill>
                          <a:schemeClr val="bg1">
                            <a:lumMod val="95000"/>
                          </a:schemeClr>
                        </a:solidFill>
                        <a:effectLst/>
                        <a:uLnTx/>
                        <a:uFillTx/>
                        <a:latin typeface="Franklin Gothic Book" panose="020B0503020102020204" pitchFamily="34" charset="0"/>
                        <a:ea typeface="+mn-ea"/>
                        <a:cs typeface="+mn-cs"/>
                      </a:endParaRPr>
                    </a:p>
                    <a:p>
                      <a:pPr algn="ctr"/>
                      <a:endParaRPr kumimoji="0" lang="id-ID" sz="600" b="1" i="0" u="none" strike="noStrike" kern="1200" cap="none" spc="0" normalizeH="0" baseline="0" noProof="0" dirty="0" smtClean="0">
                        <a:ln>
                          <a:noFill/>
                        </a:ln>
                        <a:solidFill>
                          <a:schemeClr val="bg1">
                            <a:lumMod val="95000"/>
                          </a:schemeClr>
                        </a:solidFill>
                        <a:effectLst/>
                        <a:uLnTx/>
                        <a:uFillTx/>
                        <a:latin typeface="Franklin Gothic Book" panose="020B0503020102020204" pitchFamily="34" charset="0"/>
                        <a:ea typeface="+mn-ea"/>
                        <a:cs typeface="+mn-cs"/>
                      </a:endParaRPr>
                    </a:p>
                    <a:p>
                      <a:pPr algn="ctr"/>
                      <a:r>
                        <a:rPr kumimoji="0" lang="en-US" sz="1100" b="1" i="0" u="none" strike="noStrike" kern="1200" cap="none" spc="0" normalizeH="0" baseline="0" noProof="0" dirty="0" smtClean="0">
                          <a:ln>
                            <a:noFill/>
                          </a:ln>
                          <a:solidFill>
                            <a:schemeClr val="bg1">
                              <a:lumMod val="95000"/>
                            </a:schemeClr>
                          </a:solidFill>
                          <a:effectLst/>
                          <a:uLnTx/>
                          <a:uFillTx/>
                          <a:latin typeface="Franklin Gothic Book" panose="020B0503020102020204" pitchFamily="34" charset="0"/>
                          <a:ea typeface="+mn-ea"/>
                          <a:cs typeface="+mn-cs"/>
                        </a:rPr>
                        <a:t>KUADRAN </a:t>
                      </a:r>
                      <a:r>
                        <a:rPr kumimoji="0" lang="en-US" sz="1100" b="1"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rPr>
                        <a:t>II</a:t>
                      </a:r>
                      <a:endParaRPr kumimoji="0" lang="en-US" sz="1800" b="0"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endParaRPr>
                    </a:p>
                    <a:p>
                      <a:pPr algn="ctr"/>
                      <a:r>
                        <a:rPr kumimoji="0" lang="en-US" sz="1800" b="0"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rPr>
                        <a:t>PEMBERDAYAAN</a:t>
                      </a:r>
                      <a:endParaRPr lang="en-US" sz="1400" b="0" dirty="0">
                        <a:solidFill>
                          <a:schemeClr val="bg1">
                            <a:lumMod val="95000"/>
                          </a:schemeClr>
                        </a:solidFill>
                        <a:latin typeface="Franklin Gothic Book" panose="020B0503020102020204" pitchFamily="34" charset="0"/>
                      </a:endParaRPr>
                    </a:p>
                  </a:txBody>
                  <a:tcPr marL="91450" marR="91450" marT="45698" marB="45698">
                    <a:solidFill>
                      <a:srgbClr val="3C7067"/>
                    </a:solidFill>
                  </a:tcPr>
                </a:tc>
                <a:extLst>
                  <a:ext uri="{0D108BD9-81ED-4DB2-BD59-A6C34878D82A}">
                    <a16:rowId xmlns:a16="http://schemas.microsoft.com/office/drawing/2014/main" xmlns="" val="10000"/>
                  </a:ext>
                </a:extLst>
              </a:tr>
              <a:tr h="1349375">
                <a:tc>
                  <a:txBody>
                    <a:bodyPr/>
                    <a:lstStyle/>
                    <a:p>
                      <a:pPr algn="ctr"/>
                      <a:endParaRPr kumimoji="0" lang="id-ID" sz="1100" b="1"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endParaRPr>
                    </a:p>
                    <a:p>
                      <a:pPr algn="ctr"/>
                      <a:r>
                        <a:rPr kumimoji="0" lang="en-US" sz="1100" b="1"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rPr>
                        <a:t>KUADRAN III</a:t>
                      </a:r>
                      <a:endParaRPr kumimoji="0" lang="en-US" sz="1800" b="0"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endParaRPr>
                    </a:p>
                    <a:p>
                      <a:pPr algn="ctr"/>
                      <a:r>
                        <a:rPr kumimoji="0" lang="en-US" sz="1800" b="0"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rPr>
                        <a:t>PEMBANGUNAN/</a:t>
                      </a:r>
                    </a:p>
                    <a:p>
                      <a:pPr algn="ctr"/>
                      <a:r>
                        <a:rPr kumimoji="0" lang="en-US" sz="1800" b="0" i="0" u="none" strike="noStrike" kern="1200" cap="none" spc="0" normalizeH="0" baseline="0" noProof="0" dirty="0">
                          <a:ln>
                            <a:noFill/>
                          </a:ln>
                          <a:solidFill>
                            <a:schemeClr val="bg1">
                              <a:lumMod val="95000"/>
                            </a:schemeClr>
                          </a:solidFill>
                          <a:effectLst/>
                          <a:uLnTx/>
                          <a:uFillTx/>
                          <a:latin typeface="Franklin Gothic Book" panose="020B0503020102020204" pitchFamily="34" charset="0"/>
                          <a:ea typeface="+mn-ea"/>
                          <a:cs typeface="+mn-cs"/>
                        </a:rPr>
                        <a:t>PEMBERDAYAAN</a:t>
                      </a:r>
                      <a:endParaRPr lang="en-US" sz="1400" b="0" dirty="0">
                        <a:solidFill>
                          <a:schemeClr val="bg1">
                            <a:lumMod val="95000"/>
                          </a:schemeClr>
                        </a:solidFill>
                        <a:latin typeface="Franklin Gothic Book" panose="020B0503020102020204" pitchFamily="34" charset="0"/>
                      </a:endParaRPr>
                    </a:p>
                  </a:txBody>
                  <a:tcPr marL="91450" marR="91450" marT="45698" marB="45698">
                    <a:solidFill>
                      <a:srgbClr val="3C7067"/>
                    </a:solidFill>
                  </a:tcPr>
                </a:tc>
                <a:tc>
                  <a:txBody>
                    <a:bodyPr/>
                    <a:lstStyle/>
                    <a:p>
                      <a:pPr algn="ctr"/>
                      <a:endParaRPr kumimoji="0" lang="id-ID" sz="1100" b="1" i="0" u="none" strike="noStrike" kern="1200" cap="none" spc="0" normalizeH="0" baseline="0" noProof="0" dirty="0">
                        <a:ln>
                          <a:noFill/>
                        </a:ln>
                        <a:solidFill>
                          <a:prstClr val="black"/>
                        </a:solidFill>
                        <a:effectLst/>
                        <a:uLnTx/>
                        <a:uFillTx/>
                        <a:latin typeface="Franklin Gothic Book" panose="020B0503020102020204" pitchFamily="34" charset="0"/>
                        <a:ea typeface="+mn-ea"/>
                        <a:cs typeface="+mn-cs"/>
                      </a:endParaRPr>
                    </a:p>
                    <a:p>
                      <a:pPr algn="ctr"/>
                      <a:endParaRPr kumimoji="0" lang="id-ID" sz="1100" b="1" i="0" u="none" strike="noStrike" kern="1200" cap="none" spc="0" normalizeH="0" baseline="0" noProof="0" dirty="0" smtClean="0">
                        <a:ln>
                          <a:noFill/>
                        </a:ln>
                        <a:solidFill>
                          <a:prstClr val="black"/>
                        </a:solidFill>
                        <a:effectLst/>
                        <a:uLnTx/>
                        <a:uFillTx/>
                        <a:latin typeface="Franklin Gothic Book" panose="020B0503020102020204" pitchFamily="34" charset="0"/>
                        <a:ea typeface="+mn-ea"/>
                        <a:cs typeface="+mn-cs"/>
                      </a:endParaRPr>
                    </a:p>
                    <a:p>
                      <a:pPr algn="ctr"/>
                      <a:r>
                        <a:rPr kumimoji="0" lang="en-US" sz="1100" b="1" i="0" u="none" strike="noStrike" kern="1200" cap="none" spc="0" normalizeH="0" baseline="0" noProof="0" dirty="0" smtClean="0">
                          <a:ln>
                            <a:noFill/>
                          </a:ln>
                          <a:solidFill>
                            <a:prstClr val="black"/>
                          </a:solidFill>
                          <a:effectLst/>
                          <a:uLnTx/>
                          <a:uFillTx/>
                          <a:latin typeface="Franklin Gothic Book" panose="020B0503020102020204" pitchFamily="34" charset="0"/>
                          <a:ea typeface="+mn-ea"/>
                          <a:cs typeface="+mn-cs"/>
                        </a:rPr>
                        <a:t>KUADRAN </a:t>
                      </a:r>
                      <a:r>
                        <a:rPr kumimoji="0" lang="en-US" sz="1100" b="1" i="0" u="none" strike="noStrike" kern="1200" cap="none" spc="0" normalizeH="0" baseline="0" noProof="0" dirty="0">
                          <a:ln>
                            <a:noFill/>
                          </a:ln>
                          <a:solidFill>
                            <a:prstClr val="black"/>
                          </a:solidFill>
                          <a:effectLst/>
                          <a:uLnTx/>
                          <a:uFillTx/>
                          <a:latin typeface="Franklin Gothic Book" panose="020B0503020102020204" pitchFamily="34" charset="0"/>
                          <a:ea typeface="+mn-ea"/>
                          <a:cs typeface="+mn-cs"/>
                        </a:rPr>
                        <a:t>IV</a:t>
                      </a:r>
                      <a:endParaRPr lang="en-US" sz="1600" b="0" dirty="0">
                        <a:solidFill>
                          <a:schemeClr val="tx1"/>
                        </a:solidFill>
                        <a:latin typeface="Franklin Gothic Book" panose="020B0503020102020204" pitchFamily="34" charset="0"/>
                      </a:endParaRPr>
                    </a:p>
                    <a:p>
                      <a:pPr algn="ctr"/>
                      <a:r>
                        <a:rPr lang="en-US" sz="1600" b="0" dirty="0" smtClean="0">
                          <a:solidFill>
                            <a:schemeClr val="tx1"/>
                          </a:solidFill>
                          <a:latin typeface="Franklin Gothic Book" panose="020B0503020102020204" pitchFamily="34" charset="0"/>
                        </a:rPr>
                        <a:t>TURBINLAKWAS</a:t>
                      </a:r>
                      <a:endParaRPr lang="en-US" sz="1400" b="0" dirty="0">
                        <a:solidFill>
                          <a:schemeClr val="tx1"/>
                        </a:solidFill>
                        <a:latin typeface="Franklin Gothic Book" panose="020B0503020102020204" pitchFamily="34" charset="0"/>
                      </a:endParaRPr>
                    </a:p>
                  </a:txBody>
                  <a:tcPr marL="91450" marR="91450" marT="45698" marB="45698">
                    <a:solidFill>
                      <a:srgbClr val="8FC3BA"/>
                    </a:solidFill>
                  </a:tcPr>
                </a:tc>
                <a:extLst>
                  <a:ext uri="{0D108BD9-81ED-4DB2-BD59-A6C34878D82A}">
                    <a16:rowId xmlns:a16="http://schemas.microsoft.com/office/drawing/2014/main" xmlns="" val="10001"/>
                  </a:ext>
                </a:extLst>
              </a:tr>
            </a:tbl>
          </a:graphicData>
        </a:graphic>
      </p:graphicFrame>
      <p:sp>
        <p:nvSpPr>
          <p:cNvPr id="19472" name="TextBox 6"/>
          <p:cNvSpPr txBox="1">
            <a:spLocks noChangeArrowheads="1"/>
          </p:cNvSpPr>
          <p:nvPr/>
        </p:nvSpPr>
        <p:spPr bwMode="auto">
          <a:xfrm>
            <a:off x="2878138" y="1271588"/>
            <a:ext cx="1354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nSpc>
                <a:spcPct val="100000"/>
              </a:lnSpc>
              <a:spcBef>
                <a:spcPct val="0"/>
              </a:spcBef>
              <a:buFontTx/>
              <a:buNone/>
            </a:pPr>
            <a:r>
              <a:rPr lang="en-US" altLang="id-ID" sz="1800" b="1">
                <a:solidFill>
                  <a:schemeClr val="tx1"/>
                </a:solidFill>
                <a:latin typeface="Franklin Gothic Book" panose="020B0503020102020204" pitchFamily="34" charset="0"/>
              </a:rPr>
              <a:t>PERKOTAAN</a:t>
            </a:r>
          </a:p>
        </p:txBody>
      </p:sp>
      <p:sp>
        <p:nvSpPr>
          <p:cNvPr id="19473" name="TextBox 7"/>
          <p:cNvSpPr txBox="1">
            <a:spLocks noChangeArrowheads="1"/>
          </p:cNvSpPr>
          <p:nvPr/>
        </p:nvSpPr>
        <p:spPr bwMode="auto">
          <a:xfrm>
            <a:off x="5213350" y="1271588"/>
            <a:ext cx="1389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nSpc>
                <a:spcPct val="100000"/>
              </a:lnSpc>
              <a:spcBef>
                <a:spcPct val="0"/>
              </a:spcBef>
              <a:buFontTx/>
              <a:buNone/>
            </a:pPr>
            <a:r>
              <a:rPr lang="en-US" altLang="id-ID" sz="1800" b="1">
                <a:solidFill>
                  <a:schemeClr val="tx1"/>
                </a:solidFill>
                <a:latin typeface="Franklin Gothic Book" panose="020B0503020102020204" pitchFamily="34" charset="0"/>
              </a:rPr>
              <a:t>PERDESAAN</a:t>
            </a:r>
          </a:p>
        </p:txBody>
      </p:sp>
      <p:sp>
        <p:nvSpPr>
          <p:cNvPr id="19474" name="TextBox 8"/>
          <p:cNvSpPr txBox="1">
            <a:spLocks noChangeArrowheads="1"/>
          </p:cNvSpPr>
          <p:nvPr/>
        </p:nvSpPr>
        <p:spPr bwMode="auto">
          <a:xfrm rot="-5400000">
            <a:off x="1749425" y="2079626"/>
            <a:ext cx="73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nSpc>
                <a:spcPct val="100000"/>
              </a:lnSpc>
              <a:spcBef>
                <a:spcPct val="0"/>
              </a:spcBef>
              <a:buFontTx/>
              <a:buNone/>
            </a:pPr>
            <a:r>
              <a:rPr lang="en-US" altLang="id-ID" sz="1800" b="1">
                <a:solidFill>
                  <a:schemeClr val="tx1"/>
                </a:solidFill>
                <a:latin typeface="Franklin Gothic Book" panose="020B0503020102020204" pitchFamily="34" charset="0"/>
              </a:rPr>
              <a:t>MAJU</a:t>
            </a:r>
          </a:p>
        </p:txBody>
      </p:sp>
      <p:sp>
        <p:nvSpPr>
          <p:cNvPr id="19475" name="TextBox 9"/>
          <p:cNvSpPr txBox="1">
            <a:spLocks noChangeArrowheads="1"/>
          </p:cNvSpPr>
          <p:nvPr/>
        </p:nvSpPr>
        <p:spPr bwMode="auto">
          <a:xfrm rot="-5400000">
            <a:off x="1408906" y="3456782"/>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nSpc>
                <a:spcPct val="100000"/>
              </a:lnSpc>
              <a:spcBef>
                <a:spcPct val="0"/>
              </a:spcBef>
              <a:buFontTx/>
              <a:buNone/>
            </a:pPr>
            <a:r>
              <a:rPr lang="en-US" altLang="id-ID" sz="1800" b="1">
                <a:solidFill>
                  <a:schemeClr val="tx1"/>
                </a:solidFill>
                <a:latin typeface="Franklin Gothic Book" panose="020B0503020102020204" pitchFamily="34" charset="0"/>
              </a:rPr>
              <a:t>TERTINGGAL</a:t>
            </a:r>
          </a:p>
        </p:txBody>
      </p:sp>
      <p:sp>
        <p:nvSpPr>
          <p:cNvPr id="2" name="Slide Number Placeholder 1"/>
          <p:cNvSpPr>
            <a:spLocks noGrp="1"/>
          </p:cNvSpPr>
          <p:nvPr>
            <p:ph type="sldNum" sz="quarter" idx="12"/>
          </p:nvPr>
        </p:nvSpPr>
        <p:spPr/>
        <p:txBody>
          <a:bodyPr/>
          <a:lstStyle/>
          <a:p>
            <a:fld id="{9CD5A045-6D39-4879-8E20-C877BE4435CE}" type="slidenum">
              <a:rPr lang="en-US" smtClean="0"/>
              <a:t>22</a:t>
            </a:fld>
            <a:endParaRPr lang="en-US"/>
          </a:p>
        </p:txBody>
      </p:sp>
    </p:spTree>
    <p:extLst>
      <p:ext uri="{BB962C8B-B14F-4D97-AF65-F5344CB8AC3E}">
        <p14:creationId xmlns:p14="http://schemas.microsoft.com/office/powerpoint/2010/main" val="17315062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p:cNvPr>
          <p:cNvSpPr>
            <a:spLocks noGrp="1"/>
          </p:cNvSpPr>
          <p:nvPr>
            <p:ph type="title"/>
          </p:nvPr>
        </p:nvSpPr>
        <p:spPr>
          <a:xfrm>
            <a:off x="777875" y="188913"/>
            <a:ext cx="8396288" cy="1087437"/>
          </a:xfrm>
        </p:spPr>
        <p:txBody>
          <a:bodyPr>
            <a:normAutofit fontScale="90000"/>
          </a:bodyPr>
          <a:lstStyle/>
          <a:p>
            <a:pPr eaLnBrk="1" hangingPunct="1">
              <a:defRPr/>
            </a:pPr>
            <a:r>
              <a:rPr lang="en-ID" altLang="id-ID" dirty="0">
                <a:solidFill>
                  <a:srgbClr val="1C6256"/>
                </a:solidFill>
              </a:rPr>
              <a:t>MEKANISME</a:t>
            </a:r>
            <a:r>
              <a:rPr lang="en-ID" altLang="id-ID" dirty="0"/>
              <a:t/>
            </a:r>
            <a:br>
              <a:rPr lang="en-ID" altLang="id-ID" dirty="0"/>
            </a:br>
            <a:r>
              <a:rPr lang="en-ID" altLang="id-ID" sz="3100" dirty="0" err="1">
                <a:solidFill>
                  <a:schemeClr val="tx1">
                    <a:lumMod val="75000"/>
                    <a:lumOff val="25000"/>
                  </a:schemeClr>
                </a:solidFill>
              </a:rPr>
              <a:t>Penyelenggaraan</a:t>
            </a:r>
            <a:r>
              <a:rPr lang="en-ID" altLang="id-ID" sz="3100" dirty="0">
                <a:solidFill>
                  <a:schemeClr val="tx1">
                    <a:lumMod val="75000"/>
                    <a:lumOff val="25000"/>
                  </a:schemeClr>
                </a:solidFill>
              </a:rPr>
              <a:t> </a:t>
            </a:r>
            <a:r>
              <a:rPr lang="en-ID" altLang="id-ID" sz="3100" dirty="0" err="1">
                <a:solidFill>
                  <a:schemeClr val="tx1">
                    <a:lumMod val="75000"/>
                    <a:lumOff val="25000"/>
                  </a:schemeClr>
                </a:solidFill>
              </a:rPr>
              <a:t>Infrastruktur</a:t>
            </a:r>
            <a:r>
              <a:rPr lang="en-ID" altLang="id-ID" sz="3100" dirty="0">
                <a:solidFill>
                  <a:schemeClr val="tx1">
                    <a:lumMod val="75000"/>
                    <a:lumOff val="25000"/>
                  </a:schemeClr>
                </a:solidFill>
              </a:rPr>
              <a:t> </a:t>
            </a:r>
            <a:r>
              <a:rPr lang="en-ID" altLang="id-ID" sz="3100" dirty="0" err="1">
                <a:solidFill>
                  <a:schemeClr val="tx1">
                    <a:lumMod val="75000"/>
                    <a:lumOff val="25000"/>
                  </a:schemeClr>
                </a:solidFill>
              </a:rPr>
              <a:t>Permukiman</a:t>
            </a:r>
            <a:endParaRPr lang="id-ID" altLang="id-ID" sz="3600" dirty="0">
              <a:solidFill>
                <a:schemeClr val="tx1">
                  <a:lumMod val="75000"/>
                  <a:lumOff val="25000"/>
                </a:schemeClr>
              </a:solidFill>
            </a:endParaRPr>
          </a:p>
        </p:txBody>
      </p:sp>
      <p:grpSp>
        <p:nvGrpSpPr>
          <p:cNvPr id="15363" name="Group 35"/>
          <p:cNvGrpSpPr>
            <a:grpSpLocks/>
          </p:cNvGrpSpPr>
          <p:nvPr/>
        </p:nvGrpSpPr>
        <p:grpSpPr bwMode="auto">
          <a:xfrm>
            <a:off x="14288" y="4460875"/>
            <a:ext cx="2535237" cy="777875"/>
            <a:chOff x="242760" y="1242595"/>
            <a:chExt cx="2534766" cy="777924"/>
          </a:xfrm>
        </p:grpSpPr>
        <p:sp>
          <p:nvSpPr>
            <p:cNvPr id="37" name="Oval 36">
              <a:extLst/>
            </p:cNvPr>
            <p:cNvSpPr/>
            <p:nvPr/>
          </p:nvSpPr>
          <p:spPr>
            <a:xfrm>
              <a:off x="242760" y="1242595"/>
              <a:ext cx="777730" cy="777924"/>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b="1">
                <a:latin typeface="Trebuchet MS" panose="020B0603020202020204" pitchFamily="34" charset="0"/>
              </a:endParaRPr>
            </a:p>
          </p:txBody>
        </p:sp>
        <p:sp>
          <p:nvSpPr>
            <p:cNvPr id="38" name="Rectangle 37">
              <a:extLst/>
            </p:cNvPr>
            <p:cNvSpPr/>
            <p:nvPr/>
          </p:nvSpPr>
          <p:spPr>
            <a:xfrm>
              <a:off x="585596" y="1242595"/>
              <a:ext cx="2191930" cy="777924"/>
            </a:xfrm>
            <a:prstGeom prst="rect">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60363" algn="ctr">
                <a:defRPr/>
              </a:pPr>
              <a:r>
                <a:rPr lang="id-ID" sz="1600" b="1" dirty="0">
                  <a:solidFill>
                    <a:schemeClr val="tx1"/>
                  </a:solidFill>
                  <a:latin typeface="Trebuchet MS" panose="020B0603020202020204" pitchFamily="34" charset="0"/>
                </a:rPr>
                <a:t>Komponen Infrastuktur</a:t>
              </a:r>
            </a:p>
          </p:txBody>
        </p:sp>
        <p:sp>
          <p:nvSpPr>
            <p:cNvPr id="39" name="Oval 38">
              <a:extLst/>
            </p:cNvPr>
            <p:cNvSpPr/>
            <p:nvPr/>
          </p:nvSpPr>
          <p:spPr>
            <a:xfrm>
              <a:off x="333230" y="1325150"/>
              <a:ext cx="588854" cy="589000"/>
            </a:xfrm>
            <a:prstGeom prst="ellipse">
              <a:avLst/>
            </a:prstGeom>
            <a:solidFill>
              <a:srgbClr val="1C6256"/>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b="1">
                <a:latin typeface="Trebuchet MS" panose="020B0603020202020204" pitchFamily="34" charset="0"/>
              </a:endParaRPr>
            </a:p>
          </p:txBody>
        </p:sp>
      </p:grpSp>
      <p:grpSp>
        <p:nvGrpSpPr>
          <p:cNvPr id="15364" name="Group 39"/>
          <p:cNvGrpSpPr>
            <a:grpSpLocks/>
          </p:cNvGrpSpPr>
          <p:nvPr/>
        </p:nvGrpSpPr>
        <p:grpSpPr bwMode="auto">
          <a:xfrm>
            <a:off x="76200" y="5386388"/>
            <a:ext cx="2535238" cy="777875"/>
            <a:chOff x="242760" y="1242595"/>
            <a:chExt cx="2534766" cy="777924"/>
          </a:xfrm>
        </p:grpSpPr>
        <p:sp>
          <p:nvSpPr>
            <p:cNvPr id="41" name="Oval 40">
              <a:extLst/>
            </p:cNvPr>
            <p:cNvSpPr/>
            <p:nvPr/>
          </p:nvSpPr>
          <p:spPr>
            <a:xfrm>
              <a:off x="242760" y="1242595"/>
              <a:ext cx="777730" cy="777924"/>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latin typeface="Trebuchet MS" panose="020B0603020202020204" pitchFamily="34" charset="0"/>
              </a:endParaRPr>
            </a:p>
          </p:txBody>
        </p:sp>
        <p:sp>
          <p:nvSpPr>
            <p:cNvPr id="42" name="Rectangle 41">
              <a:extLst/>
            </p:cNvPr>
            <p:cNvSpPr/>
            <p:nvPr/>
          </p:nvSpPr>
          <p:spPr>
            <a:xfrm>
              <a:off x="585596" y="1242595"/>
              <a:ext cx="2191930" cy="777924"/>
            </a:xfrm>
            <a:prstGeom prst="rect">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60363" algn="ctr">
                <a:defRPr/>
              </a:pPr>
              <a:r>
                <a:rPr lang="id-ID" sz="1600" b="1" dirty="0">
                  <a:solidFill>
                    <a:schemeClr val="tx1"/>
                  </a:solidFill>
                  <a:latin typeface="Trebuchet MS" panose="020B0603020202020204" pitchFamily="34" charset="0"/>
                </a:rPr>
                <a:t>Lokus Penanganan</a:t>
              </a:r>
            </a:p>
          </p:txBody>
        </p:sp>
        <p:sp>
          <p:nvSpPr>
            <p:cNvPr id="43" name="Oval 42">
              <a:extLst/>
            </p:cNvPr>
            <p:cNvSpPr/>
            <p:nvPr/>
          </p:nvSpPr>
          <p:spPr>
            <a:xfrm>
              <a:off x="333231" y="1325150"/>
              <a:ext cx="588852" cy="588999"/>
            </a:xfrm>
            <a:prstGeom prst="ellipse">
              <a:avLst/>
            </a:prstGeom>
            <a:solidFill>
              <a:srgbClr val="1C6256"/>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latin typeface="Trebuchet MS" panose="020B0603020202020204" pitchFamily="34" charset="0"/>
              </a:endParaRPr>
            </a:p>
          </p:txBody>
        </p:sp>
      </p:grpSp>
      <p:grpSp>
        <p:nvGrpSpPr>
          <p:cNvPr id="15365" name="Group 43"/>
          <p:cNvGrpSpPr>
            <a:grpSpLocks/>
          </p:cNvGrpSpPr>
          <p:nvPr/>
        </p:nvGrpSpPr>
        <p:grpSpPr bwMode="auto">
          <a:xfrm>
            <a:off x="14288" y="1484313"/>
            <a:ext cx="2516187" cy="777875"/>
            <a:chOff x="242760" y="1242595"/>
            <a:chExt cx="2515715" cy="777924"/>
          </a:xfrm>
        </p:grpSpPr>
        <p:sp>
          <p:nvSpPr>
            <p:cNvPr id="45" name="Oval 44">
              <a:extLst/>
            </p:cNvPr>
            <p:cNvSpPr/>
            <p:nvPr/>
          </p:nvSpPr>
          <p:spPr>
            <a:xfrm>
              <a:off x="242760" y="1242595"/>
              <a:ext cx="777729" cy="777924"/>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latin typeface="Trebuchet MS" panose="020B0603020202020204" pitchFamily="34" charset="0"/>
              </a:endParaRPr>
            </a:p>
          </p:txBody>
        </p:sp>
        <p:sp>
          <p:nvSpPr>
            <p:cNvPr id="46" name="Rectangle 45">
              <a:extLst/>
            </p:cNvPr>
            <p:cNvSpPr/>
            <p:nvPr/>
          </p:nvSpPr>
          <p:spPr>
            <a:xfrm>
              <a:off x="585596" y="1242595"/>
              <a:ext cx="2172879" cy="777924"/>
            </a:xfrm>
            <a:prstGeom prst="rect">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60363" algn="ctr">
                <a:defRPr/>
              </a:pPr>
              <a:r>
                <a:rPr lang="en-ID" dirty="0">
                  <a:solidFill>
                    <a:schemeClr val="tx1"/>
                  </a:solidFill>
                  <a:latin typeface="Trebuchet MS" panose="020B0603020202020204" pitchFamily="34" charset="0"/>
                </a:rPr>
                <a:t>Target</a:t>
              </a:r>
              <a:endParaRPr lang="id-ID" dirty="0">
                <a:solidFill>
                  <a:schemeClr val="tx1"/>
                </a:solidFill>
                <a:latin typeface="Trebuchet MS" panose="020B0603020202020204" pitchFamily="34" charset="0"/>
              </a:endParaRPr>
            </a:p>
          </p:txBody>
        </p:sp>
        <p:sp>
          <p:nvSpPr>
            <p:cNvPr id="47" name="Oval 46">
              <a:extLst/>
            </p:cNvPr>
            <p:cNvSpPr/>
            <p:nvPr/>
          </p:nvSpPr>
          <p:spPr>
            <a:xfrm>
              <a:off x="333230" y="1325150"/>
              <a:ext cx="588853" cy="588999"/>
            </a:xfrm>
            <a:prstGeom prst="ellipse">
              <a:avLst/>
            </a:prstGeom>
            <a:solidFill>
              <a:srgbClr val="1C6256"/>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latin typeface="Trebuchet MS" panose="020B0603020202020204" pitchFamily="34" charset="0"/>
              </a:endParaRPr>
            </a:p>
          </p:txBody>
        </p:sp>
      </p:grpSp>
      <p:pic>
        <p:nvPicPr>
          <p:cNvPr id="15370" name="Group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4300" y="1409700"/>
            <a:ext cx="64008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2736849" y="5356225"/>
            <a:ext cx="6259513" cy="788988"/>
            <a:chOff x="2736850" y="5356225"/>
            <a:chExt cx="5614988" cy="788988"/>
          </a:xfrm>
        </p:grpSpPr>
        <p:sp>
          <p:nvSpPr>
            <p:cNvPr id="59" name="Rectangle 58">
              <a:extLst/>
            </p:cNvPr>
            <p:cNvSpPr/>
            <p:nvPr/>
          </p:nvSpPr>
          <p:spPr>
            <a:xfrm>
              <a:off x="8201025" y="5364163"/>
              <a:ext cx="150813" cy="77152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60" name="Rectangle 59">
              <a:extLst/>
            </p:cNvPr>
            <p:cNvSpPr/>
            <p:nvPr/>
          </p:nvSpPr>
          <p:spPr>
            <a:xfrm>
              <a:off x="6770688" y="5356225"/>
              <a:ext cx="152400" cy="773113"/>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61" name="Rectangle 60">
              <a:extLst/>
            </p:cNvPr>
            <p:cNvSpPr/>
            <p:nvPr/>
          </p:nvSpPr>
          <p:spPr>
            <a:xfrm>
              <a:off x="5345113" y="5364163"/>
              <a:ext cx="150812" cy="773112"/>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62" name="Rectangle 61">
              <a:extLst/>
            </p:cNvPr>
            <p:cNvSpPr/>
            <p:nvPr/>
          </p:nvSpPr>
          <p:spPr>
            <a:xfrm>
              <a:off x="3914775" y="5373688"/>
              <a:ext cx="152400" cy="77152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51" name="Rectangle 50">
              <a:extLst/>
            </p:cNvPr>
            <p:cNvSpPr/>
            <p:nvPr/>
          </p:nvSpPr>
          <p:spPr>
            <a:xfrm>
              <a:off x="2736850" y="5376863"/>
              <a:ext cx="1260475" cy="766762"/>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Klaster</a:t>
              </a:r>
            </a:p>
            <a:p>
              <a:pPr algn="ctr">
                <a:defRPr/>
              </a:pPr>
              <a:r>
                <a:rPr lang="id-ID" sz="1600" dirty="0">
                  <a:solidFill>
                    <a:schemeClr val="tx1"/>
                  </a:solidFill>
                  <a:latin typeface="Trebuchet MS" panose="020B0603020202020204" pitchFamily="34" charset="0"/>
                </a:rPr>
                <a:t>A</a:t>
              </a:r>
            </a:p>
          </p:txBody>
        </p:sp>
        <p:sp>
          <p:nvSpPr>
            <p:cNvPr id="52" name="Rectangle 51">
              <a:extLst/>
            </p:cNvPr>
            <p:cNvSpPr/>
            <p:nvPr/>
          </p:nvSpPr>
          <p:spPr>
            <a:xfrm>
              <a:off x="4165600" y="5359400"/>
              <a:ext cx="1260475" cy="766763"/>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Klaster</a:t>
              </a:r>
            </a:p>
            <a:p>
              <a:pPr algn="ctr">
                <a:defRPr/>
              </a:pPr>
              <a:r>
                <a:rPr lang="id-ID" sz="1600" dirty="0">
                  <a:solidFill>
                    <a:schemeClr val="tx1"/>
                  </a:solidFill>
                  <a:latin typeface="Trebuchet MS" panose="020B0603020202020204" pitchFamily="34" charset="0"/>
                </a:rPr>
                <a:t>B</a:t>
              </a:r>
            </a:p>
          </p:txBody>
        </p:sp>
        <p:sp>
          <p:nvSpPr>
            <p:cNvPr id="54" name="Rectangle 53">
              <a:extLst/>
            </p:cNvPr>
            <p:cNvSpPr/>
            <p:nvPr/>
          </p:nvSpPr>
          <p:spPr>
            <a:xfrm>
              <a:off x="5586413" y="5356225"/>
              <a:ext cx="1260475" cy="766763"/>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Klaster</a:t>
              </a:r>
            </a:p>
            <a:p>
              <a:pPr algn="ctr">
                <a:defRPr/>
              </a:pPr>
              <a:r>
                <a:rPr lang="id-ID" sz="1600" dirty="0">
                  <a:solidFill>
                    <a:schemeClr val="tx1"/>
                  </a:solidFill>
                  <a:latin typeface="Trebuchet MS" panose="020B0603020202020204" pitchFamily="34" charset="0"/>
                </a:rPr>
                <a:t>C</a:t>
              </a:r>
            </a:p>
          </p:txBody>
        </p:sp>
        <p:sp>
          <p:nvSpPr>
            <p:cNvPr id="55" name="Rectangle 54">
              <a:extLst/>
            </p:cNvPr>
            <p:cNvSpPr/>
            <p:nvPr/>
          </p:nvSpPr>
          <p:spPr>
            <a:xfrm>
              <a:off x="7016750" y="5365750"/>
              <a:ext cx="1260475" cy="766763"/>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Klaster</a:t>
              </a:r>
            </a:p>
            <a:p>
              <a:pPr algn="ctr">
                <a:defRPr/>
              </a:pPr>
              <a:r>
                <a:rPr lang="id-ID" sz="1600" dirty="0">
                  <a:solidFill>
                    <a:schemeClr val="tx1"/>
                  </a:solidFill>
                  <a:latin typeface="Trebuchet MS" panose="020B0603020202020204" pitchFamily="34" charset="0"/>
                </a:rPr>
                <a:t>D</a:t>
              </a:r>
            </a:p>
          </p:txBody>
        </p:sp>
      </p:grpSp>
      <p:pic>
        <p:nvPicPr>
          <p:cNvPr id="15375" name="Picture 5"/>
          <p:cNvPicPr>
            <a:picLocks noChangeAspect="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230188" y="4668838"/>
            <a:ext cx="3587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6" name="Picture 7"/>
          <p:cNvPicPr>
            <a:picLocks noChangeAspect="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a:off x="296863" y="5580063"/>
            <a:ext cx="3587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Picture 8"/>
          <p:cNvPicPr>
            <a:picLocks noChangeAspect="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228600" y="1660525"/>
            <a:ext cx="360363"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Rectangle 67">
            <a:extLst/>
          </p:cNvPr>
          <p:cNvSpPr/>
          <p:nvPr/>
        </p:nvSpPr>
        <p:spPr>
          <a:xfrm>
            <a:off x="8824913" y="4470400"/>
            <a:ext cx="171450" cy="75247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65" name="Rectangle 64">
            <a:extLst/>
          </p:cNvPr>
          <p:cNvSpPr/>
          <p:nvPr/>
        </p:nvSpPr>
        <p:spPr>
          <a:xfrm>
            <a:off x="7207250" y="4470400"/>
            <a:ext cx="169863" cy="75247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66" name="Rectangle 65">
            <a:extLst/>
          </p:cNvPr>
          <p:cNvSpPr/>
          <p:nvPr/>
        </p:nvSpPr>
        <p:spPr>
          <a:xfrm>
            <a:off x="5619750" y="4481513"/>
            <a:ext cx="171450" cy="75247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67" name="Rectangle 66">
            <a:extLst/>
          </p:cNvPr>
          <p:cNvSpPr/>
          <p:nvPr/>
        </p:nvSpPr>
        <p:spPr>
          <a:xfrm>
            <a:off x="3995738" y="4481513"/>
            <a:ext cx="171450" cy="752475"/>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56" name="Rectangle 55">
            <a:extLst/>
          </p:cNvPr>
          <p:cNvSpPr/>
          <p:nvPr/>
        </p:nvSpPr>
        <p:spPr>
          <a:xfrm>
            <a:off x="2674938" y="4467225"/>
            <a:ext cx="1431925" cy="766763"/>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Air Minum</a:t>
            </a:r>
          </a:p>
        </p:txBody>
      </p:sp>
      <p:sp>
        <p:nvSpPr>
          <p:cNvPr id="57" name="Rectangle 56">
            <a:extLst/>
          </p:cNvPr>
          <p:cNvSpPr/>
          <p:nvPr/>
        </p:nvSpPr>
        <p:spPr>
          <a:xfrm>
            <a:off x="5878513" y="4467225"/>
            <a:ext cx="1431925" cy="766763"/>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Penataan Kawasan</a:t>
            </a:r>
          </a:p>
        </p:txBody>
      </p:sp>
      <p:sp>
        <p:nvSpPr>
          <p:cNvPr id="58" name="Rectangle 57">
            <a:extLst/>
          </p:cNvPr>
          <p:cNvSpPr/>
          <p:nvPr/>
        </p:nvSpPr>
        <p:spPr>
          <a:xfrm>
            <a:off x="4284663" y="4468813"/>
            <a:ext cx="1431925" cy="766762"/>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chemeClr val="tx1"/>
                </a:solidFill>
                <a:latin typeface="Trebuchet MS" panose="020B0603020202020204" pitchFamily="34" charset="0"/>
              </a:rPr>
              <a:t>Sanitasi</a:t>
            </a:r>
          </a:p>
        </p:txBody>
      </p:sp>
      <p:sp>
        <p:nvSpPr>
          <p:cNvPr id="53" name="Rectangle 52">
            <a:extLst/>
          </p:cNvPr>
          <p:cNvSpPr/>
          <p:nvPr/>
        </p:nvSpPr>
        <p:spPr>
          <a:xfrm>
            <a:off x="7502525" y="4467225"/>
            <a:ext cx="1431925" cy="75565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Bangunan</a:t>
            </a:r>
            <a:r>
              <a:rPr lang="en-ID" sz="1600" dirty="0">
                <a:solidFill>
                  <a:schemeClr val="tx1"/>
                </a:solidFill>
                <a:latin typeface="Trebuchet MS" panose="020B0603020202020204" pitchFamily="34" charset="0"/>
              </a:rPr>
              <a:t> </a:t>
            </a:r>
            <a:r>
              <a:rPr lang="en-ID" sz="1600" dirty="0" err="1">
                <a:solidFill>
                  <a:schemeClr val="tx1"/>
                </a:solidFill>
                <a:latin typeface="Trebuchet MS" panose="020B0603020202020204" pitchFamily="34" charset="0"/>
              </a:rPr>
              <a:t>Gedung</a:t>
            </a:r>
            <a:endParaRPr lang="id-ID" sz="1600" dirty="0">
              <a:solidFill>
                <a:schemeClr val="tx1"/>
              </a:solidFill>
              <a:latin typeface="Trebuchet MS" panose="020B0603020202020204" pitchFamily="34" charset="0"/>
            </a:endParaRPr>
          </a:p>
        </p:txBody>
      </p:sp>
      <p:sp>
        <p:nvSpPr>
          <p:cNvPr id="76" name="Rectangle 75">
            <a:extLst/>
          </p:cNvPr>
          <p:cNvSpPr/>
          <p:nvPr/>
        </p:nvSpPr>
        <p:spPr>
          <a:xfrm>
            <a:off x="2549525" y="2395538"/>
            <a:ext cx="6526213" cy="879475"/>
          </a:xfrm>
          <a:prstGeom prst="rect">
            <a:avLst/>
          </a:prstGeom>
          <a:solidFill>
            <a:srgbClr val="E6FE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7" name="Right Arrow 68">
            <a:extLst/>
          </p:cNvPr>
          <p:cNvSpPr/>
          <p:nvPr/>
        </p:nvSpPr>
        <p:spPr>
          <a:xfrm>
            <a:off x="5362575" y="2493963"/>
            <a:ext cx="709613" cy="687387"/>
          </a:xfrm>
          <a:prstGeom prst="rightArrow">
            <a:avLst/>
          </a:prstGeom>
          <a:solidFill>
            <a:srgbClr val="32AC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78" name="Right Arrow 69">
            <a:extLst/>
          </p:cNvPr>
          <p:cNvSpPr/>
          <p:nvPr/>
        </p:nvSpPr>
        <p:spPr>
          <a:xfrm>
            <a:off x="6942138" y="2482850"/>
            <a:ext cx="711200" cy="685800"/>
          </a:xfrm>
          <a:prstGeom prst="rightArrow">
            <a:avLst/>
          </a:prstGeom>
          <a:solidFill>
            <a:srgbClr val="32AC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79" name="Right Arrow 9">
            <a:extLst/>
          </p:cNvPr>
          <p:cNvSpPr/>
          <p:nvPr/>
        </p:nvSpPr>
        <p:spPr>
          <a:xfrm>
            <a:off x="3662363" y="2493963"/>
            <a:ext cx="709612" cy="687387"/>
          </a:xfrm>
          <a:prstGeom prst="rightArrow">
            <a:avLst/>
          </a:prstGeom>
          <a:solidFill>
            <a:srgbClr val="32AC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grpSp>
        <p:nvGrpSpPr>
          <p:cNvPr id="15390" name="Group 80"/>
          <p:cNvGrpSpPr>
            <a:grpSpLocks/>
          </p:cNvGrpSpPr>
          <p:nvPr/>
        </p:nvGrpSpPr>
        <p:grpSpPr bwMode="auto">
          <a:xfrm>
            <a:off x="14288" y="2400300"/>
            <a:ext cx="2535237" cy="874713"/>
            <a:chOff x="242761" y="1414844"/>
            <a:chExt cx="2534765" cy="875742"/>
          </a:xfrm>
        </p:grpSpPr>
        <p:sp>
          <p:nvSpPr>
            <p:cNvPr id="82" name="Oval 81">
              <a:extLst/>
            </p:cNvPr>
            <p:cNvSpPr/>
            <p:nvPr/>
          </p:nvSpPr>
          <p:spPr>
            <a:xfrm>
              <a:off x="242761" y="1414844"/>
              <a:ext cx="874549" cy="875742"/>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latin typeface="Trebuchet MS" panose="020B0603020202020204" pitchFamily="34" charset="0"/>
              </a:endParaRPr>
            </a:p>
          </p:txBody>
        </p:sp>
        <p:sp>
          <p:nvSpPr>
            <p:cNvPr id="87" name="Rectangle 86">
              <a:extLst/>
            </p:cNvPr>
            <p:cNvSpPr/>
            <p:nvPr/>
          </p:nvSpPr>
          <p:spPr>
            <a:xfrm>
              <a:off x="585597" y="1414844"/>
              <a:ext cx="2191929" cy="875742"/>
            </a:xfrm>
            <a:prstGeom prst="rect">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60363" algn="ctr">
                <a:defRPr/>
              </a:pPr>
              <a:r>
                <a:rPr lang="en-ID" sz="1400" b="1" dirty="0" err="1">
                  <a:solidFill>
                    <a:schemeClr val="tx1"/>
                  </a:solidFill>
                  <a:latin typeface="Trebuchet MS" panose="020B0603020202020204" pitchFamily="34" charset="0"/>
                </a:rPr>
                <a:t>Penyelenggaraan</a:t>
              </a:r>
              <a:r>
                <a:rPr lang="en-ID" sz="1400" b="1" dirty="0">
                  <a:solidFill>
                    <a:schemeClr val="tx1"/>
                  </a:solidFill>
                  <a:latin typeface="Trebuchet MS" panose="020B0603020202020204" pitchFamily="34" charset="0"/>
                </a:rPr>
                <a:t> </a:t>
              </a:r>
              <a:r>
                <a:rPr lang="en-ID" sz="1400" b="1" dirty="0" err="1">
                  <a:solidFill>
                    <a:schemeClr val="tx1"/>
                  </a:solidFill>
                  <a:latin typeface="Trebuchet MS" panose="020B0603020202020204" pitchFamily="34" charset="0"/>
                </a:rPr>
                <a:t>Permukiman</a:t>
              </a:r>
              <a:endParaRPr lang="id-ID" sz="1400" b="1" dirty="0">
                <a:solidFill>
                  <a:schemeClr val="tx1"/>
                </a:solidFill>
                <a:latin typeface="Trebuchet MS" panose="020B0603020202020204" pitchFamily="34" charset="0"/>
              </a:endParaRPr>
            </a:p>
          </p:txBody>
        </p:sp>
        <p:sp>
          <p:nvSpPr>
            <p:cNvPr id="88" name="Oval 87">
              <a:extLst/>
            </p:cNvPr>
            <p:cNvSpPr/>
            <p:nvPr/>
          </p:nvSpPr>
          <p:spPr>
            <a:xfrm>
              <a:off x="333231" y="1524511"/>
              <a:ext cx="661865" cy="662766"/>
            </a:xfrm>
            <a:prstGeom prst="ellipse">
              <a:avLst/>
            </a:prstGeom>
            <a:solidFill>
              <a:srgbClr val="1C6256"/>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latin typeface="Trebuchet MS" panose="020B0603020202020204" pitchFamily="34" charset="0"/>
              </a:endParaRPr>
            </a:p>
          </p:txBody>
        </p:sp>
      </p:grpSp>
      <p:sp>
        <p:nvSpPr>
          <p:cNvPr id="89" name="Rectangle 88">
            <a:extLst/>
          </p:cNvPr>
          <p:cNvSpPr/>
          <p:nvPr/>
        </p:nvSpPr>
        <p:spPr>
          <a:xfrm>
            <a:off x="2695575" y="2601913"/>
            <a:ext cx="1431925"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Pengaturan</a:t>
            </a:r>
            <a:endParaRPr lang="id-ID" sz="1600" dirty="0">
              <a:solidFill>
                <a:schemeClr val="tx1"/>
              </a:solidFill>
              <a:latin typeface="Trebuchet MS" panose="020B0603020202020204" pitchFamily="34" charset="0"/>
            </a:endParaRPr>
          </a:p>
        </p:txBody>
      </p:sp>
      <p:sp>
        <p:nvSpPr>
          <p:cNvPr id="93" name="Rectangle 92">
            <a:extLst/>
          </p:cNvPr>
          <p:cNvSpPr/>
          <p:nvPr/>
        </p:nvSpPr>
        <p:spPr>
          <a:xfrm>
            <a:off x="5924550" y="2601913"/>
            <a:ext cx="1447800"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Pelaksanaan</a:t>
            </a:r>
            <a:endParaRPr lang="id-ID" sz="1600" dirty="0">
              <a:solidFill>
                <a:schemeClr val="tx1"/>
              </a:solidFill>
              <a:latin typeface="Trebuchet MS" panose="020B0603020202020204" pitchFamily="34" charset="0"/>
            </a:endParaRPr>
          </a:p>
        </p:txBody>
      </p:sp>
      <p:sp>
        <p:nvSpPr>
          <p:cNvPr id="95" name="Rectangle 94">
            <a:extLst/>
          </p:cNvPr>
          <p:cNvSpPr/>
          <p:nvPr/>
        </p:nvSpPr>
        <p:spPr>
          <a:xfrm>
            <a:off x="4278313" y="2590800"/>
            <a:ext cx="1498600"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Pembinaan</a:t>
            </a:r>
            <a:endParaRPr lang="id-ID" sz="1600" dirty="0">
              <a:solidFill>
                <a:schemeClr val="tx1"/>
              </a:solidFill>
              <a:latin typeface="Trebuchet MS" panose="020B0603020202020204" pitchFamily="34" charset="0"/>
            </a:endParaRPr>
          </a:p>
        </p:txBody>
      </p:sp>
      <p:sp>
        <p:nvSpPr>
          <p:cNvPr id="96" name="Rectangle 95">
            <a:extLst/>
          </p:cNvPr>
          <p:cNvSpPr/>
          <p:nvPr/>
        </p:nvSpPr>
        <p:spPr>
          <a:xfrm>
            <a:off x="7523163" y="2590800"/>
            <a:ext cx="1431925"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Pengawasan</a:t>
            </a:r>
            <a:endParaRPr lang="id-ID" sz="1600" dirty="0">
              <a:solidFill>
                <a:schemeClr val="tx1"/>
              </a:solidFill>
              <a:latin typeface="Trebuchet MS" panose="020B0603020202020204" pitchFamily="34" charset="0"/>
            </a:endParaRPr>
          </a:p>
        </p:txBody>
      </p:sp>
      <p:pic>
        <p:nvPicPr>
          <p:cNvPr id="15395" name="Picture 3"/>
          <p:cNvPicPr>
            <a:picLocks noChangeAspect="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265113" y="2641600"/>
            <a:ext cx="357187"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Rectangle 97">
            <a:extLst/>
          </p:cNvPr>
          <p:cNvSpPr/>
          <p:nvPr/>
        </p:nvSpPr>
        <p:spPr>
          <a:xfrm>
            <a:off x="2549525" y="3414713"/>
            <a:ext cx="6526213" cy="879475"/>
          </a:xfrm>
          <a:prstGeom prst="rect">
            <a:avLst/>
          </a:prstGeom>
          <a:solidFill>
            <a:srgbClr val="E6FEF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Right Arrow 68">
            <a:extLst/>
          </p:cNvPr>
          <p:cNvSpPr/>
          <p:nvPr/>
        </p:nvSpPr>
        <p:spPr>
          <a:xfrm>
            <a:off x="5362575" y="3513138"/>
            <a:ext cx="709613" cy="687387"/>
          </a:xfrm>
          <a:prstGeom prst="rightArrow">
            <a:avLst/>
          </a:prstGeom>
          <a:solidFill>
            <a:srgbClr val="32AC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00" name="Right Arrow 69">
            <a:extLst/>
          </p:cNvPr>
          <p:cNvSpPr/>
          <p:nvPr/>
        </p:nvSpPr>
        <p:spPr>
          <a:xfrm>
            <a:off x="6942138" y="3502025"/>
            <a:ext cx="711200" cy="685800"/>
          </a:xfrm>
          <a:prstGeom prst="rightArrow">
            <a:avLst/>
          </a:prstGeom>
          <a:solidFill>
            <a:srgbClr val="32AC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01" name="Right Arrow 9">
            <a:extLst/>
          </p:cNvPr>
          <p:cNvSpPr/>
          <p:nvPr/>
        </p:nvSpPr>
        <p:spPr>
          <a:xfrm>
            <a:off x="3662363" y="3513138"/>
            <a:ext cx="709612" cy="687387"/>
          </a:xfrm>
          <a:prstGeom prst="rightArrow">
            <a:avLst/>
          </a:prstGeom>
          <a:solidFill>
            <a:srgbClr val="32AC9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grpSp>
        <p:nvGrpSpPr>
          <p:cNvPr id="15400" name="Group 101"/>
          <p:cNvGrpSpPr>
            <a:grpSpLocks/>
          </p:cNvGrpSpPr>
          <p:nvPr/>
        </p:nvGrpSpPr>
        <p:grpSpPr bwMode="auto">
          <a:xfrm>
            <a:off x="14288" y="3419475"/>
            <a:ext cx="2535237" cy="874713"/>
            <a:chOff x="242761" y="1414844"/>
            <a:chExt cx="2534765" cy="875742"/>
          </a:xfrm>
        </p:grpSpPr>
        <p:sp>
          <p:nvSpPr>
            <p:cNvPr id="103" name="Oval 102">
              <a:extLst/>
            </p:cNvPr>
            <p:cNvSpPr/>
            <p:nvPr/>
          </p:nvSpPr>
          <p:spPr>
            <a:xfrm>
              <a:off x="242761" y="1414844"/>
              <a:ext cx="874549" cy="875742"/>
            </a:xfrm>
            <a:prstGeom prst="ellipse">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latin typeface="Trebuchet MS" panose="020B0603020202020204" pitchFamily="34" charset="0"/>
              </a:endParaRPr>
            </a:p>
          </p:txBody>
        </p:sp>
        <p:sp>
          <p:nvSpPr>
            <p:cNvPr id="104" name="Rectangle 103">
              <a:extLst/>
            </p:cNvPr>
            <p:cNvSpPr/>
            <p:nvPr/>
          </p:nvSpPr>
          <p:spPr>
            <a:xfrm>
              <a:off x="585597" y="1414844"/>
              <a:ext cx="2191929" cy="875742"/>
            </a:xfrm>
            <a:prstGeom prst="rect">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60363" algn="ctr">
                <a:defRPr/>
              </a:pPr>
              <a:r>
                <a:rPr lang="en-ID" sz="1400" b="1" dirty="0" err="1">
                  <a:solidFill>
                    <a:schemeClr val="tx1"/>
                  </a:solidFill>
                  <a:latin typeface="Trebuchet MS" panose="020B0603020202020204" pitchFamily="34" charset="0"/>
                </a:rPr>
                <a:t>Pelaksanaan</a:t>
              </a:r>
              <a:r>
                <a:rPr lang="en-ID" sz="1400" b="1" dirty="0">
                  <a:solidFill>
                    <a:schemeClr val="tx1"/>
                  </a:solidFill>
                  <a:latin typeface="Trebuchet MS" panose="020B0603020202020204" pitchFamily="34" charset="0"/>
                </a:rPr>
                <a:t> Pembangunan </a:t>
              </a:r>
              <a:r>
                <a:rPr lang="en-ID" sz="1400" b="1" dirty="0" err="1">
                  <a:solidFill>
                    <a:schemeClr val="tx1"/>
                  </a:solidFill>
                  <a:latin typeface="Trebuchet MS" panose="020B0603020202020204" pitchFamily="34" charset="0"/>
                </a:rPr>
                <a:t>Permukiman</a:t>
              </a:r>
              <a:endParaRPr lang="id-ID" sz="1400" b="1" dirty="0">
                <a:solidFill>
                  <a:schemeClr val="tx1"/>
                </a:solidFill>
                <a:latin typeface="Trebuchet MS" panose="020B0603020202020204" pitchFamily="34" charset="0"/>
              </a:endParaRPr>
            </a:p>
          </p:txBody>
        </p:sp>
        <p:sp>
          <p:nvSpPr>
            <p:cNvPr id="105" name="Oval 104">
              <a:extLst/>
            </p:cNvPr>
            <p:cNvSpPr/>
            <p:nvPr/>
          </p:nvSpPr>
          <p:spPr>
            <a:xfrm>
              <a:off x="333231" y="1524511"/>
              <a:ext cx="661865" cy="662766"/>
            </a:xfrm>
            <a:prstGeom prst="ellipse">
              <a:avLst/>
            </a:prstGeom>
            <a:solidFill>
              <a:srgbClr val="1C6256"/>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latin typeface="Trebuchet MS" panose="020B0603020202020204" pitchFamily="34" charset="0"/>
              </a:endParaRPr>
            </a:p>
          </p:txBody>
        </p:sp>
      </p:grpSp>
      <p:sp>
        <p:nvSpPr>
          <p:cNvPr id="106" name="Rectangle 105">
            <a:extLst/>
          </p:cNvPr>
          <p:cNvSpPr/>
          <p:nvPr/>
        </p:nvSpPr>
        <p:spPr>
          <a:xfrm>
            <a:off x="2590800" y="3636963"/>
            <a:ext cx="1582738"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b="1" dirty="0" err="1">
                <a:solidFill>
                  <a:srgbClr val="C00000"/>
                </a:solidFill>
                <a:latin typeface="Trebuchet MS" panose="020B0603020202020204" pitchFamily="34" charset="0"/>
              </a:rPr>
              <a:t>Perencanaan</a:t>
            </a:r>
            <a:endParaRPr lang="id-ID" b="1" dirty="0">
              <a:solidFill>
                <a:srgbClr val="C00000"/>
              </a:solidFill>
              <a:latin typeface="Trebuchet MS" panose="020B0603020202020204" pitchFamily="34" charset="0"/>
            </a:endParaRPr>
          </a:p>
        </p:txBody>
      </p:sp>
      <p:sp>
        <p:nvSpPr>
          <p:cNvPr id="107" name="Rectangle 106">
            <a:extLst/>
          </p:cNvPr>
          <p:cNvSpPr/>
          <p:nvPr/>
        </p:nvSpPr>
        <p:spPr>
          <a:xfrm>
            <a:off x="5924550" y="3621088"/>
            <a:ext cx="1447800"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Pemanfaatan</a:t>
            </a:r>
            <a:endParaRPr lang="id-ID" sz="1600" dirty="0">
              <a:solidFill>
                <a:schemeClr val="tx1"/>
              </a:solidFill>
              <a:latin typeface="Trebuchet MS" panose="020B0603020202020204" pitchFamily="34" charset="0"/>
            </a:endParaRPr>
          </a:p>
        </p:txBody>
      </p:sp>
      <p:sp>
        <p:nvSpPr>
          <p:cNvPr id="108" name="Rectangle 107">
            <a:extLst/>
          </p:cNvPr>
          <p:cNvSpPr/>
          <p:nvPr/>
        </p:nvSpPr>
        <p:spPr>
          <a:xfrm>
            <a:off x="4278313" y="3609975"/>
            <a:ext cx="1498600"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a:solidFill>
                  <a:schemeClr val="tx1"/>
                </a:solidFill>
                <a:latin typeface="Trebuchet MS" panose="020B0603020202020204" pitchFamily="34" charset="0"/>
              </a:rPr>
              <a:t>Pembangunan</a:t>
            </a:r>
            <a:endParaRPr lang="id-ID" sz="1600" dirty="0">
              <a:solidFill>
                <a:schemeClr val="tx1"/>
              </a:solidFill>
              <a:latin typeface="Trebuchet MS" panose="020B0603020202020204" pitchFamily="34" charset="0"/>
            </a:endParaRPr>
          </a:p>
        </p:txBody>
      </p:sp>
      <p:sp>
        <p:nvSpPr>
          <p:cNvPr id="109" name="Rectangle 108">
            <a:extLst/>
          </p:cNvPr>
          <p:cNvSpPr/>
          <p:nvPr/>
        </p:nvSpPr>
        <p:spPr>
          <a:xfrm>
            <a:off x="7523163" y="3609975"/>
            <a:ext cx="1431925" cy="469900"/>
          </a:xfrm>
          <a:prstGeom prst="rect">
            <a:avLst/>
          </a:prstGeom>
          <a:solidFill>
            <a:srgbClr val="86DEC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ID" sz="1600" dirty="0" err="1">
                <a:solidFill>
                  <a:schemeClr val="tx1"/>
                </a:solidFill>
                <a:latin typeface="Trebuchet MS" panose="020B0603020202020204" pitchFamily="34" charset="0"/>
              </a:rPr>
              <a:t>Pengendalian</a:t>
            </a:r>
            <a:endParaRPr lang="id-ID" sz="1600" dirty="0">
              <a:solidFill>
                <a:schemeClr val="tx1"/>
              </a:solidFill>
              <a:latin typeface="Trebuchet MS" panose="020B0603020202020204" pitchFamily="34" charset="0"/>
            </a:endParaRPr>
          </a:p>
        </p:txBody>
      </p:sp>
      <p:pic>
        <p:nvPicPr>
          <p:cNvPr id="15405" name="Picture 3"/>
          <p:cNvPicPr>
            <a:picLocks noChangeAspect="1"/>
          </p:cNvPicPr>
          <p:nvPr/>
        </p:nvPicPr>
        <p:blipFill>
          <a:blip r:embed="rId6">
            <a:lum bright="70000" contrast="-70000"/>
            <a:extLst>
              <a:ext uri="{28A0092B-C50C-407E-A947-70E740481C1C}">
                <a14:useLocalDpi xmlns:a14="http://schemas.microsoft.com/office/drawing/2010/main" val="0"/>
              </a:ext>
            </a:extLst>
          </a:blip>
          <a:srcRect/>
          <a:stretch>
            <a:fillRect/>
          </a:stretch>
        </p:blipFill>
        <p:spPr bwMode="auto">
          <a:xfrm>
            <a:off x="265113" y="3660775"/>
            <a:ext cx="357187"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ectangle 63">
            <a:extLst/>
          </p:cNvPr>
          <p:cNvSpPr/>
          <p:nvPr/>
        </p:nvSpPr>
        <p:spPr>
          <a:xfrm>
            <a:off x="560388" y="193675"/>
            <a:ext cx="73025" cy="1081088"/>
          </a:xfrm>
          <a:prstGeom prst="rect">
            <a:avLst/>
          </a:prstGeom>
          <a:solidFill>
            <a:srgbClr val="1C62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pic>
        <p:nvPicPr>
          <p:cNvPr id="15407"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3479800"/>
            <a:ext cx="19177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9CD5A045-6D39-4879-8E20-C877BE4435CE}" type="slidenum">
              <a:rPr lang="en-US" smtClean="0"/>
              <a:t>23</a:t>
            </a:fld>
            <a:endParaRPr lang="en-US"/>
          </a:p>
        </p:txBody>
      </p:sp>
    </p:spTree>
    <p:extLst>
      <p:ext uri="{BB962C8B-B14F-4D97-AF65-F5344CB8AC3E}">
        <p14:creationId xmlns:p14="http://schemas.microsoft.com/office/powerpoint/2010/main" val="4187561839"/>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p:cNvPr>
          <p:cNvSpPr>
            <a:spLocks noGrp="1"/>
          </p:cNvSpPr>
          <p:nvPr>
            <p:ph type="title"/>
          </p:nvPr>
        </p:nvSpPr>
        <p:spPr>
          <a:xfrm>
            <a:off x="931985" y="600808"/>
            <a:ext cx="7280031" cy="722435"/>
          </a:xfrm>
        </p:spPr>
        <p:txBody>
          <a:bodyPr>
            <a:normAutofit fontScale="90000"/>
          </a:bodyPr>
          <a:lstStyle/>
          <a:p>
            <a:pPr algn="ctr">
              <a:defRPr/>
            </a:pPr>
            <a:r>
              <a:rPr lang="en-US" sz="3692" dirty="0" err="1">
                <a:solidFill>
                  <a:srgbClr val="3C7067"/>
                </a:solidFill>
              </a:rPr>
              <a:t>Fokus</a:t>
            </a:r>
            <a:r>
              <a:rPr lang="en-US" sz="3323" dirty="0">
                <a:solidFill>
                  <a:srgbClr val="3C7067"/>
                </a:solidFill>
              </a:rPr>
              <a:t> </a:t>
            </a:r>
            <a:br>
              <a:rPr lang="en-US" sz="3323" dirty="0">
                <a:solidFill>
                  <a:srgbClr val="3C7067"/>
                </a:solidFill>
              </a:rPr>
            </a:br>
            <a:r>
              <a:rPr lang="en-US" sz="2585" dirty="0" err="1">
                <a:solidFill>
                  <a:schemeClr val="accent6">
                    <a:lumMod val="50000"/>
                  </a:schemeClr>
                </a:solidFill>
              </a:rPr>
              <a:t>Penyelenggaraan</a:t>
            </a:r>
            <a:r>
              <a:rPr lang="en-US" sz="2585" dirty="0">
                <a:solidFill>
                  <a:schemeClr val="accent6">
                    <a:lumMod val="50000"/>
                  </a:schemeClr>
                </a:solidFill>
              </a:rPr>
              <a:t> </a:t>
            </a:r>
            <a:r>
              <a:rPr lang="en-US" sz="2585" dirty="0" err="1">
                <a:solidFill>
                  <a:schemeClr val="accent6">
                    <a:lumMod val="50000"/>
                  </a:schemeClr>
                </a:solidFill>
              </a:rPr>
              <a:t>Kawasan</a:t>
            </a:r>
            <a:r>
              <a:rPr lang="en-US" sz="2585" dirty="0">
                <a:solidFill>
                  <a:schemeClr val="accent6">
                    <a:lumMod val="50000"/>
                  </a:schemeClr>
                </a:solidFill>
              </a:rPr>
              <a:t> </a:t>
            </a:r>
            <a:r>
              <a:rPr lang="en-US" sz="2585" dirty="0" err="1">
                <a:solidFill>
                  <a:schemeClr val="accent6">
                    <a:lumMod val="50000"/>
                  </a:schemeClr>
                </a:solidFill>
              </a:rPr>
              <a:t>Permukiman</a:t>
            </a:r>
            <a:endParaRPr lang="en-US" sz="3323" dirty="0">
              <a:solidFill>
                <a:schemeClr val="accent6">
                  <a:lumMod val="50000"/>
                </a:schemeClr>
              </a:solidFill>
            </a:endParaRPr>
          </a:p>
        </p:txBody>
      </p:sp>
      <p:graphicFrame>
        <p:nvGraphicFramePr>
          <p:cNvPr id="6" name="Table 5">
            <a:extLst/>
          </p:cNvPr>
          <p:cNvGraphicFramePr>
            <a:graphicFrameLocks noGrp="1"/>
          </p:cNvGraphicFramePr>
          <p:nvPr>
            <p:extLst/>
          </p:nvPr>
        </p:nvGraphicFramePr>
        <p:xfrm>
          <a:off x="1119554" y="3024555"/>
          <a:ext cx="6759820" cy="2991071"/>
        </p:xfrm>
        <a:graphic>
          <a:graphicData uri="http://schemas.openxmlformats.org/drawingml/2006/table">
            <a:tbl>
              <a:tblPr firstRow="1" bandRow="1">
                <a:tableStyleId>{21E4AEA4-8DFA-4A89-87EB-49C32662AFE0}</a:tableStyleId>
              </a:tblPr>
              <a:tblGrid>
                <a:gridCol w="3379910">
                  <a:extLst>
                    <a:ext uri="{9D8B030D-6E8A-4147-A177-3AD203B41FA5}">
                      <a16:colId xmlns:a16="http://schemas.microsoft.com/office/drawing/2014/main" xmlns="" val="20000"/>
                    </a:ext>
                  </a:extLst>
                </a:gridCol>
                <a:gridCol w="3379910">
                  <a:extLst>
                    <a:ext uri="{9D8B030D-6E8A-4147-A177-3AD203B41FA5}">
                      <a16:colId xmlns:a16="http://schemas.microsoft.com/office/drawing/2014/main" xmlns="" val="20001"/>
                    </a:ext>
                  </a:extLst>
                </a:gridCol>
              </a:tblGrid>
              <a:tr h="392079">
                <a:tc>
                  <a:txBody>
                    <a:bodyPr/>
                    <a:lstStyle/>
                    <a:p>
                      <a:pPr algn="ctr"/>
                      <a:r>
                        <a:rPr lang="en-US" sz="1700" dirty="0"/>
                        <a:t>STRATEGIS NASIONAL</a:t>
                      </a:r>
                    </a:p>
                  </a:txBody>
                  <a:tcPr marL="84398" marR="84398" marT="42196" marB="42196">
                    <a:lnR w="76200" cap="flat" cmpd="sng" algn="ctr">
                      <a:solidFill>
                        <a:schemeClr val="bg1"/>
                      </a:solidFill>
                      <a:prstDash val="solid"/>
                      <a:round/>
                      <a:headEnd type="none" w="med" len="med"/>
                      <a:tailEnd type="none" w="med" len="med"/>
                    </a:lnR>
                    <a:lnB w="76200" cap="flat" cmpd="sng" algn="ctr">
                      <a:solidFill>
                        <a:schemeClr val="bg1"/>
                      </a:solidFill>
                      <a:prstDash val="solid"/>
                      <a:round/>
                      <a:headEnd type="none" w="med" len="med"/>
                      <a:tailEnd type="none" w="med" len="med"/>
                    </a:lnB>
                    <a:solidFill>
                      <a:srgbClr val="3C7067"/>
                    </a:solidFill>
                  </a:tcPr>
                </a:tc>
                <a:tc>
                  <a:txBody>
                    <a:bodyPr/>
                    <a:lstStyle/>
                    <a:p>
                      <a:pPr algn="ctr"/>
                      <a:r>
                        <a:rPr lang="en-US" sz="1700" dirty="0" smtClean="0"/>
                        <a:t>ARAHAN/DIREKTIF</a:t>
                      </a:r>
                      <a:endParaRPr lang="en-US" sz="1700" dirty="0"/>
                    </a:p>
                  </a:txBody>
                  <a:tcPr marL="84398" marR="84398" marT="42196" marB="42196">
                    <a:lnL w="76200" cap="flat" cmpd="sng" algn="ctr">
                      <a:solidFill>
                        <a:schemeClr val="bg1"/>
                      </a:solidFill>
                      <a:prstDash val="solid"/>
                      <a:round/>
                      <a:headEnd type="none" w="med" len="med"/>
                      <a:tailEnd type="none" w="med" len="med"/>
                    </a:lnL>
                    <a:lnB w="76200" cap="flat" cmpd="sng" algn="ctr">
                      <a:solidFill>
                        <a:schemeClr val="bg1"/>
                      </a:solidFill>
                      <a:prstDash val="solid"/>
                      <a:round/>
                      <a:headEnd type="none" w="med" len="med"/>
                      <a:tailEnd type="none" w="med" len="med"/>
                    </a:lnB>
                    <a:solidFill>
                      <a:srgbClr val="3C7067"/>
                    </a:solidFill>
                  </a:tcPr>
                </a:tc>
                <a:extLst>
                  <a:ext uri="{0D108BD9-81ED-4DB2-BD59-A6C34878D82A}">
                    <a16:rowId xmlns:a16="http://schemas.microsoft.com/office/drawing/2014/main" xmlns="" val="10000"/>
                  </a:ext>
                </a:extLst>
              </a:tr>
              <a:tr h="2588514">
                <a:tc>
                  <a:txBody>
                    <a:bodyPr/>
                    <a:lstStyle/>
                    <a:p>
                      <a:pPr marL="168275" indent="-168275">
                        <a:buFont typeface="Arial" panose="020B0604020202020204" pitchFamily="34" charset="0"/>
                        <a:buChar char="•"/>
                      </a:pPr>
                      <a:r>
                        <a:rPr lang="en-US" sz="1500" dirty="0" err="1" smtClean="0"/>
                        <a:t>Kawasan</a:t>
                      </a:r>
                      <a:r>
                        <a:rPr lang="en-US" sz="1500" dirty="0" smtClean="0"/>
                        <a:t> </a:t>
                      </a:r>
                      <a:r>
                        <a:rPr lang="en-US" sz="1500" dirty="0" err="1" smtClean="0"/>
                        <a:t>Strategis</a:t>
                      </a:r>
                      <a:r>
                        <a:rPr lang="en-US" sz="1500" dirty="0" smtClean="0"/>
                        <a:t> </a:t>
                      </a:r>
                      <a:r>
                        <a:rPr lang="en-US" sz="1500" dirty="0" err="1" smtClean="0"/>
                        <a:t>Nasional</a:t>
                      </a:r>
                      <a:r>
                        <a:rPr lang="en-US" sz="1500" dirty="0" smtClean="0"/>
                        <a:t> (PP 13/2017) (</a:t>
                      </a:r>
                      <a:r>
                        <a:rPr lang="en-US" sz="1500" dirty="0" err="1" smtClean="0"/>
                        <a:t>Revisi</a:t>
                      </a:r>
                      <a:r>
                        <a:rPr lang="en-US" sz="1500" dirty="0" smtClean="0"/>
                        <a:t> RTRWN)</a:t>
                      </a:r>
                    </a:p>
                    <a:p>
                      <a:pPr marL="168275" indent="-168275">
                        <a:buFont typeface="Arial" panose="020B0604020202020204" pitchFamily="34" charset="0"/>
                        <a:buChar char="•"/>
                      </a:pPr>
                      <a:r>
                        <a:rPr lang="en-US" sz="1500" dirty="0" err="1" smtClean="0"/>
                        <a:t>Kawasan</a:t>
                      </a:r>
                      <a:r>
                        <a:rPr lang="en-US" sz="1500" dirty="0" smtClean="0"/>
                        <a:t> </a:t>
                      </a:r>
                      <a:r>
                        <a:rPr lang="en-US" sz="1500" dirty="0" err="1"/>
                        <a:t>Strategis</a:t>
                      </a:r>
                      <a:r>
                        <a:rPr lang="en-US" sz="1500" dirty="0"/>
                        <a:t> </a:t>
                      </a:r>
                      <a:r>
                        <a:rPr lang="en-US" sz="1500" dirty="0" err="1"/>
                        <a:t>Pariwisata</a:t>
                      </a:r>
                      <a:r>
                        <a:rPr lang="en-US" sz="1500" dirty="0"/>
                        <a:t> Nasional (PP. 50/2011);</a:t>
                      </a:r>
                    </a:p>
                    <a:p>
                      <a:pPr marL="168275" indent="-168275">
                        <a:buFont typeface="Arial" panose="020B0604020202020204" pitchFamily="34" charset="0"/>
                        <a:buChar char="•"/>
                      </a:pPr>
                      <a:r>
                        <a:rPr lang="en-US" sz="1500" dirty="0"/>
                        <a:t>Kawasan </a:t>
                      </a:r>
                      <a:r>
                        <a:rPr lang="en-US" sz="1500" dirty="0" err="1"/>
                        <a:t>Ekonomi</a:t>
                      </a:r>
                      <a:r>
                        <a:rPr lang="en-US" sz="1500" dirty="0"/>
                        <a:t> </a:t>
                      </a:r>
                      <a:r>
                        <a:rPr lang="en-US" sz="1500" dirty="0" err="1"/>
                        <a:t>Khusus</a:t>
                      </a:r>
                      <a:r>
                        <a:rPr lang="en-US" sz="1500" dirty="0"/>
                        <a:t> (PP. 2/2011</a:t>
                      </a:r>
                      <a:r>
                        <a:rPr lang="en-US" sz="1500" dirty="0" smtClean="0"/>
                        <a:t>);</a:t>
                      </a:r>
                    </a:p>
                    <a:p>
                      <a:pPr marL="168275" marR="0"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500" dirty="0" err="1" smtClean="0"/>
                        <a:t>Perbatasan</a:t>
                      </a:r>
                      <a:r>
                        <a:rPr lang="en-US" sz="1500" dirty="0" smtClean="0"/>
                        <a:t> </a:t>
                      </a:r>
                      <a:r>
                        <a:rPr lang="en-US" sz="1500" dirty="0" err="1" smtClean="0"/>
                        <a:t>Nasional</a:t>
                      </a:r>
                      <a:r>
                        <a:rPr lang="en-US" sz="1500" dirty="0" smtClean="0"/>
                        <a:t> (</a:t>
                      </a:r>
                      <a:r>
                        <a:rPr lang="en-US" sz="1500" dirty="0" err="1" smtClean="0"/>
                        <a:t>Inpres</a:t>
                      </a:r>
                      <a:r>
                        <a:rPr lang="en-US" sz="1500" dirty="0" smtClean="0"/>
                        <a:t> 1/2019, </a:t>
                      </a:r>
                      <a:r>
                        <a:rPr lang="en-US" sz="1500" dirty="0" err="1" smtClean="0"/>
                        <a:t>Inpres</a:t>
                      </a:r>
                      <a:r>
                        <a:rPr lang="en-US" sz="1500" dirty="0" smtClean="0"/>
                        <a:t> 6/2015 );</a:t>
                      </a:r>
                    </a:p>
                    <a:p>
                      <a:pPr marL="168275" marR="0"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500" dirty="0" err="1" smtClean="0"/>
                        <a:t>Kawasan</a:t>
                      </a:r>
                      <a:r>
                        <a:rPr lang="en-US" sz="1500" dirty="0" smtClean="0"/>
                        <a:t> </a:t>
                      </a:r>
                      <a:r>
                        <a:rPr lang="en-US" sz="1500" dirty="0" err="1" smtClean="0"/>
                        <a:t>Perdesaan</a:t>
                      </a:r>
                      <a:r>
                        <a:rPr lang="en-US" sz="1500" dirty="0" smtClean="0"/>
                        <a:t> </a:t>
                      </a:r>
                      <a:r>
                        <a:rPr lang="en-US" sz="1500" dirty="0" err="1" smtClean="0"/>
                        <a:t>Prioritas</a:t>
                      </a:r>
                      <a:r>
                        <a:rPr lang="en-US" sz="1500" dirty="0" smtClean="0"/>
                        <a:t> </a:t>
                      </a:r>
                      <a:r>
                        <a:rPr lang="en-US" sz="1500" dirty="0" err="1" smtClean="0"/>
                        <a:t>Nasional</a:t>
                      </a:r>
                      <a:r>
                        <a:rPr lang="en-US" sz="1500" dirty="0" smtClean="0"/>
                        <a:t> (SKB 5 </a:t>
                      </a:r>
                      <a:r>
                        <a:rPr lang="en-US" sz="1500" dirty="0" err="1" smtClean="0"/>
                        <a:t>Mentri</a:t>
                      </a:r>
                      <a:r>
                        <a:rPr lang="en-US" sz="1500" dirty="0" smtClean="0"/>
                        <a:t>)</a:t>
                      </a:r>
                    </a:p>
                    <a:p>
                      <a:pPr marL="168275" indent="-168275">
                        <a:buFont typeface="Arial" panose="020B0604020202020204" pitchFamily="34" charset="0"/>
                        <a:buChar char="•"/>
                      </a:pPr>
                      <a:r>
                        <a:rPr lang="en-US" sz="1500" dirty="0" err="1" smtClean="0"/>
                        <a:t>Kawasan</a:t>
                      </a:r>
                      <a:r>
                        <a:rPr lang="en-US" sz="1500" dirty="0" smtClean="0"/>
                        <a:t> </a:t>
                      </a:r>
                      <a:r>
                        <a:rPr lang="en-US" sz="1500" dirty="0" err="1" smtClean="0"/>
                        <a:t>Pulau-pulau</a:t>
                      </a:r>
                      <a:r>
                        <a:rPr lang="en-US" sz="1500" dirty="0" smtClean="0"/>
                        <a:t> Kecil </a:t>
                      </a:r>
                      <a:r>
                        <a:rPr lang="en-US" sz="1500" dirty="0" err="1" smtClean="0"/>
                        <a:t>Terluar</a:t>
                      </a:r>
                      <a:r>
                        <a:rPr lang="en-US" sz="1500" dirty="0" smtClean="0"/>
                        <a:t> (</a:t>
                      </a:r>
                      <a:r>
                        <a:rPr lang="en-US" sz="1500" dirty="0" err="1" smtClean="0"/>
                        <a:t>Kepres</a:t>
                      </a:r>
                      <a:r>
                        <a:rPr lang="en-US" sz="1500" baseline="0" dirty="0" smtClean="0"/>
                        <a:t> 6</a:t>
                      </a:r>
                      <a:r>
                        <a:rPr lang="en-US" sz="1500" dirty="0" smtClean="0"/>
                        <a:t>/2017);</a:t>
                      </a:r>
                      <a:endParaRPr lang="en-US" sz="1500" dirty="0"/>
                    </a:p>
                  </a:txBody>
                  <a:tcPr marL="84398" marR="84398" marT="42196" marB="42196">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solidFill>
                      <a:srgbClr val="C3DFDA"/>
                    </a:solidFill>
                  </a:tcPr>
                </a:tc>
                <a:tc>
                  <a:txBody>
                    <a:bodyPr/>
                    <a:lstStyle/>
                    <a:p>
                      <a:pPr marL="285750" indent="-285750">
                        <a:buFont typeface="Arial" panose="020B0604020202020204" pitchFamily="34" charset="0"/>
                        <a:buChar char="•"/>
                      </a:pPr>
                      <a:r>
                        <a:rPr lang="en-US" sz="1500" dirty="0" err="1" smtClean="0"/>
                        <a:t>Penyediaan</a:t>
                      </a:r>
                      <a:r>
                        <a:rPr lang="en-US" sz="1500" dirty="0" smtClean="0"/>
                        <a:t> </a:t>
                      </a:r>
                      <a:r>
                        <a:rPr lang="en-US" sz="1500" dirty="0" err="1" smtClean="0"/>
                        <a:t>infrastruktur</a:t>
                      </a:r>
                      <a:r>
                        <a:rPr lang="en-US" sz="1500" dirty="0" smtClean="0"/>
                        <a:t> di </a:t>
                      </a:r>
                      <a:r>
                        <a:rPr lang="en-US" sz="1500" dirty="0" err="1" smtClean="0"/>
                        <a:t>daerah</a:t>
                      </a:r>
                      <a:r>
                        <a:rPr lang="en-US" sz="1500" dirty="0" smtClean="0"/>
                        <a:t> yang </a:t>
                      </a:r>
                      <a:r>
                        <a:rPr lang="en-US" sz="1500" dirty="0" err="1" smtClean="0"/>
                        <a:t>Rawan</a:t>
                      </a:r>
                      <a:r>
                        <a:rPr lang="en-US" sz="1500" dirty="0" smtClean="0"/>
                        <a:t> Air </a:t>
                      </a:r>
                      <a:r>
                        <a:rPr lang="en-US" sz="1500" dirty="0" err="1" smtClean="0"/>
                        <a:t>dan</a:t>
                      </a:r>
                      <a:r>
                        <a:rPr lang="en-US" sz="1500" dirty="0" smtClean="0"/>
                        <a:t> </a:t>
                      </a:r>
                      <a:r>
                        <a:rPr lang="en-US" sz="1500" dirty="0" err="1" smtClean="0"/>
                        <a:t>Rawan</a:t>
                      </a:r>
                      <a:r>
                        <a:rPr lang="en-US" sz="1500" dirty="0" smtClean="0"/>
                        <a:t> </a:t>
                      </a:r>
                      <a:r>
                        <a:rPr lang="en-US" sz="1500" dirty="0" err="1" smtClean="0"/>
                        <a:t>Sanitasi</a:t>
                      </a:r>
                      <a:r>
                        <a:rPr lang="en-US" sz="1500" dirty="0" smtClean="0"/>
                        <a:t> </a:t>
                      </a:r>
                      <a:r>
                        <a:rPr lang="en-US" sz="1500" dirty="0" err="1" smtClean="0"/>
                        <a:t>dan</a:t>
                      </a:r>
                      <a:r>
                        <a:rPr lang="en-US" sz="1500" dirty="0" smtClean="0"/>
                        <a:t> </a:t>
                      </a:r>
                      <a:r>
                        <a:rPr lang="en-US" sz="1500" dirty="0" err="1" smtClean="0"/>
                        <a:t>hunian</a:t>
                      </a:r>
                      <a:r>
                        <a:rPr lang="en-US" sz="1500" dirty="0" smtClean="0"/>
                        <a:t> yang </a:t>
                      </a:r>
                      <a:r>
                        <a:rPr lang="en-US" sz="1500" dirty="0" err="1" smtClean="0"/>
                        <a:t>layak</a:t>
                      </a:r>
                      <a:endParaRPr lang="en-US" sz="1500" dirty="0" smtClean="0"/>
                    </a:p>
                    <a:p>
                      <a:pPr marL="285750" indent="-285750">
                        <a:buFont typeface="Arial" panose="020B0604020202020204" pitchFamily="34" charset="0"/>
                        <a:buChar char="•"/>
                      </a:pPr>
                      <a:r>
                        <a:rPr lang="en-US" sz="1500" dirty="0" err="1" smtClean="0"/>
                        <a:t>Setiap</a:t>
                      </a:r>
                      <a:r>
                        <a:rPr lang="en-US" sz="1500" dirty="0" smtClean="0"/>
                        <a:t> orang</a:t>
                      </a:r>
                      <a:r>
                        <a:rPr lang="en-US" sz="1500" baseline="0" dirty="0" smtClean="0"/>
                        <a:t> </a:t>
                      </a:r>
                      <a:r>
                        <a:rPr lang="en-US" sz="1500" baseline="0" dirty="0" err="1" smtClean="0"/>
                        <a:t>berhak</a:t>
                      </a:r>
                      <a:r>
                        <a:rPr lang="en-US" sz="1500" baseline="0" dirty="0" smtClean="0"/>
                        <a:t> </a:t>
                      </a:r>
                      <a:r>
                        <a:rPr lang="en-US" sz="1500" baseline="0" dirty="0" err="1" smtClean="0"/>
                        <a:t>untuk</a:t>
                      </a:r>
                      <a:r>
                        <a:rPr lang="en-US" sz="1500" baseline="0" dirty="0" smtClean="0"/>
                        <a:t> </a:t>
                      </a:r>
                      <a:r>
                        <a:rPr lang="en-US" sz="1500" baseline="0" dirty="0" err="1" smtClean="0"/>
                        <a:t>mendapatkan</a:t>
                      </a:r>
                      <a:r>
                        <a:rPr lang="en-US" sz="1500" baseline="0" dirty="0" smtClean="0"/>
                        <a:t> </a:t>
                      </a:r>
                      <a:r>
                        <a:rPr lang="en-US" sz="1500" baseline="0" dirty="0" err="1" smtClean="0"/>
                        <a:t>akses</a:t>
                      </a:r>
                      <a:r>
                        <a:rPr lang="en-US" sz="1500" baseline="0" dirty="0" smtClean="0"/>
                        <a:t> air </a:t>
                      </a:r>
                      <a:r>
                        <a:rPr lang="en-US" sz="1500" baseline="0" dirty="0" err="1" smtClean="0"/>
                        <a:t>minum</a:t>
                      </a:r>
                      <a:r>
                        <a:rPr lang="en-US" sz="1500" baseline="0" dirty="0" smtClean="0"/>
                        <a:t> </a:t>
                      </a:r>
                      <a:r>
                        <a:rPr lang="en-US" sz="1500" baseline="0" dirty="0" err="1" smtClean="0"/>
                        <a:t>dan</a:t>
                      </a:r>
                      <a:r>
                        <a:rPr lang="en-US" sz="1500" baseline="0" dirty="0" smtClean="0"/>
                        <a:t> </a:t>
                      </a:r>
                      <a:r>
                        <a:rPr lang="en-US" sz="1500" baseline="0" dirty="0" err="1" smtClean="0"/>
                        <a:t>sanitasi</a:t>
                      </a:r>
                      <a:r>
                        <a:rPr lang="en-US" sz="1500" baseline="0" dirty="0" smtClean="0"/>
                        <a:t> yang </a:t>
                      </a:r>
                      <a:r>
                        <a:rPr lang="en-US" sz="1500" baseline="0" dirty="0" err="1" smtClean="0"/>
                        <a:t>layak</a:t>
                      </a:r>
                      <a:endParaRPr lang="en-US" sz="1500" dirty="0" smtClean="0"/>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endParaRPr lang="en-US" sz="1500" dirty="0"/>
                    </a:p>
                    <a:p>
                      <a:pPr marL="285750" indent="-285750">
                        <a:buFont typeface="Arial" panose="020B0604020202020204" pitchFamily="34" charset="0"/>
                        <a:buChar char="•"/>
                      </a:pPr>
                      <a:endParaRPr lang="en-US" sz="1700" dirty="0"/>
                    </a:p>
                  </a:txBody>
                  <a:tcPr marL="84398" marR="84398" marT="42196" marB="42196" anchor="ctr">
                    <a:lnL w="76200" cap="flat" cmpd="sng" algn="ctr">
                      <a:solidFill>
                        <a:schemeClr val="bg1"/>
                      </a:solidFill>
                      <a:prstDash val="solid"/>
                      <a:round/>
                      <a:headEnd type="none" w="med" len="med"/>
                      <a:tailEnd type="none" w="med" len="med"/>
                    </a:lnL>
                    <a:lnT w="76200" cap="flat" cmpd="sng" algn="ctr">
                      <a:solidFill>
                        <a:schemeClr val="bg1"/>
                      </a:solidFill>
                      <a:prstDash val="solid"/>
                      <a:round/>
                      <a:headEnd type="none" w="med" len="med"/>
                      <a:tailEnd type="none" w="med" len="med"/>
                    </a:lnT>
                    <a:solidFill>
                      <a:srgbClr val="C3DFDA"/>
                    </a:solidFill>
                  </a:tcPr>
                </a:tc>
                <a:extLst>
                  <a:ext uri="{0D108BD9-81ED-4DB2-BD59-A6C34878D82A}">
                    <a16:rowId xmlns:a16="http://schemas.microsoft.com/office/drawing/2014/main" xmlns="" val="10001"/>
                  </a:ext>
                </a:extLst>
              </a:tr>
            </a:tbl>
          </a:graphicData>
        </a:graphic>
      </p:graphicFrame>
      <p:grpSp>
        <p:nvGrpSpPr>
          <p:cNvPr id="16398" name="Group 20"/>
          <p:cNvGrpSpPr>
            <a:grpSpLocks/>
          </p:cNvGrpSpPr>
          <p:nvPr/>
        </p:nvGrpSpPr>
        <p:grpSpPr bwMode="auto">
          <a:xfrm>
            <a:off x="1100506" y="1932844"/>
            <a:ext cx="6778869" cy="663819"/>
            <a:chOff x="101600" y="1585913"/>
            <a:chExt cx="8278813" cy="777875"/>
          </a:xfrm>
        </p:grpSpPr>
        <p:grpSp>
          <p:nvGrpSpPr>
            <p:cNvPr id="16399" name="Group 13"/>
            <p:cNvGrpSpPr>
              <a:grpSpLocks/>
            </p:cNvGrpSpPr>
            <p:nvPr/>
          </p:nvGrpSpPr>
          <p:grpSpPr bwMode="auto">
            <a:xfrm>
              <a:off x="101600" y="1585913"/>
              <a:ext cx="2516188" cy="777875"/>
              <a:chOff x="242760" y="1242595"/>
              <a:chExt cx="2515715" cy="777924"/>
            </a:xfrm>
          </p:grpSpPr>
          <p:sp>
            <p:nvSpPr>
              <p:cNvPr id="15" name="Oval 14">
                <a:extLst/>
              </p:cNvPr>
              <p:cNvSpPr/>
              <p:nvPr/>
            </p:nvSpPr>
            <p:spPr>
              <a:xfrm>
                <a:off x="242760" y="1242595"/>
                <a:ext cx="778341" cy="777924"/>
              </a:xfrm>
              <a:prstGeom prst="ellipse">
                <a:avLst/>
              </a:prstGeom>
              <a:solidFill>
                <a:srgbClr val="3C70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latin typeface="Trebuchet MS" panose="020B0603020202020204" pitchFamily="34" charset="0"/>
                </a:endParaRPr>
              </a:p>
            </p:txBody>
          </p:sp>
          <p:sp>
            <p:nvSpPr>
              <p:cNvPr id="16" name="Rectangle 15">
                <a:extLst/>
              </p:cNvPr>
              <p:cNvSpPr/>
              <p:nvPr/>
            </p:nvSpPr>
            <p:spPr>
              <a:xfrm>
                <a:off x="586304" y="1242595"/>
                <a:ext cx="2172198" cy="777924"/>
              </a:xfrm>
              <a:prstGeom prst="rect">
                <a:avLst/>
              </a:prstGeom>
              <a:solidFill>
                <a:schemeClr val="bg1">
                  <a:lumMod val="8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332651" algn="ctr">
                  <a:defRPr/>
                </a:pPr>
                <a:r>
                  <a:rPr lang="id-ID" sz="1662" dirty="0" err="1">
                    <a:solidFill>
                      <a:schemeClr val="tx1"/>
                    </a:solidFill>
                    <a:latin typeface="Trebuchet MS" panose="020B0603020202020204" pitchFamily="34" charset="0"/>
                  </a:rPr>
                  <a:t>Goals</a:t>
                </a:r>
                <a:endParaRPr lang="id-ID" sz="1662" dirty="0">
                  <a:solidFill>
                    <a:schemeClr val="tx1"/>
                  </a:solidFill>
                  <a:latin typeface="Trebuchet MS" panose="020B0603020202020204" pitchFamily="34" charset="0"/>
                </a:endParaRPr>
              </a:p>
            </p:txBody>
          </p:sp>
          <p:sp>
            <p:nvSpPr>
              <p:cNvPr id="17" name="Oval 16">
                <a:extLst/>
              </p:cNvPr>
              <p:cNvSpPr/>
              <p:nvPr/>
            </p:nvSpPr>
            <p:spPr>
              <a:xfrm>
                <a:off x="334013" y="1325024"/>
                <a:ext cx="588677" cy="589024"/>
              </a:xfrm>
              <a:prstGeom prst="ellipse">
                <a:avLst/>
              </a:prstGeom>
              <a:solidFill>
                <a:srgbClr val="3C7067"/>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solidFill>
                    <a:srgbClr val="3C7067"/>
                  </a:solidFill>
                  <a:latin typeface="Trebuchet MS" panose="020B0603020202020204" pitchFamily="34" charset="0"/>
                </a:endParaRPr>
              </a:p>
            </p:txBody>
          </p:sp>
        </p:grpSp>
        <p:sp>
          <p:nvSpPr>
            <p:cNvPr id="18" name="Rectangle 17">
              <a:extLst/>
            </p:cNvPr>
            <p:cNvSpPr/>
            <p:nvPr/>
          </p:nvSpPr>
          <p:spPr>
            <a:xfrm>
              <a:off x="8230084" y="1585913"/>
              <a:ext cx="150329" cy="771006"/>
            </a:xfrm>
            <a:prstGeom prst="rect">
              <a:avLst/>
            </a:prstGeom>
            <a:solidFill>
              <a:srgbClr val="3C70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477"/>
            </a:p>
          </p:txBody>
        </p:sp>
        <p:sp>
          <p:nvSpPr>
            <p:cNvPr id="19" name="Rectangle 18">
              <a:extLst/>
            </p:cNvPr>
            <p:cNvSpPr/>
            <p:nvPr/>
          </p:nvSpPr>
          <p:spPr>
            <a:xfrm>
              <a:off x="2743089" y="1585913"/>
              <a:ext cx="5540684" cy="777875"/>
            </a:xfrm>
            <a:prstGeom prst="rect">
              <a:avLst/>
            </a:prstGeom>
            <a:solidFill>
              <a:srgbClr val="C3DF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77" dirty="0">
                  <a:solidFill>
                    <a:schemeClr val="tx1"/>
                  </a:solidFill>
                  <a:latin typeface="Trebuchet MS" panose="020B0603020202020204" pitchFamily="34" charset="0"/>
                </a:rPr>
                <a:t>Permukiman Layak Huni (</a:t>
              </a:r>
              <a:r>
                <a:rPr lang="en-ID" sz="1477" i="1" dirty="0">
                  <a:solidFill>
                    <a:schemeClr val="tx1"/>
                  </a:solidFill>
                  <a:latin typeface="Trebuchet MS" panose="020B0603020202020204" pitchFamily="34" charset="0"/>
                </a:rPr>
                <a:t>L</a:t>
              </a:r>
              <a:r>
                <a:rPr lang="id-ID" sz="1477" i="1" dirty="0">
                  <a:solidFill>
                    <a:schemeClr val="tx1"/>
                  </a:solidFill>
                  <a:latin typeface="Trebuchet MS" panose="020B0603020202020204" pitchFamily="34" charset="0"/>
                </a:rPr>
                <a:t>ivable</a:t>
              </a:r>
              <a:r>
                <a:rPr lang="en-ID" sz="1477" i="1" dirty="0">
                  <a:solidFill>
                    <a:schemeClr val="tx1"/>
                  </a:solidFill>
                  <a:latin typeface="Trebuchet MS" panose="020B0603020202020204" pitchFamily="34" charset="0"/>
                </a:rPr>
                <a:t> Settlement</a:t>
              </a:r>
              <a:r>
                <a:rPr lang="id-ID" sz="1477" dirty="0">
                  <a:solidFill>
                    <a:schemeClr val="tx1"/>
                  </a:solidFill>
                  <a:latin typeface="Trebuchet MS" panose="020B0603020202020204" pitchFamily="34" charset="0"/>
                </a:rPr>
                <a:t>)</a:t>
              </a:r>
            </a:p>
          </p:txBody>
        </p:sp>
        <p:pic>
          <p:nvPicPr>
            <p:cNvPr id="16402" name="Picture 19"/>
            <p:cNvPicPr>
              <a:picLocks noChangeAspect="1"/>
            </p:cNvPicPr>
            <p:nvPr/>
          </p:nvPicPr>
          <p:blipFill>
            <a:blip r:embed="rId2" cstate="print">
              <a:lum bright="70000" contrast="-70000"/>
              <a:extLst>
                <a:ext uri="{28A0092B-C50C-407E-A947-70E740481C1C}">
                  <a14:useLocalDpi xmlns:a14="http://schemas.microsoft.com/office/drawing/2010/main" val="0"/>
                </a:ext>
              </a:extLst>
            </a:blip>
            <a:srcRect/>
            <a:stretch>
              <a:fillRect/>
            </a:stretch>
          </p:blipFill>
          <p:spPr bwMode="auto">
            <a:xfrm>
              <a:off x="315913" y="1762125"/>
              <a:ext cx="360362"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Slide Number Placeholder 1"/>
          <p:cNvSpPr>
            <a:spLocks noGrp="1"/>
          </p:cNvSpPr>
          <p:nvPr>
            <p:ph type="sldNum" sz="quarter" idx="12"/>
          </p:nvPr>
        </p:nvSpPr>
        <p:spPr/>
        <p:txBody>
          <a:bodyPr/>
          <a:lstStyle/>
          <a:p>
            <a:fld id="{9CD5A045-6D39-4879-8E20-C877BE4435CE}" type="slidenum">
              <a:rPr lang="en-US" smtClean="0"/>
              <a:t>24</a:t>
            </a:fld>
            <a:endParaRPr lang="en-US"/>
          </a:p>
        </p:txBody>
      </p:sp>
    </p:spTree>
    <p:extLst>
      <p:ext uri="{BB962C8B-B14F-4D97-AF65-F5344CB8AC3E}">
        <p14:creationId xmlns:p14="http://schemas.microsoft.com/office/powerpoint/2010/main" val="33496456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p:cNvPr>
          <p:cNvPicPr>
            <a:picLocks noChangeAspect="1"/>
          </p:cNvPicPr>
          <p:nvPr/>
        </p:nvPicPr>
        <p:blipFill>
          <a:blip r:embed="rId3" cstate="email">
            <a:duotone>
              <a:schemeClr val="accent2">
                <a:shade val="45000"/>
                <a:satMod val="135000"/>
              </a:schemeClr>
              <a:prstClr val="white"/>
            </a:duotone>
            <a:extLst/>
          </a:blip>
          <a:stretch>
            <a:fillRect/>
          </a:stretch>
        </p:blipFill>
        <p:spPr>
          <a:xfrm>
            <a:off x="121710" y="195855"/>
            <a:ext cx="640080" cy="640080"/>
          </a:xfrm>
          <a:prstGeom prst="rect">
            <a:avLst/>
          </a:prstGeom>
        </p:spPr>
      </p:pic>
      <p:sp>
        <p:nvSpPr>
          <p:cNvPr id="26" name="Rectangle 25">
            <a:extLst/>
          </p:cNvPr>
          <p:cNvSpPr/>
          <p:nvPr/>
        </p:nvSpPr>
        <p:spPr>
          <a:xfrm>
            <a:off x="204788" y="2714625"/>
            <a:ext cx="2193925" cy="2503488"/>
          </a:xfrm>
          <a:prstGeom prst="rect">
            <a:avLst/>
          </a:prstGeom>
          <a:solidFill>
            <a:schemeClr val="accent2">
              <a:lumMod val="20000"/>
              <a:lumOff val="80000"/>
            </a:schemeClr>
          </a:solidFill>
          <a:ln>
            <a:solidFill>
              <a:schemeClr val="accent1">
                <a:lumMod val="50000"/>
              </a:schemeClr>
            </a:solidFill>
          </a:ln>
        </p:spPr>
        <p:style>
          <a:lnRef idx="1">
            <a:schemeClr val="accent3"/>
          </a:lnRef>
          <a:fillRef idx="2">
            <a:schemeClr val="accent3"/>
          </a:fillRef>
          <a:effectRef idx="1">
            <a:schemeClr val="accent3"/>
          </a:effectRef>
          <a:fontRef idx="minor">
            <a:schemeClr val="dk1"/>
          </a:fontRef>
        </p:style>
        <p:txBody>
          <a:bodyPr lIns="45720" tIns="22860" rIns="45720" bIns="22860"/>
          <a:lstStyle/>
          <a:p>
            <a:pPr eaLnBrk="1" fontAlgn="auto" hangingPunct="1">
              <a:spcBef>
                <a:spcPts val="0"/>
              </a:spcBef>
              <a:spcAft>
                <a:spcPts val="0"/>
              </a:spcAft>
              <a:defRPr/>
            </a:pPr>
            <a:r>
              <a:rPr lang="en-ID" altLang="en-US" sz="1400" kern="0" dirty="0" err="1">
                <a:latin typeface="Tahoma" panose="020B0604030504040204" pitchFamily="34" charset="0"/>
                <a:ea typeface="Tahoma" panose="020B0604030504040204" pitchFamily="34" charset="0"/>
                <a:cs typeface="Tahoma" panose="020B0604030504040204" pitchFamily="34" charset="0"/>
              </a:rPr>
              <a:t>Kab</a:t>
            </a:r>
            <a:r>
              <a:rPr lang="en-ID" altLang="en-US" sz="140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400" kern="0" dirty="0" err="1">
                <a:latin typeface="Tahoma" panose="020B0604030504040204" pitchFamily="34" charset="0"/>
                <a:ea typeface="Tahoma" panose="020B0604030504040204" pitchFamily="34" charset="0"/>
                <a:cs typeface="Tahoma" panose="020B0604030504040204" pitchFamily="34" charset="0"/>
              </a:rPr>
              <a:t>dikategorikan</a:t>
            </a:r>
            <a:r>
              <a:rPr lang="en-ID" altLang="en-US" sz="1400" kern="0" dirty="0">
                <a:latin typeface="Tahoma" panose="020B0604030504040204" pitchFamily="34" charset="0"/>
                <a:ea typeface="Tahoma" panose="020B0604030504040204" pitchFamily="34" charset="0"/>
                <a:cs typeface="Tahoma" panose="020B0604030504040204" pitchFamily="34" charset="0"/>
              </a:rPr>
              <a:t> </a:t>
            </a:r>
            <a:r>
              <a:rPr lang="en-ID" altLang="en-US" sz="1400" kern="0" dirty="0" err="1">
                <a:latin typeface="Tahoma" panose="020B0604030504040204" pitchFamily="34" charset="0"/>
                <a:ea typeface="Tahoma" panose="020B0604030504040204" pitchFamily="34" charset="0"/>
                <a:cs typeface="Tahoma" panose="020B0604030504040204" pitchFamily="34" charset="0"/>
              </a:rPr>
              <a:t>sebagai</a:t>
            </a:r>
            <a:r>
              <a:rPr lang="en-ID" altLang="en-US" sz="1400" kern="0" dirty="0">
                <a:latin typeface="Tahoma" panose="020B0604030504040204" pitchFamily="34" charset="0"/>
                <a:ea typeface="Tahoma" panose="020B0604030504040204" pitchFamily="34" charset="0"/>
                <a:cs typeface="Tahoma" panose="020B0604030504040204" pitchFamily="34" charset="0"/>
              </a:rPr>
              <a:t> </a:t>
            </a:r>
            <a:r>
              <a:rPr lang="en-ID" altLang="en-US" sz="1400" kern="0" dirty="0" err="1">
                <a:latin typeface="Tahoma" panose="020B0604030504040204" pitchFamily="34" charset="0"/>
                <a:ea typeface="Tahoma" panose="020B0604030504040204" pitchFamily="34" charset="0"/>
                <a:cs typeface="Tahoma" panose="020B0604030504040204" pitchFamily="34" charset="0"/>
              </a:rPr>
              <a:t>kegiatan</a:t>
            </a:r>
            <a:r>
              <a:rPr lang="en-ID" altLang="en-US" sz="1400" kern="0" dirty="0">
                <a:latin typeface="Tahoma" panose="020B0604030504040204" pitchFamily="34" charset="0"/>
                <a:ea typeface="Tahoma" panose="020B0604030504040204" pitchFamily="34" charset="0"/>
                <a:cs typeface="Tahoma" panose="020B0604030504040204" pitchFamily="34" charset="0"/>
              </a:rPr>
              <a:t> </a:t>
            </a:r>
            <a:r>
              <a:rPr lang="id-ID" altLang="en-US" sz="1400" kern="0" dirty="0">
                <a:latin typeface="Tahoma" panose="020B0604030504040204" pitchFamily="34" charset="0"/>
                <a:ea typeface="Tahoma" panose="020B0604030504040204" pitchFamily="34" charset="0"/>
                <a:cs typeface="Tahoma" panose="020B0604030504040204" pitchFamily="34" charset="0"/>
              </a:rPr>
              <a:t>di</a:t>
            </a:r>
            <a:r>
              <a:rPr lang="id-ID" altLang="en-US" sz="1400" b="1" kern="0" dirty="0">
                <a:latin typeface="Tahoma" panose="020B0604030504040204" pitchFamily="34" charset="0"/>
                <a:ea typeface="Tahoma" panose="020B0604030504040204" pitchFamily="34" charset="0"/>
                <a:cs typeface="Tahoma" panose="020B0604030504040204" pitchFamily="34" charset="0"/>
              </a:rPr>
              <a:t> K</a:t>
            </a:r>
            <a:r>
              <a:rPr lang="en-US" altLang="en-US" sz="1400" b="1" kern="0" dirty="0" err="1">
                <a:latin typeface="Tahoma" panose="020B0604030504040204" pitchFamily="34" charset="0"/>
                <a:ea typeface="Tahoma" panose="020B0604030504040204" pitchFamily="34" charset="0"/>
                <a:cs typeface="Tahoma" panose="020B0604030504040204" pitchFamily="34" charset="0"/>
              </a:rPr>
              <a:t>awasan</a:t>
            </a:r>
            <a:r>
              <a:rPr lang="en-US" altLang="en-US" sz="1400" b="1" kern="0" dirty="0">
                <a:latin typeface="Tahoma" panose="020B0604030504040204" pitchFamily="34" charset="0"/>
                <a:ea typeface="Tahoma" panose="020B0604030504040204" pitchFamily="34" charset="0"/>
                <a:cs typeface="Tahoma" panose="020B0604030504040204" pitchFamily="34" charset="0"/>
              </a:rPr>
              <a:t> </a:t>
            </a:r>
            <a:r>
              <a:rPr lang="id-ID" altLang="en-US" sz="1400" b="1" kern="0" dirty="0">
                <a:latin typeface="Tahoma" panose="020B0604030504040204" pitchFamily="34" charset="0"/>
                <a:ea typeface="Tahoma" panose="020B0604030504040204" pitchFamily="34" charset="0"/>
                <a:cs typeface="Tahoma" panose="020B0604030504040204" pitchFamily="34" charset="0"/>
              </a:rPr>
              <a:t>S</a:t>
            </a:r>
            <a:r>
              <a:rPr lang="en-US" altLang="en-US" sz="1400" b="1" kern="0" dirty="0" err="1">
                <a:latin typeface="Tahoma" panose="020B0604030504040204" pitchFamily="34" charset="0"/>
                <a:ea typeface="Tahoma" panose="020B0604030504040204" pitchFamily="34" charset="0"/>
                <a:cs typeface="Tahoma" panose="020B0604030504040204" pitchFamily="34" charset="0"/>
              </a:rPr>
              <a:t>trategis</a:t>
            </a:r>
            <a:r>
              <a:rPr lang="en-US" altLang="en-US" sz="1400" b="1" kern="0" dirty="0">
                <a:latin typeface="Tahoma" panose="020B0604030504040204" pitchFamily="34" charset="0"/>
                <a:ea typeface="Tahoma" panose="020B0604030504040204" pitchFamily="34" charset="0"/>
                <a:cs typeface="Tahoma" panose="020B0604030504040204" pitchFamily="34" charset="0"/>
              </a:rPr>
              <a:t> </a:t>
            </a:r>
            <a:r>
              <a:rPr lang="id-ID" altLang="en-US" sz="1400" b="1" kern="0" dirty="0">
                <a:latin typeface="Tahoma" panose="020B0604030504040204" pitchFamily="34" charset="0"/>
                <a:ea typeface="Tahoma" panose="020B0604030504040204" pitchFamily="34" charset="0"/>
                <a:cs typeface="Tahoma" panose="020B0604030504040204" pitchFamily="34" charset="0"/>
              </a:rPr>
              <a:t>N</a:t>
            </a:r>
            <a:r>
              <a:rPr lang="en-US" altLang="en-US" sz="1400" b="1" kern="0" dirty="0" err="1">
                <a:latin typeface="Tahoma" panose="020B0604030504040204" pitchFamily="34" charset="0"/>
                <a:ea typeface="Tahoma" panose="020B0604030504040204" pitchFamily="34" charset="0"/>
                <a:cs typeface="Tahoma" panose="020B0604030504040204" pitchFamily="34" charset="0"/>
              </a:rPr>
              <a:t>asional</a:t>
            </a:r>
            <a:r>
              <a:rPr lang="en-US" altLang="en-US" sz="1400" b="1" kern="0" dirty="0">
                <a:latin typeface="Tahoma" panose="020B0604030504040204" pitchFamily="34" charset="0"/>
                <a:ea typeface="Tahoma" panose="020B0604030504040204" pitchFamily="34" charset="0"/>
                <a:cs typeface="Tahoma" panose="020B0604030504040204" pitchFamily="34" charset="0"/>
              </a:rPr>
              <a:t> (KSN)</a:t>
            </a:r>
            <a:r>
              <a:rPr lang="id-ID" altLang="en-US" sz="1400" b="1" kern="0" dirty="0">
                <a:latin typeface="Tahoma" panose="020B0604030504040204" pitchFamily="34" charset="0"/>
                <a:ea typeface="Tahoma" panose="020B0604030504040204" pitchFamily="34" charset="0"/>
                <a:cs typeface="Tahoma" panose="020B0604030504040204" pitchFamily="34" charset="0"/>
              </a:rPr>
              <a:t>,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Direktif</a:t>
            </a:r>
            <a:r>
              <a:rPr lang="id-ID" altLang="en-US" sz="1400" b="1" kern="0" dirty="0">
                <a:latin typeface="Tahoma" panose="020B0604030504040204" pitchFamily="34" charset="0"/>
                <a:ea typeface="Tahoma" panose="020B0604030504040204" pitchFamily="34" charset="0"/>
                <a:cs typeface="Tahoma" panose="020B0604030504040204" pitchFamily="34" charset="0"/>
              </a:rPr>
              <a:t> Presiden, Komitmen Menteri PUPR, Aspirasi Kemitraan, Infrastruktur Skala</a:t>
            </a:r>
            <a:r>
              <a:rPr lang="en-ID" altLang="en-US" sz="1400" b="1" kern="0" dirty="0">
                <a:latin typeface="Tahoma" panose="020B0604030504040204" pitchFamily="34" charset="0"/>
                <a:ea typeface="Tahoma" panose="020B0604030504040204" pitchFamily="34" charset="0"/>
                <a:cs typeface="Tahoma" panose="020B0604030504040204" pitchFamily="34" charset="0"/>
              </a:rPr>
              <a:t> Regional, MYC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Lanjutan</a:t>
            </a:r>
            <a:r>
              <a:rPr lang="en-ID" altLang="en-US" sz="1400" b="1" kern="0" dirty="0">
                <a:latin typeface="Tahoma" panose="020B0604030504040204" pitchFamily="34" charset="0"/>
                <a:ea typeface="Tahoma" panose="020B0604030504040204" pitchFamily="34" charset="0"/>
                <a:cs typeface="Tahoma" panose="020B0604030504040204" pitchFamily="34" charset="0"/>
              </a:rPr>
              <a:t>, </a:t>
            </a:r>
            <a:r>
              <a:rPr lang="id-ID" altLang="en-US" sz="1400" b="1" kern="0" dirty="0">
                <a:latin typeface="Tahoma" panose="020B0604030504040204" pitchFamily="34" charset="0"/>
                <a:ea typeface="Tahoma" panose="020B0604030504040204" pitchFamily="34" charset="0"/>
                <a:cs typeface="Tahoma" panose="020B0604030504040204" pitchFamily="34" charset="0"/>
              </a:rPr>
              <a:t>dan </a:t>
            </a:r>
            <a:r>
              <a:rPr lang="en-ID" altLang="en-US" sz="1400" b="1" kern="0" dirty="0">
                <a:latin typeface="Tahoma" panose="020B0604030504040204" pitchFamily="34" charset="0"/>
                <a:ea typeface="Tahoma" panose="020B0604030504040204" pitchFamily="34" charset="0"/>
                <a:cs typeface="Tahoma" panose="020B0604030504040204" pitchFamily="34" charset="0"/>
              </a:rPr>
              <a:t>PHLN</a:t>
            </a:r>
            <a:endParaRPr lang="en-US" altLang="en-US" sz="1400" kern="0" dirty="0">
              <a:latin typeface="Tahoma" panose="020B0604030504040204" pitchFamily="34" charset="0"/>
              <a:ea typeface="Tahoma" panose="020B0604030504040204" pitchFamily="34" charset="0"/>
              <a:cs typeface="Tahoma" panose="020B0604030504040204" pitchFamily="34" charset="0"/>
            </a:endParaRPr>
          </a:p>
        </p:txBody>
      </p:sp>
      <p:sp>
        <p:nvSpPr>
          <p:cNvPr id="27" name="Rectangle 26">
            <a:extLst/>
          </p:cNvPr>
          <p:cNvSpPr/>
          <p:nvPr/>
        </p:nvSpPr>
        <p:spPr>
          <a:xfrm>
            <a:off x="2398713" y="2714625"/>
            <a:ext cx="1984375" cy="2503488"/>
          </a:xfrm>
          <a:prstGeom prst="rect">
            <a:avLst/>
          </a:prstGeom>
          <a:solidFill>
            <a:schemeClr val="accent6">
              <a:lumMod val="20000"/>
              <a:lumOff val="80000"/>
            </a:schemeClr>
          </a:solidFill>
          <a:ln>
            <a:solidFill>
              <a:schemeClr val="accent1">
                <a:lumMod val="50000"/>
              </a:schemeClr>
            </a:solidFill>
          </a:ln>
        </p:spPr>
        <p:style>
          <a:lnRef idx="1">
            <a:schemeClr val="accent3"/>
          </a:lnRef>
          <a:fillRef idx="2">
            <a:schemeClr val="accent3"/>
          </a:fillRef>
          <a:effectRef idx="1">
            <a:schemeClr val="accent3"/>
          </a:effectRef>
          <a:fontRef idx="minor">
            <a:schemeClr val="dk1"/>
          </a:fontRef>
        </p:style>
        <p:txBody>
          <a:bodyPr lIns="45720" tIns="22860" rIns="45720" bIns="22860"/>
          <a:lstStyle/>
          <a:p>
            <a:pPr eaLnBrk="1" fontAlgn="auto" hangingPunct="1">
              <a:lnSpc>
                <a:spcPct val="90000"/>
              </a:lnSpc>
              <a:spcBef>
                <a:spcPts val="0"/>
              </a:spcBef>
              <a:spcAft>
                <a:spcPts val="0"/>
              </a:spcAft>
              <a:defRPr/>
            </a:pPr>
            <a:r>
              <a:rPr lang="en-ID" altLang="en-US" sz="1400" kern="0" dirty="0" err="1">
                <a:latin typeface="Tahoma" panose="020B0604030504040204" pitchFamily="34" charset="0"/>
                <a:ea typeface="Tahoma" panose="020B0604030504040204" pitchFamily="34" charset="0"/>
                <a:cs typeface="Tahoma" panose="020B0604030504040204" pitchFamily="34" charset="0"/>
              </a:rPr>
              <a:t>Kab</a:t>
            </a:r>
            <a:r>
              <a:rPr lang="en-ID" altLang="en-US" sz="140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400"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400" kern="0" dirty="0">
                <a:latin typeface="Tahoma" panose="020B0604030504040204" pitchFamily="34" charset="0"/>
                <a:ea typeface="Tahoma" panose="020B0604030504040204" pitchFamily="34" charset="0"/>
                <a:cs typeface="Tahoma" panose="020B0604030504040204" pitchFamily="34" charset="0"/>
              </a:rPr>
              <a:t> </a:t>
            </a:r>
            <a:r>
              <a:rPr lang="en-ID" altLang="en-US" sz="1400" kern="0" dirty="0" err="1">
                <a:latin typeface="Tahoma" panose="020B0604030504040204" pitchFamily="34" charset="0"/>
                <a:ea typeface="Tahoma" panose="020B0604030504040204" pitchFamily="34" charset="0"/>
                <a:cs typeface="Tahoma" panose="020B0604030504040204" pitchFamily="34" charset="0"/>
              </a:rPr>
              <a:t>tingkat</a:t>
            </a:r>
            <a:r>
              <a:rPr lang="en-ID" altLang="en-US" sz="1400" kern="0" dirty="0">
                <a:latin typeface="Tahoma" panose="020B0604030504040204" pitchFamily="34" charset="0"/>
                <a:ea typeface="Tahoma" panose="020B0604030504040204" pitchFamily="34" charset="0"/>
                <a:cs typeface="Tahoma" panose="020B0604030504040204" pitchFamily="34" charset="0"/>
              </a:rPr>
              <a:t>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400" b="1" kern="0" dirty="0">
                <a:latin typeface="Tahoma" panose="020B0604030504040204" pitchFamily="34" charset="0"/>
                <a:ea typeface="Tahoma" panose="020B0604030504040204" pitchFamily="34" charset="0"/>
                <a:cs typeface="Tahoma" panose="020B0604030504040204" pitchFamily="34" charset="0"/>
              </a:rPr>
              <a:t> air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dan</a:t>
            </a:r>
            <a:r>
              <a:rPr lang="en-ID" altLang="en-US" sz="1400" b="1" kern="0" dirty="0">
                <a:latin typeface="Tahoma" panose="020B0604030504040204" pitchFamily="34" charset="0"/>
                <a:ea typeface="Tahoma" panose="020B0604030504040204" pitchFamily="34" charset="0"/>
                <a:cs typeface="Tahoma" panose="020B0604030504040204" pitchFamily="34" charset="0"/>
              </a:rPr>
              <a:t>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400" b="1" kern="0" dirty="0">
                <a:latin typeface="Tahoma" panose="020B0604030504040204" pitchFamily="34" charset="0"/>
                <a:ea typeface="Tahoma" panose="020B0604030504040204" pitchFamily="34" charset="0"/>
                <a:cs typeface="Tahoma" panose="020B0604030504040204" pitchFamily="34" charset="0"/>
              </a:rPr>
              <a:t>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sanitasi</a:t>
            </a:r>
            <a:r>
              <a:rPr lang="en-ID" altLang="en-US" sz="1400" b="1" kern="0" dirty="0">
                <a:latin typeface="Tahoma" panose="020B0604030504040204" pitchFamily="34" charset="0"/>
                <a:ea typeface="Tahoma" panose="020B0604030504040204" pitchFamily="34" charset="0"/>
                <a:cs typeface="Tahoma" panose="020B0604030504040204" pitchFamily="34" charset="0"/>
              </a:rPr>
              <a:t> yang </a:t>
            </a:r>
            <a:r>
              <a:rPr lang="en-ID" altLang="en-US" sz="1400" b="1" kern="0" dirty="0" err="1">
                <a:latin typeface="Tahoma" panose="020B0604030504040204" pitchFamily="34" charset="0"/>
                <a:ea typeface="Tahoma" panose="020B0604030504040204" pitchFamily="34" charset="0"/>
                <a:cs typeface="Tahoma" panose="020B0604030504040204" pitchFamily="34" charset="0"/>
              </a:rPr>
              <a:t>tinggi</a:t>
            </a:r>
            <a:r>
              <a:rPr lang="en-ID" altLang="en-US" sz="1400" kern="0" dirty="0">
                <a:latin typeface="Tahoma" panose="020B0604030504040204" pitchFamily="34" charset="0"/>
                <a:ea typeface="Tahoma" panose="020B0604030504040204" pitchFamily="34" charset="0"/>
                <a:cs typeface="Tahoma" panose="020B0604030504040204" pitchFamily="34" charset="0"/>
              </a:rPr>
              <a:t> y</a:t>
            </a:r>
            <a:r>
              <a:rPr lang="id-ID" altLang="en-US" sz="1400" kern="0" dirty="0">
                <a:latin typeface="Tahoma" panose="020B0604030504040204" pitchFamily="34" charset="0"/>
                <a:ea typeface="Tahoma" panose="020B0604030504040204" pitchFamily="34" charset="0"/>
                <a:cs typeface="Tahoma" panose="020B0604030504040204" pitchFamily="34" charset="0"/>
              </a:rPr>
              <a:t>ang memiliki dokumen perencanaan RISPAM dan SSK</a:t>
            </a:r>
            <a:r>
              <a:rPr lang="en-ID" altLang="en-US" sz="1400" kern="0" dirty="0">
                <a:latin typeface="Tahoma" panose="020B0604030504040204" pitchFamily="34" charset="0"/>
                <a:ea typeface="Tahoma" panose="020B0604030504040204" pitchFamily="34" charset="0"/>
                <a:cs typeface="Tahoma" panose="020B0604030504040204" pitchFamily="34" charset="0"/>
              </a:rPr>
              <a:t> : </a:t>
            </a:r>
            <a:r>
              <a:rPr lang="en-ID" altLang="en-US" sz="1300" b="1" kern="0" dirty="0">
                <a:solidFill>
                  <a:srgbClr val="0070C0"/>
                </a:solidFill>
                <a:latin typeface="Tahoma" panose="020B0604030504040204" pitchFamily="34" charset="0"/>
                <a:ea typeface="Tahoma" panose="020B0604030504040204" pitchFamily="34" charset="0"/>
                <a:cs typeface="Tahoma" panose="020B0604030504040204" pitchFamily="34" charset="0"/>
              </a:rPr>
              <a:t>137 </a:t>
            </a:r>
            <a:r>
              <a:rPr lang="en-ID" altLang="en-US" sz="130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30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endParaRPr lang="en-US" altLang="en-US" sz="1300" b="1" kern="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28" name="Rectangle 27">
            <a:extLst/>
          </p:cNvPr>
          <p:cNvSpPr/>
          <p:nvPr/>
        </p:nvSpPr>
        <p:spPr>
          <a:xfrm>
            <a:off x="4389438" y="2714625"/>
            <a:ext cx="2625725" cy="2503488"/>
          </a:xfrm>
          <a:prstGeom prst="rect">
            <a:avLst/>
          </a:prstGeom>
          <a:solidFill>
            <a:schemeClr val="accent1">
              <a:lumMod val="20000"/>
              <a:lumOff val="80000"/>
            </a:schemeClr>
          </a:solidFill>
          <a:ln>
            <a:solidFill>
              <a:schemeClr val="accent1">
                <a:lumMod val="50000"/>
              </a:schemeClr>
            </a:solidFill>
          </a:ln>
        </p:spPr>
        <p:style>
          <a:lnRef idx="1">
            <a:schemeClr val="accent3"/>
          </a:lnRef>
          <a:fillRef idx="2">
            <a:schemeClr val="accent3"/>
          </a:fillRef>
          <a:effectRef idx="1">
            <a:schemeClr val="accent3"/>
          </a:effectRef>
          <a:fontRef idx="minor">
            <a:schemeClr val="dk1"/>
          </a:fontRef>
        </p:style>
        <p:txBody>
          <a:bodyPr lIns="45720" tIns="22860" rIns="45720" bIns="22860"/>
          <a:lstStyle/>
          <a:p>
            <a:pPr marL="177800" indent="-177800" eaLnBrk="1" fontAlgn="auto" hangingPunct="1">
              <a:spcBef>
                <a:spcPts val="0"/>
              </a:spcBef>
              <a:spcAft>
                <a:spcPts val="0"/>
              </a:spcAft>
              <a:buFontTx/>
              <a:buAutoNum type="arabicPeriod"/>
              <a:defRPr/>
            </a:pPr>
            <a:r>
              <a:rPr lang="en-ID" altLang="en-US" sz="1050" kern="0" dirty="0" err="1">
                <a:latin typeface="Tahoma" panose="020B0604030504040204" pitchFamily="34" charset="0"/>
                <a:ea typeface="Tahoma" panose="020B0604030504040204" pitchFamily="34" charset="0"/>
                <a:cs typeface="Tahoma" panose="020B0604030504040204" pitchFamily="34" charset="0"/>
              </a:rPr>
              <a:t>Kab</a:t>
            </a:r>
            <a:r>
              <a:rPr lang="en-ID" altLang="en-US" sz="105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050"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kern="0" dirty="0" err="1">
                <a:latin typeface="Tahoma" panose="020B0604030504040204" pitchFamily="34" charset="0"/>
                <a:ea typeface="Tahoma" panose="020B0604030504040204" pitchFamily="34" charset="0"/>
                <a:cs typeface="Tahoma" panose="020B0604030504040204" pitchFamily="34" charset="0"/>
              </a:rPr>
              <a:t>tingkat</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050" b="1" kern="0" dirty="0">
                <a:latin typeface="Tahoma" panose="020B0604030504040204" pitchFamily="34" charset="0"/>
                <a:ea typeface="Tahoma" panose="020B0604030504040204" pitchFamily="34" charset="0"/>
                <a:cs typeface="Tahoma" panose="020B0604030504040204" pitchFamily="34" charset="0"/>
              </a:rPr>
              <a:t> air yang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tinggi</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dan</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b="1" kern="0" dirty="0">
                <a:latin typeface="Tahoma" panose="020B0604030504040204" pitchFamily="34" charset="0"/>
                <a:ea typeface="Tahoma" panose="020B0604030504040204" pitchFamily="34" charset="0"/>
                <a:cs typeface="Tahoma" panose="020B0604030504040204" pitchFamily="34" charset="0"/>
              </a:rPr>
              <a:t> RISPAM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dgn</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nilai</a:t>
            </a:r>
            <a:r>
              <a:rPr lang="en-ID" altLang="en-US" sz="1050" b="1" kern="0" dirty="0">
                <a:latin typeface="Tahoma" panose="020B0604030504040204" pitchFamily="34" charset="0"/>
                <a:ea typeface="Tahoma" panose="020B0604030504040204" pitchFamily="34" charset="0"/>
                <a:cs typeface="Tahoma" panose="020B0604030504040204" pitchFamily="34" charset="0"/>
              </a:rPr>
              <a:t> &gt;75% : </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50 </a:t>
            </a:r>
            <a:r>
              <a:rPr lang="en-ID" altLang="en-US" sz="105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p>
          <a:p>
            <a:pPr marL="177800" indent="-177800" eaLnBrk="1" fontAlgn="auto" hangingPunct="1">
              <a:spcBef>
                <a:spcPts val="0"/>
              </a:spcBef>
              <a:spcAft>
                <a:spcPts val="0"/>
              </a:spcAft>
              <a:buFontTx/>
              <a:buAutoNum type="arabicPeriod"/>
              <a:defRPr/>
            </a:pPr>
            <a:r>
              <a:rPr lang="en-ID" altLang="en-US" sz="1050" kern="0" dirty="0" err="1">
                <a:latin typeface="Tahoma" panose="020B0604030504040204" pitchFamily="34" charset="0"/>
                <a:ea typeface="Tahoma" panose="020B0604030504040204" pitchFamily="34" charset="0"/>
                <a:cs typeface="Tahoma" panose="020B0604030504040204" pitchFamily="34" charset="0"/>
              </a:rPr>
              <a:t>Kab</a:t>
            </a:r>
            <a:r>
              <a:rPr lang="en-ID" altLang="en-US" sz="105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050"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kern="0" dirty="0" err="1">
                <a:latin typeface="Tahoma" panose="020B0604030504040204" pitchFamily="34" charset="0"/>
                <a:ea typeface="Tahoma" panose="020B0604030504040204" pitchFamily="34" charset="0"/>
                <a:cs typeface="Tahoma" panose="020B0604030504040204" pitchFamily="34" charset="0"/>
              </a:rPr>
              <a:t>tingkat</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050" b="1" kern="0" dirty="0">
                <a:latin typeface="Tahoma" panose="020B0604030504040204" pitchFamily="34" charset="0"/>
                <a:ea typeface="Tahoma" panose="020B0604030504040204" pitchFamily="34" charset="0"/>
                <a:cs typeface="Tahoma" panose="020B0604030504040204" pitchFamily="34" charset="0"/>
              </a:rPr>
              <a:t> air yang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tinggi</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dan</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b="1" kern="0" dirty="0">
                <a:latin typeface="Tahoma" panose="020B0604030504040204" pitchFamily="34" charset="0"/>
                <a:ea typeface="Tahoma" panose="020B0604030504040204" pitchFamily="34" charset="0"/>
                <a:cs typeface="Tahoma" panose="020B0604030504040204" pitchFamily="34" charset="0"/>
              </a:rPr>
              <a:t> RISPAM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dgn</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nilai</a:t>
            </a:r>
            <a:r>
              <a:rPr lang="en-ID" altLang="en-US" sz="1050" b="1" kern="0" dirty="0">
                <a:latin typeface="Tahoma" panose="020B0604030504040204" pitchFamily="34" charset="0"/>
                <a:ea typeface="Tahoma" panose="020B0604030504040204" pitchFamily="34" charset="0"/>
                <a:cs typeface="Tahoma" panose="020B0604030504040204" pitchFamily="34" charset="0"/>
              </a:rPr>
              <a:t> &lt;75% : </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176 </a:t>
            </a:r>
            <a:r>
              <a:rPr lang="en-ID" altLang="en-US" sz="105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p>
          <a:p>
            <a:pPr marL="177800" indent="-177800" eaLnBrk="1" fontAlgn="auto" hangingPunct="1">
              <a:spcBef>
                <a:spcPts val="0"/>
              </a:spcBef>
              <a:spcAft>
                <a:spcPts val="0"/>
              </a:spcAft>
              <a:buFontTx/>
              <a:buAutoNum type="arabicPeriod"/>
              <a:defRPr/>
            </a:pPr>
            <a:r>
              <a:rPr lang="en-ID" altLang="en-US" sz="1050" kern="0" dirty="0" err="1">
                <a:latin typeface="Tahoma" panose="020B0604030504040204" pitchFamily="34" charset="0"/>
                <a:ea typeface="Tahoma" panose="020B0604030504040204" pitchFamily="34" charset="0"/>
                <a:cs typeface="Tahoma" panose="020B0604030504040204" pitchFamily="34" charset="0"/>
              </a:rPr>
              <a:t>Kab</a:t>
            </a:r>
            <a:r>
              <a:rPr lang="en-ID" altLang="en-US" sz="105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050"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kern="0" dirty="0" err="1">
                <a:latin typeface="Tahoma" panose="020B0604030504040204" pitchFamily="34" charset="0"/>
                <a:ea typeface="Tahoma" panose="020B0604030504040204" pitchFamily="34" charset="0"/>
                <a:cs typeface="Tahoma" panose="020B0604030504040204" pitchFamily="34" charset="0"/>
              </a:rPr>
              <a:t>tingkat</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050" b="1" kern="0" dirty="0">
                <a:latin typeface="Tahoma" panose="020B0604030504040204" pitchFamily="34" charset="0"/>
                <a:ea typeface="Tahoma" panose="020B0604030504040204" pitchFamily="34" charset="0"/>
                <a:cs typeface="Tahoma" panose="020B0604030504040204" pitchFamily="34" charset="0"/>
              </a:rPr>
              <a:t> air yang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tinggi</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dan</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belum</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b="1" kern="0" dirty="0">
                <a:latin typeface="Tahoma" panose="020B0604030504040204" pitchFamily="34" charset="0"/>
                <a:ea typeface="Tahoma" panose="020B0604030504040204" pitchFamily="34" charset="0"/>
                <a:cs typeface="Tahoma" panose="020B0604030504040204" pitchFamily="34" charset="0"/>
              </a:rPr>
              <a:t> RISPAM : </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9 </a:t>
            </a:r>
            <a:r>
              <a:rPr lang="en-ID" altLang="en-US" sz="105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p>
          <a:p>
            <a:pPr marL="177800" indent="-177800" eaLnBrk="1" fontAlgn="auto" hangingPunct="1">
              <a:spcBef>
                <a:spcPts val="0"/>
              </a:spcBef>
              <a:spcAft>
                <a:spcPts val="0"/>
              </a:spcAft>
              <a:buFontTx/>
              <a:buAutoNum type="arabicPeriod"/>
              <a:defRPr/>
            </a:pPr>
            <a:r>
              <a:rPr lang="en-ID" altLang="en-US" sz="1050" kern="0" dirty="0" err="1">
                <a:latin typeface="Tahoma" panose="020B0604030504040204" pitchFamily="34" charset="0"/>
                <a:ea typeface="Tahoma" panose="020B0604030504040204" pitchFamily="34" charset="0"/>
                <a:cs typeface="Tahoma" panose="020B0604030504040204" pitchFamily="34" charset="0"/>
              </a:rPr>
              <a:t>Kab</a:t>
            </a:r>
            <a:r>
              <a:rPr lang="en-ID" altLang="en-US" sz="105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050"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kern="0" dirty="0" err="1">
                <a:latin typeface="Tahoma" panose="020B0604030504040204" pitchFamily="34" charset="0"/>
                <a:ea typeface="Tahoma" panose="020B0604030504040204" pitchFamily="34" charset="0"/>
                <a:cs typeface="Tahoma" panose="020B0604030504040204" pitchFamily="34" charset="0"/>
              </a:rPr>
              <a:t>tingkat</a:t>
            </a:r>
            <a:r>
              <a:rPr lang="en-ID" altLang="en-US" sz="1050"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050" b="1" kern="0" dirty="0">
                <a:latin typeface="Tahoma" panose="020B0604030504040204" pitchFamily="34" charset="0"/>
                <a:ea typeface="Tahoma" panose="020B0604030504040204" pitchFamily="34" charset="0"/>
                <a:cs typeface="Tahoma" panose="020B0604030504040204" pitchFamily="34" charset="0"/>
              </a:rPr>
              <a:t> air yang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tidak</a:t>
            </a:r>
            <a:r>
              <a:rPr lang="en-ID" altLang="en-US" sz="1050" b="1" kern="0" dirty="0">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latin typeface="Tahoma" panose="020B0604030504040204" pitchFamily="34" charset="0"/>
                <a:ea typeface="Tahoma" panose="020B0604030504040204" pitchFamily="34" charset="0"/>
                <a:cs typeface="Tahoma" panose="020B0604030504040204" pitchFamily="34" charset="0"/>
              </a:rPr>
              <a:t>tinggi</a:t>
            </a:r>
            <a:r>
              <a:rPr lang="en-ID" altLang="en-US" sz="1050" b="1" kern="0" dirty="0">
                <a:latin typeface="Tahoma" panose="020B0604030504040204" pitchFamily="34" charset="0"/>
                <a:ea typeface="Tahoma" panose="020B0604030504040204" pitchFamily="34" charset="0"/>
                <a:cs typeface="Tahoma" panose="020B0604030504040204" pitchFamily="34" charset="0"/>
              </a:rPr>
              <a:t> : </a:t>
            </a:r>
            <a:r>
              <a:rPr lang="id-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142</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ID" altLang="en-US" sz="105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05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p>
          <a:p>
            <a:pPr eaLnBrk="1" fontAlgn="auto" hangingPunct="1">
              <a:spcBef>
                <a:spcPts val="0"/>
              </a:spcBef>
              <a:spcAft>
                <a:spcPts val="0"/>
              </a:spcAft>
              <a:defRPr/>
            </a:pPr>
            <a:endParaRPr lang="en-ID" altLang="en-US" sz="900" b="1" kern="0" dirty="0">
              <a:solidFill>
                <a:srgbClr val="0070C0"/>
              </a:solidFill>
              <a:latin typeface="Tahoma" panose="020B0604030504040204" pitchFamily="34" charset="0"/>
              <a:ea typeface="Tahoma" panose="020B0604030504040204" pitchFamily="34" charset="0"/>
              <a:cs typeface="Tahoma" panose="020B0604030504040204" pitchFamily="34" charset="0"/>
            </a:endParaRPr>
          </a:p>
          <a:p>
            <a:pPr marL="177800" indent="-177800" eaLnBrk="1" fontAlgn="auto" hangingPunct="1">
              <a:spcBef>
                <a:spcPts val="0"/>
              </a:spcBef>
              <a:spcAft>
                <a:spcPts val="0"/>
              </a:spcAft>
              <a:buFontTx/>
              <a:buAutoNum type="arabicPeriod"/>
              <a:defRPr/>
            </a:pPr>
            <a:endParaRPr lang="en-US" altLang="en-US" sz="900" kern="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29" name="Rectangle 28">
            <a:extLst/>
          </p:cNvPr>
          <p:cNvSpPr/>
          <p:nvPr/>
        </p:nvSpPr>
        <p:spPr>
          <a:xfrm>
            <a:off x="7015163" y="2714625"/>
            <a:ext cx="1968500" cy="2503488"/>
          </a:xfrm>
          <a:prstGeom prst="rect">
            <a:avLst/>
          </a:prstGeom>
          <a:solidFill>
            <a:schemeClr val="accent4">
              <a:lumMod val="20000"/>
              <a:lumOff val="80000"/>
            </a:schemeClr>
          </a:solidFill>
          <a:ln>
            <a:solidFill>
              <a:schemeClr val="accent1">
                <a:lumMod val="50000"/>
              </a:schemeClr>
            </a:solidFill>
          </a:ln>
        </p:spPr>
        <p:style>
          <a:lnRef idx="1">
            <a:schemeClr val="accent3"/>
          </a:lnRef>
          <a:fillRef idx="2">
            <a:schemeClr val="accent3"/>
          </a:fillRef>
          <a:effectRef idx="1">
            <a:schemeClr val="accent3"/>
          </a:effectRef>
          <a:fontRef idx="minor">
            <a:schemeClr val="dk1"/>
          </a:fontRef>
        </p:style>
        <p:txBody>
          <a:bodyPr lIns="45720" tIns="22860" rIns="45720" bIns="22860"/>
          <a:lstStyle/>
          <a:p>
            <a:pPr marL="177800" indent="-177800" eaLnBrk="1" fontAlgn="auto" hangingPunct="1">
              <a:spcBef>
                <a:spcPts val="0"/>
              </a:spcBef>
              <a:spcAft>
                <a:spcPts val="0"/>
              </a:spcAft>
              <a:buFont typeface="+mj-lt"/>
              <a:buAutoNum type="arabicPeriod"/>
              <a:defRPr/>
            </a:pPr>
            <a:r>
              <a:rPr lang="en-ID" altLang="en-US" sz="1100" kern="0" dirty="0" err="1">
                <a:latin typeface="Tahoma" panose="020B0604030504040204" pitchFamily="34" charset="0"/>
                <a:ea typeface="Tahoma" panose="020B0604030504040204" pitchFamily="34" charset="0"/>
                <a:cs typeface="Tahoma" panose="020B0604030504040204" pitchFamily="34" charset="0"/>
              </a:rPr>
              <a:t>Kab</a:t>
            </a:r>
            <a:r>
              <a:rPr lang="en-ID" altLang="en-US" sz="110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100"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100" kern="0" dirty="0">
                <a:latin typeface="Tahoma" panose="020B0604030504040204" pitchFamily="34" charset="0"/>
                <a:ea typeface="Tahoma" panose="020B0604030504040204" pitchFamily="34" charset="0"/>
                <a:cs typeface="Tahoma" panose="020B0604030504040204" pitchFamily="34" charset="0"/>
              </a:rPr>
              <a:t> </a:t>
            </a:r>
            <a:r>
              <a:rPr lang="en-ID" altLang="en-US" sz="1100" kern="0" dirty="0" err="1">
                <a:latin typeface="Tahoma" panose="020B0604030504040204" pitchFamily="34" charset="0"/>
                <a:ea typeface="Tahoma" panose="020B0604030504040204" pitchFamily="34" charset="0"/>
                <a:cs typeface="Tahoma" panose="020B0604030504040204" pitchFamily="34" charset="0"/>
              </a:rPr>
              <a:t>tingkat</a:t>
            </a:r>
            <a:r>
              <a:rPr lang="en-ID" altLang="en-US" sz="1100"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kerawanan</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sanitasi</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dan</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100" b="1" kern="0" dirty="0">
                <a:latin typeface="Tahoma" panose="020B0604030504040204" pitchFamily="34" charset="0"/>
                <a:ea typeface="Tahoma" panose="020B0604030504040204" pitchFamily="34" charset="0"/>
                <a:cs typeface="Tahoma" panose="020B0604030504040204" pitchFamily="34" charset="0"/>
              </a:rPr>
              <a:t> SSK : </a:t>
            </a:r>
            <a:r>
              <a:rPr lang="en-ID" altLang="en-US" sz="1100" b="1" kern="0" dirty="0">
                <a:solidFill>
                  <a:srgbClr val="0070C0"/>
                </a:solidFill>
                <a:latin typeface="Tahoma" panose="020B0604030504040204" pitchFamily="34" charset="0"/>
                <a:ea typeface="Tahoma" panose="020B0604030504040204" pitchFamily="34" charset="0"/>
                <a:cs typeface="Tahoma" panose="020B0604030504040204" pitchFamily="34" charset="0"/>
              </a:rPr>
              <a:t>194 </a:t>
            </a:r>
            <a:r>
              <a:rPr lang="en-ID" altLang="en-US" sz="110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10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p>
          <a:p>
            <a:pPr marL="177800" indent="-177800" eaLnBrk="1" fontAlgn="auto" hangingPunct="1">
              <a:spcBef>
                <a:spcPts val="0"/>
              </a:spcBef>
              <a:spcAft>
                <a:spcPts val="0"/>
              </a:spcAft>
              <a:buFont typeface="+mj-lt"/>
              <a:buAutoNum type="arabicPeriod"/>
              <a:defRPr/>
            </a:pPr>
            <a:r>
              <a:rPr lang="en-ID" altLang="en-US" sz="1100" kern="0" dirty="0" err="1">
                <a:latin typeface="Tahoma" panose="020B0604030504040204" pitchFamily="34" charset="0"/>
                <a:ea typeface="Tahoma" panose="020B0604030504040204" pitchFamily="34" charset="0"/>
                <a:cs typeface="Tahoma" panose="020B0604030504040204" pitchFamily="34" charset="0"/>
              </a:rPr>
              <a:t>Kab</a:t>
            </a:r>
            <a:r>
              <a:rPr lang="en-ID" altLang="en-US" sz="1100" kern="0" dirty="0">
                <a:latin typeface="Tahoma" panose="020B0604030504040204" pitchFamily="34" charset="0"/>
                <a:ea typeface="Tahoma" panose="020B0604030504040204" pitchFamily="34" charset="0"/>
                <a:cs typeface="Tahoma" panose="020B0604030504040204" pitchFamily="34" charset="0"/>
              </a:rPr>
              <a:t>/Kota yang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tidak</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rawan</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sanitasi</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dan</a:t>
            </a:r>
            <a:r>
              <a:rPr lang="en-ID" altLang="en-US" sz="1100" b="1" kern="0" dirty="0">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latin typeface="Tahoma" panose="020B0604030504040204" pitchFamily="34" charset="0"/>
                <a:ea typeface="Tahoma" panose="020B0604030504040204" pitchFamily="34" charset="0"/>
                <a:cs typeface="Tahoma" panose="020B0604030504040204" pitchFamily="34" charset="0"/>
              </a:rPr>
              <a:t>memiliki</a:t>
            </a:r>
            <a:r>
              <a:rPr lang="en-ID" altLang="en-US" sz="1100" b="1" kern="0" dirty="0">
                <a:latin typeface="Tahoma" panose="020B0604030504040204" pitchFamily="34" charset="0"/>
                <a:ea typeface="Tahoma" panose="020B0604030504040204" pitchFamily="34" charset="0"/>
                <a:cs typeface="Tahoma" panose="020B0604030504040204" pitchFamily="34" charset="0"/>
              </a:rPr>
              <a:t> SSK : </a:t>
            </a:r>
            <a:r>
              <a:rPr lang="en-ID" altLang="en-US" sz="1100" b="1" kern="0" dirty="0">
                <a:solidFill>
                  <a:srgbClr val="0070C0"/>
                </a:solidFill>
                <a:latin typeface="Tahoma" panose="020B0604030504040204" pitchFamily="34" charset="0"/>
                <a:ea typeface="Tahoma" panose="020B0604030504040204" pitchFamily="34" charset="0"/>
                <a:cs typeface="Tahoma" panose="020B0604030504040204" pitchFamily="34" charset="0"/>
              </a:rPr>
              <a:t>158 </a:t>
            </a:r>
            <a:r>
              <a:rPr lang="en-ID" altLang="en-US" sz="110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10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p>
          <a:p>
            <a:pPr marL="177800" indent="-177800" eaLnBrk="1" fontAlgn="auto" hangingPunct="1">
              <a:spcBef>
                <a:spcPts val="0"/>
              </a:spcBef>
              <a:spcAft>
                <a:spcPts val="0"/>
              </a:spcAft>
              <a:buFont typeface="+mj-lt"/>
              <a:buAutoNum type="arabicPeriod"/>
              <a:defRPr/>
            </a:pPr>
            <a:r>
              <a:rPr lang="en-ID" altLang="en-US" sz="1100" kern="0" dirty="0" err="1">
                <a:solidFill>
                  <a:schemeClr val="tx1"/>
                </a:solidFill>
                <a:latin typeface="Tahoma" panose="020B0604030504040204" pitchFamily="34" charset="0"/>
                <a:ea typeface="Tahoma" panose="020B0604030504040204" pitchFamily="34" charset="0"/>
                <a:cs typeface="Tahoma" panose="020B0604030504040204" pitchFamily="34" charset="0"/>
              </a:rPr>
              <a:t>Kab</a:t>
            </a:r>
            <a:r>
              <a:rPr lang="en-ID" altLang="en-US" sz="1100" kern="0" dirty="0">
                <a:solidFill>
                  <a:schemeClr val="tx1"/>
                </a:solidFill>
                <a:latin typeface="Tahoma" panose="020B0604030504040204" pitchFamily="34" charset="0"/>
                <a:ea typeface="Tahoma" panose="020B0604030504040204" pitchFamily="34" charset="0"/>
                <a:cs typeface="Tahoma" panose="020B0604030504040204" pitchFamily="34" charset="0"/>
              </a:rPr>
              <a:t>/Kota </a:t>
            </a:r>
            <a:r>
              <a:rPr lang="id-ID" altLang="en-US" sz="1100" kern="0" dirty="0">
                <a:solidFill>
                  <a:schemeClr val="tx1"/>
                </a:solidFill>
                <a:latin typeface="Tahoma" panose="020B0604030504040204" pitchFamily="34" charset="0"/>
                <a:ea typeface="Tahoma" panose="020B0604030504040204" pitchFamily="34" charset="0"/>
                <a:cs typeface="Tahoma" panose="020B0604030504040204" pitchFamily="34" charset="0"/>
              </a:rPr>
              <a:t>yang </a:t>
            </a:r>
            <a:r>
              <a:rPr lang="en-ID" altLang="en-US" sz="1100" b="1" kern="0" dirty="0" err="1">
                <a:solidFill>
                  <a:schemeClr val="tx1"/>
                </a:solidFill>
                <a:latin typeface="Tahoma" panose="020B0604030504040204" pitchFamily="34" charset="0"/>
                <a:ea typeface="Tahoma" panose="020B0604030504040204" pitchFamily="34" charset="0"/>
                <a:cs typeface="Tahoma" panose="020B0604030504040204" pitchFamily="34" charset="0"/>
              </a:rPr>
              <a:t>belum</a:t>
            </a:r>
            <a:r>
              <a:rPr lang="en-ID" altLang="en-US" sz="1100" b="1" kern="0" dirty="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ID" altLang="en-US" sz="1100" b="1" kern="0" dirty="0" err="1">
                <a:solidFill>
                  <a:schemeClr val="tx1"/>
                </a:solidFill>
                <a:latin typeface="Tahoma" panose="020B0604030504040204" pitchFamily="34" charset="0"/>
                <a:ea typeface="Tahoma" panose="020B0604030504040204" pitchFamily="34" charset="0"/>
                <a:cs typeface="Tahoma" panose="020B0604030504040204" pitchFamily="34" charset="0"/>
              </a:rPr>
              <a:t>memiliki</a:t>
            </a:r>
            <a:r>
              <a:rPr lang="en-ID" altLang="en-US" sz="1100" b="1" kern="0" dirty="0">
                <a:solidFill>
                  <a:schemeClr val="tx1"/>
                </a:solidFill>
                <a:latin typeface="Tahoma" panose="020B0604030504040204" pitchFamily="34" charset="0"/>
                <a:ea typeface="Tahoma" panose="020B0604030504040204" pitchFamily="34" charset="0"/>
                <a:cs typeface="Tahoma" panose="020B0604030504040204" pitchFamily="34" charset="0"/>
              </a:rPr>
              <a:t> SSK : </a:t>
            </a:r>
            <a:r>
              <a:rPr lang="en-ID" altLang="en-US" sz="1100" b="1" kern="0" dirty="0">
                <a:solidFill>
                  <a:srgbClr val="0070C0"/>
                </a:solidFill>
                <a:latin typeface="Tahoma" panose="020B0604030504040204" pitchFamily="34" charset="0"/>
                <a:ea typeface="Tahoma" panose="020B0604030504040204" pitchFamily="34" charset="0"/>
                <a:cs typeface="Tahoma" panose="020B0604030504040204" pitchFamily="34" charset="0"/>
              </a:rPr>
              <a:t>25 </a:t>
            </a:r>
            <a:r>
              <a:rPr lang="en-ID" altLang="en-US" sz="1100" b="1" kern="0" dirty="0" err="1">
                <a:solidFill>
                  <a:srgbClr val="0070C0"/>
                </a:solidFill>
                <a:latin typeface="Tahoma" panose="020B0604030504040204" pitchFamily="34" charset="0"/>
                <a:ea typeface="Tahoma" panose="020B0604030504040204" pitchFamily="34" charset="0"/>
                <a:cs typeface="Tahoma" panose="020B0604030504040204" pitchFamily="34" charset="0"/>
              </a:rPr>
              <a:t>Kab</a:t>
            </a:r>
            <a:r>
              <a:rPr lang="en-ID" altLang="en-US" sz="1100" b="1" kern="0" dirty="0">
                <a:solidFill>
                  <a:srgbClr val="0070C0"/>
                </a:solidFill>
                <a:latin typeface="Tahoma" panose="020B0604030504040204" pitchFamily="34" charset="0"/>
                <a:ea typeface="Tahoma" panose="020B0604030504040204" pitchFamily="34" charset="0"/>
                <a:cs typeface="Tahoma" panose="020B0604030504040204" pitchFamily="34" charset="0"/>
              </a:rPr>
              <a:t>/Kota</a:t>
            </a:r>
            <a:endParaRPr lang="en-US" altLang="en-US" sz="1100" kern="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grpSp>
        <p:nvGrpSpPr>
          <p:cNvPr id="11271" name="Group 9"/>
          <p:cNvGrpSpPr>
            <a:grpSpLocks/>
          </p:cNvGrpSpPr>
          <p:nvPr/>
        </p:nvGrpSpPr>
        <p:grpSpPr bwMode="auto">
          <a:xfrm>
            <a:off x="4389438" y="1514475"/>
            <a:ext cx="1371600" cy="1200150"/>
            <a:chOff x="594360" y="2398062"/>
            <a:chExt cx="1371600" cy="1200215"/>
          </a:xfrm>
        </p:grpSpPr>
        <p:pic>
          <p:nvPicPr>
            <p:cNvPr id="11289"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2" y="2309157"/>
              <a:ext cx="1219200" cy="120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6">
              <a:extLst/>
            </p:cNvPr>
            <p:cNvSpPr txBox="1">
              <a:spLocks noChangeArrowheads="1"/>
            </p:cNvSpPr>
            <p:nvPr/>
          </p:nvSpPr>
          <p:spPr bwMode="auto">
            <a:xfrm>
              <a:off x="594360" y="3260122"/>
              <a:ext cx="1371600" cy="338155"/>
            </a:xfrm>
            <a:prstGeom prst="rect">
              <a:avLst/>
            </a:prstGeom>
            <a:solidFill>
              <a:schemeClr val="bg1"/>
            </a:solidFill>
            <a:ln>
              <a:noFill/>
            </a:ln>
            <a:effectLst>
              <a:outerShdw blurRad="50800" dist="38100" dir="13500000" algn="br" rotWithShape="0">
                <a:prstClr val="black">
                  <a:alpha val="40000"/>
                </a:prstClr>
              </a:outerShdw>
            </a:effectLst>
            <a:extLst/>
          </p:spPr>
          <p:txBody>
            <a:bodyPr>
              <a:spAutoFit/>
            </a:bodyPr>
            <a:lstStyle/>
            <a:p>
              <a:pPr algn="ctr" defTabSz="1827214" eaLnBrk="1" fontAlgn="auto" hangingPunct="1">
                <a:spcBef>
                  <a:spcPts val="0"/>
                </a:spcBef>
                <a:spcAft>
                  <a:spcPts val="0"/>
                </a:spcAft>
                <a:defRPr/>
              </a:pPr>
              <a:r>
                <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KLASTER </a:t>
              </a:r>
              <a:r>
                <a:rPr lang="id-ID"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C</a:t>
              </a:r>
              <a:endPar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1272" name="Group 49"/>
          <p:cNvGrpSpPr>
            <a:grpSpLocks/>
          </p:cNvGrpSpPr>
          <p:nvPr/>
        </p:nvGrpSpPr>
        <p:grpSpPr bwMode="auto">
          <a:xfrm>
            <a:off x="2409825" y="1493838"/>
            <a:ext cx="1371600" cy="1200150"/>
            <a:chOff x="594360" y="2398062"/>
            <a:chExt cx="1371600" cy="1200216"/>
          </a:xfrm>
        </p:grpSpPr>
        <p:pic>
          <p:nvPicPr>
            <p:cNvPr id="11287" name="Picture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335" y="2304394"/>
              <a:ext cx="1206500" cy="121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66">
              <a:extLst/>
            </p:cNvPr>
            <p:cNvSpPr txBox="1">
              <a:spLocks noChangeArrowheads="1"/>
            </p:cNvSpPr>
            <p:nvPr/>
          </p:nvSpPr>
          <p:spPr bwMode="auto">
            <a:xfrm>
              <a:off x="594360" y="3260121"/>
              <a:ext cx="1371600" cy="338157"/>
            </a:xfrm>
            <a:prstGeom prst="rect">
              <a:avLst/>
            </a:prstGeom>
            <a:solidFill>
              <a:schemeClr val="bg1"/>
            </a:solidFill>
            <a:ln>
              <a:noFill/>
            </a:ln>
            <a:effectLst>
              <a:outerShdw blurRad="50800" dist="38100" dir="13500000" algn="br" rotWithShape="0">
                <a:prstClr val="black">
                  <a:alpha val="40000"/>
                </a:prstClr>
              </a:outerShdw>
            </a:effectLst>
            <a:extLst/>
          </p:spPr>
          <p:txBody>
            <a:bodyPr>
              <a:spAutoFit/>
            </a:bodyPr>
            <a:lstStyle/>
            <a:p>
              <a:pPr algn="ctr" defTabSz="1827214" eaLnBrk="1" fontAlgn="auto" hangingPunct="1">
                <a:spcBef>
                  <a:spcPts val="0"/>
                </a:spcBef>
                <a:spcAft>
                  <a:spcPts val="0"/>
                </a:spcAft>
                <a:defRPr/>
              </a:pPr>
              <a:r>
                <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KLASTER B</a:t>
              </a:r>
            </a:p>
          </p:txBody>
        </p:sp>
      </p:grpSp>
      <p:grpSp>
        <p:nvGrpSpPr>
          <p:cNvPr id="11273" name="Group 52"/>
          <p:cNvGrpSpPr>
            <a:grpSpLocks/>
          </p:cNvGrpSpPr>
          <p:nvPr/>
        </p:nvGrpSpPr>
        <p:grpSpPr bwMode="auto">
          <a:xfrm>
            <a:off x="7021513" y="1514475"/>
            <a:ext cx="1371600" cy="1200150"/>
            <a:chOff x="594360" y="2398062"/>
            <a:chExt cx="1371600" cy="1200213"/>
          </a:xfrm>
        </p:grpSpPr>
        <p:pic>
          <p:nvPicPr>
            <p:cNvPr id="11285"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747" y="2309157"/>
              <a:ext cx="1193800" cy="120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66">
              <a:extLst/>
            </p:cNvPr>
            <p:cNvSpPr txBox="1">
              <a:spLocks noChangeArrowheads="1"/>
            </p:cNvSpPr>
            <p:nvPr/>
          </p:nvSpPr>
          <p:spPr bwMode="auto">
            <a:xfrm>
              <a:off x="594360" y="3260120"/>
              <a:ext cx="1371600" cy="338155"/>
            </a:xfrm>
            <a:prstGeom prst="rect">
              <a:avLst/>
            </a:prstGeom>
            <a:solidFill>
              <a:schemeClr val="bg1"/>
            </a:solidFill>
            <a:ln>
              <a:noFill/>
            </a:ln>
            <a:effectLst>
              <a:outerShdw blurRad="50800" dist="38100" dir="13500000" algn="br" rotWithShape="0">
                <a:prstClr val="black">
                  <a:alpha val="40000"/>
                </a:prstClr>
              </a:outerShdw>
            </a:effectLst>
            <a:extLst/>
          </p:spPr>
          <p:txBody>
            <a:bodyPr>
              <a:spAutoFit/>
            </a:bodyPr>
            <a:lstStyle/>
            <a:p>
              <a:pPr algn="ctr" defTabSz="1827214" eaLnBrk="1" fontAlgn="auto" hangingPunct="1">
                <a:spcBef>
                  <a:spcPts val="0"/>
                </a:spcBef>
                <a:spcAft>
                  <a:spcPts val="0"/>
                </a:spcAft>
                <a:defRPr/>
              </a:pPr>
              <a:r>
                <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KLASTER </a:t>
              </a:r>
              <a:r>
                <a:rPr lang="id-ID"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D</a:t>
              </a:r>
              <a:endPar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1274" name="Group 55"/>
          <p:cNvGrpSpPr>
            <a:grpSpLocks/>
          </p:cNvGrpSpPr>
          <p:nvPr/>
        </p:nvGrpSpPr>
        <p:grpSpPr bwMode="auto">
          <a:xfrm>
            <a:off x="220663" y="1514475"/>
            <a:ext cx="1371600" cy="1200150"/>
            <a:chOff x="594360" y="2398062"/>
            <a:chExt cx="1371600" cy="1200215"/>
          </a:xfrm>
        </p:grpSpPr>
        <p:pic>
          <p:nvPicPr>
            <p:cNvPr id="11283" name="Picture 4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397" y="2309157"/>
              <a:ext cx="1219200" cy="120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66">
              <a:extLst/>
            </p:cNvPr>
            <p:cNvSpPr txBox="1">
              <a:spLocks noChangeArrowheads="1"/>
            </p:cNvSpPr>
            <p:nvPr/>
          </p:nvSpPr>
          <p:spPr bwMode="auto">
            <a:xfrm>
              <a:off x="594360" y="3260122"/>
              <a:ext cx="1371600" cy="338155"/>
            </a:xfrm>
            <a:prstGeom prst="rect">
              <a:avLst/>
            </a:prstGeom>
            <a:solidFill>
              <a:schemeClr val="bg1"/>
            </a:solidFill>
            <a:ln>
              <a:noFill/>
            </a:ln>
            <a:effectLst>
              <a:outerShdw blurRad="50800" dist="38100" dir="13500000" algn="br" rotWithShape="0">
                <a:prstClr val="black">
                  <a:alpha val="40000"/>
                </a:prstClr>
              </a:outerShdw>
            </a:effectLst>
            <a:extLst/>
          </p:spPr>
          <p:txBody>
            <a:bodyPr>
              <a:spAutoFit/>
            </a:bodyPr>
            <a:lstStyle/>
            <a:p>
              <a:pPr algn="ctr" defTabSz="1827214" eaLnBrk="1" fontAlgn="auto" hangingPunct="1">
                <a:spcBef>
                  <a:spcPts val="0"/>
                </a:spcBef>
                <a:spcAft>
                  <a:spcPts val="0"/>
                </a:spcAft>
                <a:defRPr/>
              </a:pPr>
              <a:r>
                <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KLASTER </a:t>
              </a:r>
              <a:r>
                <a:rPr lang="id-ID"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rPr>
                <a:t>A</a:t>
              </a:r>
              <a:endParaRPr lang="en-US" altLang="ko-KR" sz="1600" b="1" dirty="0">
                <a:solidFill>
                  <a:srgbClr val="203864"/>
                </a:solidFill>
                <a:latin typeface="Tahoma" panose="020B0604030504040204" pitchFamily="34" charset="0"/>
                <a:ea typeface="Tahoma" panose="020B0604030504040204" pitchFamily="34" charset="0"/>
                <a:cs typeface="Tahoma" panose="020B0604030504040204" pitchFamily="34" charset="0"/>
              </a:endParaRPr>
            </a:p>
          </p:txBody>
        </p:sp>
      </p:grpSp>
      <p:sp>
        <p:nvSpPr>
          <p:cNvPr id="11275" name="Title 7"/>
          <p:cNvSpPr>
            <a:spLocks noGrp="1"/>
          </p:cNvSpPr>
          <p:nvPr>
            <p:ph type="title"/>
          </p:nvPr>
        </p:nvSpPr>
        <p:spPr>
          <a:xfrm>
            <a:off x="773113" y="-88900"/>
            <a:ext cx="8578850" cy="850900"/>
          </a:xfrm>
        </p:spPr>
        <p:txBody>
          <a:bodyPr/>
          <a:lstStyle/>
          <a:p>
            <a:pPr eaLnBrk="1" hangingPunct="1"/>
            <a:r>
              <a:rPr lang="id-ID" altLang="id-ID" sz="4000" smtClean="0"/>
              <a:t>Klasterisasi</a:t>
            </a:r>
            <a:endParaRPr lang="id-ID" altLang="id-ID" sz="4000" smtClean="0">
              <a:solidFill>
                <a:srgbClr val="1C6256"/>
              </a:solidFill>
            </a:endParaRPr>
          </a:p>
        </p:txBody>
      </p:sp>
      <p:pic>
        <p:nvPicPr>
          <p:cNvPr id="11276" name="Rectangle 4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6688" y="5705475"/>
            <a:ext cx="8928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 name="Elbow Connector 48">
            <a:extLst/>
          </p:cNvPr>
          <p:cNvCxnSpPr>
            <a:stCxn id="26" idx="2"/>
          </p:cNvCxnSpPr>
          <p:nvPr/>
        </p:nvCxnSpPr>
        <p:spPr>
          <a:xfrm rot="16200000" flipH="1">
            <a:off x="2710657" y="3809206"/>
            <a:ext cx="514350" cy="3332163"/>
          </a:xfrm>
          <a:prstGeom prst="bentConnector3">
            <a:avLst>
              <a:gd name="adj1" fmla="val 50000"/>
            </a:avLst>
          </a:prstGeom>
          <a:ln w="38100">
            <a:solidFill>
              <a:srgbClr val="1C625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Elbow Connector 58">
            <a:extLst/>
          </p:cNvPr>
          <p:cNvCxnSpPr>
            <a:stCxn id="27" idx="2"/>
          </p:cNvCxnSpPr>
          <p:nvPr/>
        </p:nvCxnSpPr>
        <p:spPr>
          <a:xfrm rot="16200000" flipH="1">
            <a:off x="3755232" y="4853781"/>
            <a:ext cx="514350" cy="1243013"/>
          </a:xfrm>
          <a:prstGeom prst="bentConnector3">
            <a:avLst>
              <a:gd name="adj1" fmla="val 50000"/>
            </a:avLst>
          </a:prstGeom>
          <a:ln w="38100">
            <a:solidFill>
              <a:srgbClr val="1C625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0" name="Elbow Connector 59">
            <a:extLst/>
          </p:cNvPr>
          <p:cNvCxnSpPr>
            <a:stCxn id="28" idx="2"/>
          </p:cNvCxnSpPr>
          <p:nvPr/>
        </p:nvCxnSpPr>
        <p:spPr>
          <a:xfrm rot="5400000">
            <a:off x="4910932" y="4941094"/>
            <a:ext cx="514350" cy="1068387"/>
          </a:xfrm>
          <a:prstGeom prst="bentConnector3">
            <a:avLst>
              <a:gd name="adj1" fmla="val 50000"/>
            </a:avLst>
          </a:prstGeom>
          <a:ln w="38100">
            <a:solidFill>
              <a:srgbClr val="1C625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Elbow Connector 60">
            <a:extLst/>
          </p:cNvPr>
          <p:cNvCxnSpPr>
            <a:stCxn id="29" idx="2"/>
          </p:cNvCxnSpPr>
          <p:nvPr/>
        </p:nvCxnSpPr>
        <p:spPr>
          <a:xfrm rot="5400000">
            <a:off x="6059488" y="3792538"/>
            <a:ext cx="514350" cy="3365500"/>
          </a:xfrm>
          <a:prstGeom prst="bentConnector3">
            <a:avLst>
              <a:gd name="adj1" fmla="val 50000"/>
            </a:avLst>
          </a:prstGeom>
          <a:ln w="38100">
            <a:solidFill>
              <a:srgbClr val="1C625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281" name="Rectangle 2"/>
          <p:cNvSpPr>
            <a:spLocks noChangeArrowheads="1"/>
          </p:cNvSpPr>
          <p:nvPr/>
        </p:nvSpPr>
        <p:spPr bwMode="auto">
          <a:xfrm>
            <a:off x="762000" y="506413"/>
            <a:ext cx="7494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ID" altLang="ko-KR" sz="2400" b="1">
                <a:solidFill>
                  <a:srgbClr val="BB3336"/>
                </a:solidFill>
                <a:latin typeface="Tahoma" panose="020B0604030504040204" pitchFamily="34" charset="0"/>
                <a:ea typeface="굴림" charset="-127"/>
                <a:cs typeface="Tahoma" panose="020B0604030504040204" pitchFamily="34" charset="0"/>
              </a:rPr>
              <a:t>Dari 514</a:t>
            </a:r>
            <a:r>
              <a:rPr lang="en-US" altLang="ko-KR" sz="2400" b="1">
                <a:solidFill>
                  <a:srgbClr val="BB3336"/>
                </a:solidFill>
                <a:latin typeface="Tahoma" panose="020B0604030504040204" pitchFamily="34" charset="0"/>
                <a:ea typeface="굴림" charset="-127"/>
                <a:cs typeface="Tahoma" panose="020B0604030504040204" pitchFamily="34" charset="0"/>
              </a:rPr>
              <a:t> kab/kota di seluruh Indonesia</a:t>
            </a:r>
            <a:r>
              <a:rPr lang="en-US" altLang="ko-KR" sz="1000">
                <a:solidFill>
                  <a:srgbClr val="BB3336"/>
                </a:solidFill>
                <a:latin typeface="Tahoma" panose="020B0604030504040204" pitchFamily="34" charset="0"/>
                <a:ea typeface="굴림" charset="-127"/>
                <a:cs typeface="Tahoma" panose="020B0604030504040204" pitchFamily="34" charset="0"/>
              </a:rPr>
              <a:t> </a:t>
            </a:r>
            <a:endParaRPr lang="en-US" sz="2400">
              <a:solidFill>
                <a:srgbClr val="BB3336"/>
              </a:solidFill>
              <a:latin typeface="Arial" panose="020B0604020202020204" pitchFamily="34" charset="0"/>
              <a:ea typeface="굴림" charset="-127"/>
            </a:endParaRPr>
          </a:p>
        </p:txBody>
      </p:sp>
      <p:sp>
        <p:nvSpPr>
          <p:cNvPr id="11282" name="Slide Number Placeholder 1"/>
          <p:cNvSpPr>
            <a:spLocks noGrp="1"/>
          </p:cNvSpPr>
          <p:nvPr>
            <p:ph type="sldNum" sz="quarter" idx="12"/>
          </p:nvPr>
        </p:nvSpPr>
        <p:spPr bwMode="auto">
          <a:xfrm>
            <a:off x="7015163" y="6391275"/>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09666298-E498-4BB2-A84B-F2011B7E3442}" type="slidenum">
              <a:rPr lang="id-ID" sz="1200" smtClean="0">
                <a:solidFill>
                  <a:srgbClr val="898989"/>
                </a:solidFill>
              </a:rPr>
              <a:pPr>
                <a:lnSpc>
                  <a:spcPct val="100000"/>
                </a:lnSpc>
                <a:spcBef>
                  <a:spcPct val="0"/>
                </a:spcBef>
                <a:buFontTx/>
                <a:buNone/>
              </a:pPr>
              <a:t>25</a:t>
            </a:fld>
            <a:endParaRPr lang="id-ID" sz="1200" smtClean="0">
              <a:solidFill>
                <a:srgbClr val="898989"/>
              </a:solidFill>
            </a:endParaRPr>
          </a:p>
        </p:txBody>
      </p:sp>
    </p:spTree>
    <p:extLst>
      <p:ext uri="{BB962C8B-B14F-4D97-AF65-F5344CB8AC3E}">
        <p14:creationId xmlns:p14="http://schemas.microsoft.com/office/powerpoint/2010/main" val="145972568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100382"/>
              </p:ext>
            </p:extLst>
          </p:nvPr>
        </p:nvGraphicFramePr>
        <p:xfrm>
          <a:off x="500097" y="1571677"/>
          <a:ext cx="8143805" cy="4711392"/>
        </p:xfrm>
        <a:graphic>
          <a:graphicData uri="http://schemas.openxmlformats.org/drawingml/2006/table">
            <a:tbl>
              <a:tblPr firstRow="1" bandRow="1">
                <a:tableStyleId>{2D5ABB26-0587-4C30-8999-92F81FD0307C}</a:tableStyleId>
              </a:tblPr>
              <a:tblGrid>
                <a:gridCol w="234573"/>
                <a:gridCol w="902997"/>
                <a:gridCol w="553309"/>
                <a:gridCol w="555482"/>
                <a:gridCol w="554938"/>
                <a:gridCol w="554939"/>
                <a:gridCol w="554939"/>
                <a:gridCol w="554939"/>
                <a:gridCol w="554939"/>
                <a:gridCol w="554938"/>
                <a:gridCol w="555481"/>
                <a:gridCol w="554939"/>
                <a:gridCol w="554939"/>
                <a:gridCol w="373578"/>
                <a:gridCol w="528875"/>
              </a:tblGrid>
              <a:tr h="249777">
                <a:tc rowSpan="2">
                  <a:txBody>
                    <a:bodyPr/>
                    <a:lstStyle/>
                    <a:p>
                      <a:pPr>
                        <a:lnSpc>
                          <a:spcPct val="100000"/>
                        </a:lnSpc>
                      </a:pPr>
                      <a:endParaRPr sz="600" dirty="0">
                        <a:latin typeface="Times New Roman"/>
                        <a:cs typeface="Times New Roman"/>
                      </a:endParaRPr>
                    </a:p>
                    <a:p>
                      <a:pPr>
                        <a:lnSpc>
                          <a:spcPct val="100000"/>
                        </a:lnSpc>
                        <a:spcBef>
                          <a:spcPts val="5"/>
                        </a:spcBef>
                      </a:pPr>
                      <a:endParaRPr sz="700" dirty="0">
                        <a:latin typeface="Times New Roman"/>
                        <a:cs typeface="Times New Roman"/>
                      </a:endParaRPr>
                    </a:p>
                    <a:p>
                      <a:pPr marL="85725">
                        <a:lnSpc>
                          <a:spcPct val="100000"/>
                        </a:lnSpc>
                      </a:pPr>
                      <a:r>
                        <a:rPr sz="600" b="1" spc="5" dirty="0">
                          <a:latin typeface="Calibri"/>
                          <a:cs typeface="Calibri"/>
                        </a:rPr>
                        <a:t>NO</a:t>
                      </a:r>
                      <a:endParaRPr sz="600" dirty="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pPr>
                      <a:endParaRPr sz="600" dirty="0">
                        <a:latin typeface="Times New Roman"/>
                        <a:cs typeface="Times New Roman"/>
                      </a:endParaRPr>
                    </a:p>
                    <a:p>
                      <a:pPr>
                        <a:lnSpc>
                          <a:spcPct val="100000"/>
                        </a:lnSpc>
                        <a:spcBef>
                          <a:spcPts val="5"/>
                        </a:spcBef>
                      </a:pPr>
                      <a:endParaRPr sz="700" dirty="0">
                        <a:latin typeface="Times New Roman"/>
                        <a:cs typeface="Times New Roman"/>
                      </a:endParaRPr>
                    </a:p>
                    <a:p>
                      <a:pPr marL="219710">
                        <a:lnSpc>
                          <a:spcPct val="100000"/>
                        </a:lnSpc>
                      </a:pPr>
                      <a:r>
                        <a:rPr sz="600" b="1" dirty="0">
                          <a:latin typeface="Calibri"/>
                          <a:cs typeface="Calibri"/>
                        </a:rPr>
                        <a:t>KABUPATEN/KOTA</a:t>
                      </a:r>
                      <a:endParaRPr sz="600" dirty="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nSpc>
                          <a:spcPct val="100000"/>
                        </a:lnSpc>
                        <a:spcBef>
                          <a:spcPts val="10"/>
                        </a:spcBef>
                      </a:pPr>
                      <a:endParaRPr sz="600">
                        <a:latin typeface="Times New Roman"/>
                        <a:cs typeface="Times New Roman"/>
                      </a:endParaRPr>
                    </a:p>
                    <a:p>
                      <a:pPr marR="24130" algn="r">
                        <a:lnSpc>
                          <a:spcPct val="100000"/>
                        </a:lnSpc>
                      </a:pPr>
                      <a:r>
                        <a:rPr sz="600" b="1" dirty="0">
                          <a:latin typeface="Calibri"/>
                          <a:cs typeface="Calibri"/>
                        </a:rPr>
                        <a:t>PP No. </a:t>
                      </a:r>
                      <a:r>
                        <a:rPr sz="600" b="1" spc="5" dirty="0">
                          <a:latin typeface="Calibri"/>
                          <a:cs typeface="Calibri"/>
                        </a:rPr>
                        <a:t>13 </a:t>
                      </a:r>
                      <a:r>
                        <a:rPr sz="600" b="1" dirty="0">
                          <a:latin typeface="Calibri"/>
                          <a:cs typeface="Calibri"/>
                        </a:rPr>
                        <a:t>Th</a:t>
                      </a:r>
                      <a:r>
                        <a:rPr sz="600" b="1" spc="-60" dirty="0">
                          <a:latin typeface="Calibri"/>
                          <a:cs typeface="Calibri"/>
                        </a:rPr>
                        <a:t> </a:t>
                      </a:r>
                      <a:r>
                        <a:rPr sz="600" b="1" spc="5" dirty="0">
                          <a:latin typeface="Calibri"/>
                          <a:cs typeface="Calibri"/>
                        </a:rPr>
                        <a:t>2017</a:t>
                      </a:r>
                      <a:endParaRPr sz="600">
                        <a:latin typeface="Calibri"/>
                        <a:cs typeface="Calibri"/>
                      </a:endParaRPr>
                    </a:p>
                  </a:txBody>
                  <a:tcPr marL="0" marR="0" marT="108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46685" marR="94615" indent="-45720">
                        <a:lnSpc>
                          <a:spcPct val="111700"/>
                        </a:lnSpc>
                        <a:spcBef>
                          <a:spcPts val="220"/>
                        </a:spcBef>
                      </a:pPr>
                      <a:r>
                        <a:rPr sz="600" b="1" dirty="0">
                          <a:latin typeface="Calibri"/>
                          <a:cs typeface="Calibri"/>
                        </a:rPr>
                        <a:t>Permen</a:t>
                      </a:r>
                      <a:r>
                        <a:rPr sz="600" b="1" spc="-60" dirty="0">
                          <a:latin typeface="Calibri"/>
                          <a:cs typeface="Calibri"/>
                        </a:rPr>
                        <a:t> </a:t>
                      </a:r>
                      <a:r>
                        <a:rPr sz="600" b="1" dirty="0">
                          <a:latin typeface="Calibri"/>
                          <a:cs typeface="Calibri"/>
                        </a:rPr>
                        <a:t>PUPR  </a:t>
                      </a:r>
                      <a:r>
                        <a:rPr sz="600" b="1" spc="5" dirty="0">
                          <a:latin typeface="Calibri"/>
                          <a:cs typeface="Calibri"/>
                        </a:rPr>
                        <a:t>NO.8/2018</a:t>
                      </a:r>
                      <a:endParaRPr sz="600">
                        <a:latin typeface="Calibri"/>
                        <a:cs typeface="Calibri"/>
                      </a:endParaRPr>
                    </a:p>
                  </a:txBody>
                  <a:tcPr marL="0" marR="0" marT="23892"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69545" marR="127635" indent="-35560">
                        <a:lnSpc>
                          <a:spcPct val="111700"/>
                        </a:lnSpc>
                        <a:spcBef>
                          <a:spcPts val="220"/>
                        </a:spcBef>
                      </a:pPr>
                      <a:r>
                        <a:rPr sz="600" b="1" dirty="0">
                          <a:latin typeface="Calibri"/>
                          <a:cs typeface="Calibri"/>
                        </a:rPr>
                        <a:t>Perpres</a:t>
                      </a:r>
                      <a:r>
                        <a:rPr sz="600" b="1" spc="-60" dirty="0">
                          <a:latin typeface="Calibri"/>
                          <a:cs typeface="Calibri"/>
                        </a:rPr>
                        <a:t> </a:t>
                      </a:r>
                      <a:r>
                        <a:rPr sz="600" b="1" dirty="0">
                          <a:latin typeface="Calibri"/>
                          <a:cs typeface="Calibri"/>
                        </a:rPr>
                        <a:t>No.  </a:t>
                      </a:r>
                      <a:r>
                        <a:rPr sz="600" b="1" spc="5" dirty="0">
                          <a:latin typeface="Calibri"/>
                          <a:cs typeface="Calibri"/>
                        </a:rPr>
                        <a:t>131/2015</a:t>
                      </a:r>
                      <a:endParaRPr sz="600">
                        <a:latin typeface="Calibri"/>
                        <a:cs typeface="Calibri"/>
                      </a:endParaRPr>
                    </a:p>
                  </a:txBody>
                  <a:tcPr marL="0" marR="0" marT="23892"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ct val="100000"/>
                        </a:lnSpc>
                        <a:spcBef>
                          <a:spcPts val="305"/>
                        </a:spcBef>
                      </a:pPr>
                      <a:r>
                        <a:rPr sz="600" b="1" dirty="0">
                          <a:latin typeface="Calibri"/>
                          <a:cs typeface="Calibri"/>
                        </a:rPr>
                        <a:t>Perka </a:t>
                      </a:r>
                      <a:r>
                        <a:rPr sz="600" b="1" spc="5" dirty="0">
                          <a:latin typeface="Calibri"/>
                          <a:cs typeface="Calibri"/>
                        </a:rPr>
                        <a:t>BNPP</a:t>
                      </a:r>
                      <a:r>
                        <a:rPr sz="600" b="1" spc="-25" dirty="0">
                          <a:latin typeface="Calibri"/>
                          <a:cs typeface="Calibri"/>
                        </a:rPr>
                        <a:t> </a:t>
                      </a:r>
                      <a:r>
                        <a:rPr sz="600" b="1" dirty="0">
                          <a:latin typeface="Calibri"/>
                          <a:cs typeface="Calibri"/>
                        </a:rPr>
                        <a:t>No.</a:t>
                      </a:r>
                      <a:endParaRPr sz="600">
                        <a:latin typeface="Calibri"/>
                        <a:cs typeface="Calibri"/>
                      </a:endParaRPr>
                    </a:p>
                    <a:p>
                      <a:pPr marL="1270" algn="ctr">
                        <a:lnSpc>
                          <a:spcPct val="100000"/>
                        </a:lnSpc>
                        <a:spcBef>
                          <a:spcPts val="85"/>
                        </a:spcBef>
                      </a:pPr>
                      <a:r>
                        <a:rPr sz="600" b="1" spc="5" dirty="0">
                          <a:latin typeface="Calibri"/>
                          <a:cs typeface="Calibri"/>
                        </a:rPr>
                        <a:t>1/2015</a:t>
                      </a:r>
                      <a:endParaRPr sz="600">
                        <a:latin typeface="Calibri"/>
                        <a:cs typeface="Calibri"/>
                      </a:endParaRPr>
                    </a:p>
                  </a:txBody>
                  <a:tcPr marL="0" marR="0" marT="3312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7145">
                        <a:lnSpc>
                          <a:spcPts val="640"/>
                        </a:lnSpc>
                      </a:pPr>
                      <a:r>
                        <a:rPr sz="600" b="1" dirty="0">
                          <a:latin typeface="Calibri"/>
                          <a:cs typeface="Calibri"/>
                        </a:rPr>
                        <a:t>Surat </a:t>
                      </a:r>
                      <a:r>
                        <a:rPr sz="600" b="1" spc="5" dirty="0">
                          <a:latin typeface="Calibri"/>
                          <a:cs typeface="Calibri"/>
                        </a:rPr>
                        <a:t>Men KKP</a:t>
                      </a:r>
                      <a:r>
                        <a:rPr sz="600" b="1" spc="-45" dirty="0">
                          <a:latin typeface="Calibri"/>
                          <a:cs typeface="Calibri"/>
                        </a:rPr>
                        <a:t> </a:t>
                      </a:r>
                      <a:r>
                        <a:rPr sz="600" b="1" dirty="0">
                          <a:latin typeface="Calibri"/>
                          <a:cs typeface="Calibri"/>
                        </a:rPr>
                        <a:t>No.</a:t>
                      </a:r>
                      <a:endParaRPr sz="600">
                        <a:latin typeface="Calibri"/>
                        <a:cs typeface="Calibri"/>
                      </a:endParaRPr>
                    </a:p>
                    <a:p>
                      <a:pPr marL="245745" marR="24130" indent="-213360">
                        <a:lnSpc>
                          <a:spcPts val="790"/>
                        </a:lnSpc>
                        <a:spcBef>
                          <a:spcPts val="50"/>
                        </a:spcBef>
                      </a:pPr>
                      <a:r>
                        <a:rPr sz="600" b="1" dirty="0">
                          <a:latin typeface="Calibri"/>
                          <a:cs typeface="Calibri"/>
                        </a:rPr>
                        <a:t>B348/Me</a:t>
                      </a:r>
                      <a:r>
                        <a:rPr sz="600" b="1" spc="-5" dirty="0">
                          <a:latin typeface="Calibri"/>
                          <a:cs typeface="Calibri"/>
                        </a:rPr>
                        <a:t>n</a:t>
                      </a:r>
                      <a:r>
                        <a:rPr sz="600" b="1" dirty="0">
                          <a:latin typeface="Calibri"/>
                          <a:cs typeface="Calibri"/>
                        </a:rPr>
                        <a:t>.KP/VI/  </a:t>
                      </a:r>
                      <a:r>
                        <a:rPr sz="600" b="1" spc="5" dirty="0">
                          <a:latin typeface="Calibri"/>
                          <a:cs typeface="Calibri"/>
                        </a:rPr>
                        <a:t>2016</a:t>
                      </a:r>
                      <a:endParaRPr sz="6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nSpc>
                          <a:spcPct val="100000"/>
                        </a:lnSpc>
                        <a:spcBef>
                          <a:spcPts val="10"/>
                        </a:spcBef>
                      </a:pPr>
                      <a:endParaRPr sz="600">
                        <a:latin typeface="Times New Roman"/>
                        <a:cs typeface="Times New Roman"/>
                      </a:endParaRPr>
                    </a:p>
                    <a:p>
                      <a:pPr marR="74295" algn="r">
                        <a:lnSpc>
                          <a:spcPct val="100000"/>
                        </a:lnSpc>
                      </a:pPr>
                      <a:r>
                        <a:rPr sz="600" b="1" dirty="0">
                          <a:latin typeface="Calibri"/>
                          <a:cs typeface="Calibri"/>
                        </a:rPr>
                        <a:t>PP</a:t>
                      </a:r>
                      <a:r>
                        <a:rPr sz="600" b="1" spc="-45" dirty="0">
                          <a:latin typeface="Calibri"/>
                          <a:cs typeface="Calibri"/>
                        </a:rPr>
                        <a:t> </a:t>
                      </a:r>
                      <a:r>
                        <a:rPr sz="600" b="1" dirty="0">
                          <a:latin typeface="Calibri"/>
                          <a:cs typeface="Calibri"/>
                        </a:rPr>
                        <a:t>No.50/2011</a:t>
                      </a:r>
                      <a:endParaRPr sz="600">
                        <a:latin typeface="Calibri"/>
                        <a:cs typeface="Calibri"/>
                      </a:endParaRPr>
                    </a:p>
                  </a:txBody>
                  <a:tcPr marL="0" marR="0" marT="108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nSpc>
                          <a:spcPct val="100000"/>
                        </a:lnSpc>
                        <a:spcBef>
                          <a:spcPts val="10"/>
                        </a:spcBef>
                      </a:pPr>
                      <a:endParaRPr sz="600">
                        <a:latin typeface="Times New Roman"/>
                        <a:cs typeface="Times New Roman"/>
                      </a:endParaRPr>
                    </a:p>
                    <a:p>
                      <a:pPr marR="45085" algn="r">
                        <a:lnSpc>
                          <a:spcPct val="100000"/>
                        </a:lnSpc>
                      </a:pPr>
                      <a:r>
                        <a:rPr sz="600" b="1" dirty="0">
                          <a:latin typeface="Calibri"/>
                          <a:cs typeface="Calibri"/>
                        </a:rPr>
                        <a:t>Direktif</a:t>
                      </a:r>
                      <a:r>
                        <a:rPr sz="600" b="1" spc="-45" dirty="0">
                          <a:latin typeface="Calibri"/>
                          <a:cs typeface="Calibri"/>
                        </a:rPr>
                        <a:t> </a:t>
                      </a:r>
                      <a:r>
                        <a:rPr sz="600" b="1" dirty="0">
                          <a:latin typeface="Calibri"/>
                          <a:cs typeface="Calibri"/>
                        </a:rPr>
                        <a:t>Presiden</a:t>
                      </a:r>
                      <a:endParaRPr sz="600">
                        <a:latin typeface="Calibri"/>
                        <a:cs typeface="Calibri"/>
                      </a:endParaRPr>
                    </a:p>
                  </a:txBody>
                  <a:tcPr marL="0" marR="0" marT="108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nSpc>
                          <a:spcPct val="100000"/>
                        </a:lnSpc>
                        <a:spcBef>
                          <a:spcPts val="10"/>
                        </a:spcBef>
                      </a:pPr>
                      <a:endParaRPr sz="600">
                        <a:latin typeface="Times New Roman"/>
                        <a:cs typeface="Times New Roman"/>
                      </a:endParaRPr>
                    </a:p>
                    <a:p>
                      <a:pPr marR="24130" algn="r">
                        <a:lnSpc>
                          <a:spcPct val="100000"/>
                        </a:lnSpc>
                      </a:pPr>
                      <a:r>
                        <a:rPr sz="600" b="1" dirty="0">
                          <a:latin typeface="Calibri"/>
                          <a:cs typeface="Calibri"/>
                        </a:rPr>
                        <a:t>Kepres</a:t>
                      </a:r>
                      <a:r>
                        <a:rPr sz="600" b="1" spc="-30" dirty="0">
                          <a:latin typeface="Calibri"/>
                          <a:cs typeface="Calibri"/>
                        </a:rPr>
                        <a:t> </a:t>
                      </a:r>
                      <a:r>
                        <a:rPr sz="600" b="1" dirty="0">
                          <a:latin typeface="Calibri"/>
                          <a:cs typeface="Calibri"/>
                        </a:rPr>
                        <a:t>No.6/2017</a:t>
                      </a:r>
                      <a:endParaRPr sz="600">
                        <a:latin typeface="Calibri"/>
                        <a:cs typeface="Calibri"/>
                      </a:endParaRPr>
                    </a:p>
                  </a:txBody>
                  <a:tcPr marL="0" marR="0" marT="108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ts val="640"/>
                        </a:lnSpc>
                      </a:pPr>
                      <a:r>
                        <a:rPr sz="600" b="1" dirty="0">
                          <a:latin typeface="Calibri"/>
                          <a:cs typeface="Calibri"/>
                        </a:rPr>
                        <a:t>Surat</a:t>
                      </a:r>
                      <a:r>
                        <a:rPr sz="600" b="1" spc="-5" dirty="0">
                          <a:latin typeface="Calibri"/>
                          <a:cs typeface="Calibri"/>
                        </a:rPr>
                        <a:t> </a:t>
                      </a:r>
                      <a:r>
                        <a:rPr sz="600" b="1" dirty="0">
                          <a:latin typeface="Calibri"/>
                          <a:cs typeface="Calibri"/>
                        </a:rPr>
                        <a:t>Edaran</a:t>
                      </a:r>
                      <a:endParaRPr sz="600">
                        <a:latin typeface="Calibri"/>
                        <a:cs typeface="Calibri"/>
                      </a:endParaRPr>
                    </a:p>
                    <a:p>
                      <a:pPr marL="86995" marR="80645" algn="ctr">
                        <a:lnSpc>
                          <a:spcPts val="790"/>
                        </a:lnSpc>
                        <a:spcBef>
                          <a:spcPts val="50"/>
                        </a:spcBef>
                      </a:pPr>
                      <a:r>
                        <a:rPr sz="600" b="1" dirty="0">
                          <a:latin typeface="Calibri"/>
                          <a:cs typeface="Calibri"/>
                        </a:rPr>
                        <a:t>Kemenko</a:t>
                      </a:r>
                      <a:r>
                        <a:rPr sz="600" b="1" spc="-65" dirty="0">
                          <a:latin typeface="Calibri"/>
                          <a:cs typeface="Calibri"/>
                        </a:rPr>
                        <a:t> </a:t>
                      </a:r>
                      <a:r>
                        <a:rPr sz="600" b="1" spc="5" dirty="0">
                          <a:latin typeface="Calibri"/>
                          <a:cs typeface="Calibri"/>
                        </a:rPr>
                        <a:t>PMK  </a:t>
                      </a:r>
                      <a:r>
                        <a:rPr sz="600" b="1" spc="-5" dirty="0">
                          <a:latin typeface="Calibri"/>
                          <a:cs typeface="Calibri"/>
                        </a:rPr>
                        <a:t>nomor</a:t>
                      </a:r>
                      <a:endParaRPr sz="6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92075">
                        <a:lnSpc>
                          <a:spcPts val="640"/>
                        </a:lnSpc>
                      </a:pPr>
                      <a:r>
                        <a:rPr sz="600" b="1" spc="5" dirty="0">
                          <a:latin typeface="Calibri"/>
                          <a:cs typeface="Calibri"/>
                        </a:rPr>
                        <a:t>PMK </a:t>
                      </a:r>
                      <a:r>
                        <a:rPr sz="600" b="1" dirty="0">
                          <a:latin typeface="Calibri"/>
                          <a:cs typeface="Calibri"/>
                        </a:rPr>
                        <a:t>No.</a:t>
                      </a:r>
                      <a:r>
                        <a:rPr sz="600" b="1" spc="-15" dirty="0">
                          <a:latin typeface="Calibri"/>
                          <a:cs typeface="Calibri"/>
                        </a:rPr>
                        <a:t> </a:t>
                      </a:r>
                      <a:r>
                        <a:rPr sz="600" b="1" spc="5" dirty="0">
                          <a:latin typeface="Calibri"/>
                          <a:cs typeface="Calibri"/>
                        </a:rPr>
                        <a:t>………</a:t>
                      </a:r>
                      <a:endParaRPr sz="600">
                        <a:latin typeface="Calibri"/>
                        <a:cs typeface="Calibri"/>
                      </a:endParaRPr>
                    </a:p>
                    <a:p>
                      <a:pPr marL="156210" marR="78740" indent="-70485">
                        <a:lnSpc>
                          <a:spcPts val="790"/>
                        </a:lnSpc>
                        <a:spcBef>
                          <a:spcPts val="50"/>
                        </a:spcBef>
                      </a:pPr>
                      <a:r>
                        <a:rPr sz="600" b="1" spc="-5" dirty="0">
                          <a:latin typeface="Calibri"/>
                          <a:cs typeface="Calibri"/>
                        </a:rPr>
                        <a:t>PE</a:t>
                      </a:r>
                      <a:r>
                        <a:rPr sz="600" b="1" dirty="0">
                          <a:latin typeface="Calibri"/>
                          <a:cs typeface="Calibri"/>
                        </a:rPr>
                        <a:t>NA</a:t>
                      </a:r>
                      <a:r>
                        <a:rPr sz="600" b="1" spc="5" dirty="0">
                          <a:latin typeface="Calibri"/>
                          <a:cs typeface="Calibri"/>
                        </a:rPr>
                        <a:t>NG</a:t>
                      </a:r>
                      <a:r>
                        <a:rPr sz="600" b="1" dirty="0">
                          <a:latin typeface="Calibri"/>
                          <a:cs typeface="Calibri"/>
                        </a:rPr>
                        <a:t>A</a:t>
                      </a:r>
                      <a:r>
                        <a:rPr sz="600" b="1" spc="5" dirty="0">
                          <a:latin typeface="Calibri"/>
                          <a:cs typeface="Calibri"/>
                        </a:rPr>
                        <a:t>N</a:t>
                      </a:r>
                      <a:r>
                        <a:rPr sz="600" b="1" dirty="0">
                          <a:latin typeface="Calibri"/>
                          <a:cs typeface="Calibri"/>
                        </a:rPr>
                        <a:t>AN  STUNTING</a:t>
                      </a:r>
                      <a:endParaRPr sz="6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ts val="640"/>
                        </a:lnSpc>
                      </a:pPr>
                      <a:r>
                        <a:rPr sz="600" b="1" spc="5" dirty="0">
                          <a:latin typeface="Calibri"/>
                          <a:cs typeface="Calibri"/>
                        </a:rPr>
                        <a:t>RPJMN 2015</a:t>
                      </a:r>
                      <a:r>
                        <a:rPr sz="600" b="1" spc="-10" dirty="0">
                          <a:latin typeface="Calibri"/>
                          <a:cs typeface="Calibri"/>
                        </a:rPr>
                        <a:t> </a:t>
                      </a:r>
                      <a:r>
                        <a:rPr sz="600" b="1" dirty="0">
                          <a:latin typeface="Calibri"/>
                          <a:cs typeface="Calibri"/>
                        </a:rPr>
                        <a:t>-</a:t>
                      </a:r>
                      <a:endParaRPr sz="600">
                        <a:latin typeface="Calibri"/>
                        <a:cs typeface="Calibri"/>
                      </a:endParaRPr>
                    </a:p>
                    <a:p>
                      <a:pPr marL="35560" marR="27305" algn="ctr">
                        <a:lnSpc>
                          <a:spcPts val="790"/>
                        </a:lnSpc>
                        <a:spcBef>
                          <a:spcPts val="50"/>
                        </a:spcBef>
                      </a:pPr>
                      <a:r>
                        <a:rPr sz="600" b="1" spc="5" dirty="0">
                          <a:latin typeface="Calibri"/>
                          <a:cs typeface="Calibri"/>
                        </a:rPr>
                        <a:t>2019</a:t>
                      </a:r>
                      <a:r>
                        <a:rPr sz="600" b="1" spc="-40" dirty="0">
                          <a:latin typeface="Calibri"/>
                          <a:cs typeface="Calibri"/>
                        </a:rPr>
                        <a:t> </a:t>
                      </a:r>
                      <a:r>
                        <a:rPr sz="600" b="1" dirty="0">
                          <a:latin typeface="Calibri"/>
                          <a:cs typeface="Calibri"/>
                        </a:rPr>
                        <a:t>PERATURAN  PRESIDEN</a:t>
                      </a:r>
                      <a:endParaRPr sz="6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gridSpan="2">
                  <a:txBody>
                    <a:bodyPr/>
                    <a:lstStyle/>
                    <a:p>
                      <a:pPr marL="72390" marR="64135" indent="19685">
                        <a:lnSpc>
                          <a:spcPct val="111700"/>
                        </a:lnSpc>
                        <a:spcBef>
                          <a:spcPts val="170"/>
                        </a:spcBef>
                      </a:pPr>
                      <a:r>
                        <a:rPr sz="600" b="1" dirty="0">
                          <a:latin typeface="Calibri"/>
                          <a:cs typeface="Calibri"/>
                        </a:rPr>
                        <a:t>KONDISI FISKAL KAB/KOTA  </a:t>
                      </a:r>
                      <a:r>
                        <a:rPr sz="600" b="1" spc="5" dirty="0">
                          <a:latin typeface="Calibri"/>
                          <a:cs typeface="Calibri"/>
                        </a:rPr>
                        <a:t>(PMK </a:t>
                      </a:r>
                      <a:r>
                        <a:rPr sz="600" b="1" dirty="0">
                          <a:latin typeface="Calibri"/>
                          <a:cs typeface="Calibri"/>
                        </a:rPr>
                        <a:t>NO. </a:t>
                      </a:r>
                      <a:r>
                        <a:rPr sz="600" b="1" spc="5" dirty="0">
                          <a:latin typeface="Calibri"/>
                          <a:cs typeface="Calibri"/>
                        </a:rPr>
                        <a:t>107 TAHUN</a:t>
                      </a:r>
                      <a:r>
                        <a:rPr sz="600" b="1" spc="-55" dirty="0">
                          <a:latin typeface="Calibri"/>
                          <a:cs typeface="Calibri"/>
                        </a:rPr>
                        <a:t> </a:t>
                      </a:r>
                      <a:r>
                        <a:rPr sz="600" b="1" spc="5" dirty="0">
                          <a:latin typeface="Calibri"/>
                          <a:cs typeface="Calibri"/>
                        </a:rPr>
                        <a:t>2018)</a:t>
                      </a:r>
                      <a:endParaRPr sz="600">
                        <a:latin typeface="Calibri"/>
                        <a:cs typeface="Calibri"/>
                      </a:endParaRPr>
                    </a:p>
                  </a:txBody>
                  <a:tcPr marL="0" marR="0" marT="18462"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hMerge="1">
                  <a:txBody>
                    <a:bodyPr/>
                    <a:lstStyle/>
                    <a:p>
                      <a:endParaRPr/>
                    </a:p>
                  </a:txBody>
                  <a:tcPr marL="0" marR="0" marT="0" marB="0"/>
                </a:tc>
              </a:tr>
              <a:tr h="161159">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04139">
                        <a:lnSpc>
                          <a:spcPct val="100000"/>
                        </a:lnSpc>
                        <a:spcBef>
                          <a:spcPts val="409"/>
                        </a:spcBef>
                      </a:pPr>
                      <a:r>
                        <a:rPr sz="600" b="1" spc="5" dirty="0">
                          <a:latin typeface="Calibri"/>
                          <a:cs typeface="Calibri"/>
                        </a:rPr>
                        <a:t>KSN (A </a:t>
                      </a:r>
                      <a:r>
                        <a:rPr sz="600" b="1" dirty="0">
                          <a:latin typeface="Calibri"/>
                          <a:cs typeface="Calibri"/>
                        </a:rPr>
                        <a:t>dan</a:t>
                      </a:r>
                      <a:r>
                        <a:rPr sz="600" b="1" spc="-25" dirty="0">
                          <a:latin typeface="Calibri"/>
                          <a:cs typeface="Calibri"/>
                        </a:rPr>
                        <a:t> </a:t>
                      </a:r>
                      <a:r>
                        <a:rPr sz="600" b="1" dirty="0">
                          <a:latin typeface="Calibri"/>
                          <a:cs typeface="Calibri"/>
                        </a:rPr>
                        <a:t>E)</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ct val="100000"/>
                        </a:lnSpc>
                        <a:spcBef>
                          <a:spcPts val="409"/>
                        </a:spcBef>
                      </a:pPr>
                      <a:r>
                        <a:rPr sz="600" b="1" dirty="0">
                          <a:latin typeface="Calibri"/>
                          <a:cs typeface="Calibri"/>
                        </a:rPr>
                        <a:t>WPS</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R="29209" algn="r">
                        <a:lnSpc>
                          <a:spcPct val="100000"/>
                        </a:lnSpc>
                        <a:spcBef>
                          <a:spcPts val="409"/>
                        </a:spcBef>
                      </a:pPr>
                      <a:r>
                        <a:rPr sz="600" b="1" dirty="0">
                          <a:latin typeface="Calibri"/>
                          <a:cs typeface="Calibri"/>
                        </a:rPr>
                        <a:t>Daerah</a:t>
                      </a:r>
                      <a:r>
                        <a:rPr sz="600" b="1" spc="-60" dirty="0">
                          <a:latin typeface="Calibri"/>
                          <a:cs typeface="Calibri"/>
                        </a:rPr>
                        <a:t> </a:t>
                      </a:r>
                      <a:r>
                        <a:rPr sz="600" b="1" dirty="0">
                          <a:latin typeface="Calibri"/>
                          <a:cs typeface="Calibri"/>
                        </a:rPr>
                        <a:t>Tertinggal</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R="9525" algn="r">
                        <a:lnSpc>
                          <a:spcPct val="100000"/>
                        </a:lnSpc>
                        <a:spcBef>
                          <a:spcPts val="409"/>
                        </a:spcBef>
                      </a:pPr>
                      <a:r>
                        <a:rPr sz="600" b="1" dirty="0">
                          <a:latin typeface="Calibri"/>
                          <a:cs typeface="Calibri"/>
                        </a:rPr>
                        <a:t>Daerah</a:t>
                      </a:r>
                      <a:r>
                        <a:rPr sz="600" b="1" spc="-70" dirty="0">
                          <a:latin typeface="Calibri"/>
                          <a:cs typeface="Calibri"/>
                        </a:rPr>
                        <a:t> </a:t>
                      </a:r>
                      <a:r>
                        <a:rPr sz="600" b="1" dirty="0">
                          <a:latin typeface="Calibri"/>
                          <a:cs typeface="Calibri"/>
                        </a:rPr>
                        <a:t>Perbatasan</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R="13970" algn="r">
                        <a:lnSpc>
                          <a:spcPct val="100000"/>
                        </a:lnSpc>
                        <a:spcBef>
                          <a:spcPts val="409"/>
                        </a:spcBef>
                      </a:pPr>
                      <a:r>
                        <a:rPr sz="600" b="1" dirty="0">
                          <a:latin typeface="Calibri"/>
                          <a:cs typeface="Calibri"/>
                        </a:rPr>
                        <a:t>Kelautan/</a:t>
                      </a:r>
                      <a:r>
                        <a:rPr sz="600" b="1" spc="-25" dirty="0">
                          <a:latin typeface="Calibri"/>
                          <a:cs typeface="Calibri"/>
                        </a:rPr>
                        <a:t> </a:t>
                      </a:r>
                      <a:r>
                        <a:rPr sz="600" b="1" dirty="0">
                          <a:latin typeface="Calibri"/>
                          <a:cs typeface="Calibri"/>
                        </a:rPr>
                        <a:t>Nelayan</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ct val="100000"/>
                        </a:lnSpc>
                        <a:spcBef>
                          <a:spcPts val="409"/>
                        </a:spcBef>
                      </a:pPr>
                      <a:r>
                        <a:rPr sz="600" b="1" spc="5" dirty="0">
                          <a:latin typeface="Calibri"/>
                          <a:cs typeface="Calibri"/>
                        </a:rPr>
                        <a:t>KSPN</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93345">
                        <a:lnSpc>
                          <a:spcPct val="100000"/>
                        </a:lnSpc>
                        <a:spcBef>
                          <a:spcPts val="409"/>
                        </a:spcBef>
                      </a:pPr>
                      <a:r>
                        <a:rPr sz="600" b="1" spc="5" dirty="0">
                          <a:latin typeface="Calibri"/>
                          <a:cs typeface="Calibri"/>
                        </a:rPr>
                        <a:t>KSPN</a:t>
                      </a:r>
                      <a:r>
                        <a:rPr sz="600" b="1" spc="-5" dirty="0">
                          <a:latin typeface="Calibri"/>
                          <a:cs typeface="Calibri"/>
                        </a:rPr>
                        <a:t> </a:t>
                      </a:r>
                      <a:r>
                        <a:rPr sz="600" b="1" dirty="0">
                          <a:latin typeface="Calibri"/>
                          <a:cs typeface="Calibri"/>
                        </a:rPr>
                        <a:t>Prioritas</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ct val="100000"/>
                        </a:lnSpc>
                        <a:spcBef>
                          <a:spcPts val="409"/>
                        </a:spcBef>
                      </a:pPr>
                      <a:r>
                        <a:rPr sz="600" b="1" dirty="0">
                          <a:latin typeface="Calibri"/>
                          <a:cs typeface="Calibri"/>
                        </a:rPr>
                        <a:t>PPKT</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algn="ctr">
                        <a:lnSpc>
                          <a:spcPct val="100000"/>
                        </a:lnSpc>
                        <a:spcBef>
                          <a:spcPts val="409"/>
                        </a:spcBef>
                      </a:pPr>
                      <a:r>
                        <a:rPr sz="600" b="1" spc="5" dirty="0">
                          <a:latin typeface="Calibri"/>
                          <a:cs typeface="Calibri"/>
                        </a:rPr>
                        <a:t>KPPN</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89230">
                        <a:lnSpc>
                          <a:spcPct val="100000"/>
                        </a:lnSpc>
                        <a:spcBef>
                          <a:spcPts val="409"/>
                        </a:spcBef>
                      </a:pPr>
                      <a:r>
                        <a:rPr sz="600" b="1" dirty="0">
                          <a:latin typeface="Calibri"/>
                          <a:cs typeface="Calibri"/>
                        </a:rPr>
                        <a:t>Stunting</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65100">
                        <a:lnSpc>
                          <a:spcPct val="100000"/>
                        </a:lnSpc>
                        <a:spcBef>
                          <a:spcPts val="409"/>
                        </a:spcBef>
                      </a:pPr>
                      <a:r>
                        <a:rPr sz="600" b="1" dirty="0">
                          <a:latin typeface="Calibri"/>
                          <a:cs typeface="Calibri"/>
                        </a:rPr>
                        <a:t>Kota</a:t>
                      </a:r>
                      <a:r>
                        <a:rPr sz="600" b="1" spc="-5" dirty="0">
                          <a:latin typeface="Calibri"/>
                          <a:cs typeface="Calibri"/>
                        </a:rPr>
                        <a:t> </a:t>
                      </a:r>
                      <a:r>
                        <a:rPr sz="600" b="1" dirty="0">
                          <a:latin typeface="Calibri"/>
                          <a:cs typeface="Calibri"/>
                        </a:rPr>
                        <a:t>Baru</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R="32384" algn="r">
                        <a:lnSpc>
                          <a:spcPct val="100000"/>
                        </a:lnSpc>
                        <a:spcBef>
                          <a:spcPts val="409"/>
                        </a:spcBef>
                      </a:pPr>
                      <a:r>
                        <a:rPr sz="600" b="1" dirty="0">
                          <a:latin typeface="Calibri"/>
                          <a:cs typeface="Calibri"/>
                        </a:rPr>
                        <a:t>Indeks</a:t>
                      </a:r>
                      <a:r>
                        <a:rPr sz="600" b="1" spc="-75" dirty="0">
                          <a:latin typeface="Calibri"/>
                          <a:cs typeface="Calibri"/>
                        </a:rPr>
                        <a:t> </a:t>
                      </a:r>
                      <a:r>
                        <a:rPr sz="600" b="1" dirty="0">
                          <a:latin typeface="Calibri"/>
                          <a:cs typeface="Calibri"/>
                        </a:rPr>
                        <a:t>KFD</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635" algn="ctr">
                        <a:lnSpc>
                          <a:spcPct val="100000"/>
                        </a:lnSpc>
                        <a:spcBef>
                          <a:spcPts val="409"/>
                        </a:spcBef>
                      </a:pPr>
                      <a:r>
                        <a:rPr sz="600" b="1" dirty="0">
                          <a:latin typeface="Calibri"/>
                          <a:cs typeface="Calibri"/>
                        </a:rPr>
                        <a:t>Kategori KFD</a:t>
                      </a:r>
                      <a:endParaRPr sz="6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r>
              <a:tr h="110770">
                <a:tc gridSpan="2">
                  <a:txBody>
                    <a:bodyPr/>
                    <a:lstStyle/>
                    <a:p>
                      <a:pPr marL="40005">
                        <a:lnSpc>
                          <a:spcPct val="100000"/>
                        </a:lnSpc>
                        <a:spcBef>
                          <a:spcPts val="115"/>
                        </a:spcBef>
                      </a:pPr>
                      <a:r>
                        <a:rPr sz="600" b="1" spc="5" dirty="0">
                          <a:latin typeface="Calibri"/>
                          <a:cs typeface="Calibri"/>
                        </a:rPr>
                        <a:t>JAWA</a:t>
                      </a:r>
                      <a:r>
                        <a:rPr sz="600" b="1" dirty="0">
                          <a:latin typeface="Calibri"/>
                          <a:cs typeface="Calibri"/>
                        </a:rPr>
                        <a:t> </a:t>
                      </a:r>
                      <a:r>
                        <a:rPr sz="600" b="1" spc="5" dirty="0">
                          <a:latin typeface="Calibri"/>
                          <a:cs typeface="Calibri"/>
                        </a:rPr>
                        <a:t>TENGAH</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hMerge="1">
                  <a:txBody>
                    <a:bodyPr/>
                    <a:lstStyle/>
                    <a:p>
                      <a:endParaRPr/>
                    </a:p>
                  </a:txBody>
                  <a:tcPr marL="0" marR="0" marT="0" marB="0"/>
                </a:tc>
                <a:tc>
                  <a:txBody>
                    <a:bodyPr/>
                    <a:lstStyle/>
                    <a:p>
                      <a:pPr marR="32384" algn="r">
                        <a:lnSpc>
                          <a:spcPct val="100000"/>
                        </a:lnSpc>
                        <a:spcBef>
                          <a:spcPts val="115"/>
                        </a:spcBef>
                      </a:pPr>
                      <a:r>
                        <a:rPr sz="600" dirty="0">
                          <a:latin typeface="Calibri"/>
                          <a:cs typeface="Calibri"/>
                        </a:rPr>
                        <a:t>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21</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26</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3020" algn="r">
                        <a:lnSpc>
                          <a:spcPct val="100000"/>
                        </a:lnSpc>
                        <a:spcBef>
                          <a:spcPts val="115"/>
                        </a:spcBef>
                      </a:pPr>
                      <a:r>
                        <a:rPr sz="600" dirty="0">
                          <a:latin typeface="Calibri"/>
                          <a:cs typeface="Calibri"/>
                        </a:rPr>
                        <a:t>-</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2</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1</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1</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3020" algn="r">
                        <a:lnSpc>
                          <a:spcPct val="100000"/>
                        </a:lnSpc>
                        <a:spcBef>
                          <a:spcPts val="115"/>
                        </a:spcBef>
                      </a:pPr>
                      <a:r>
                        <a:rPr sz="600" dirty="0">
                          <a:latin typeface="Calibri"/>
                          <a:cs typeface="Calibri"/>
                        </a:rPr>
                        <a:t>-</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600" dirty="0">
                          <a:latin typeface="Calibri"/>
                          <a:cs typeface="Calibri"/>
                        </a:rPr>
                        <a:t>11</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3020" algn="r">
                        <a:lnSpc>
                          <a:spcPct val="100000"/>
                        </a:lnSpc>
                        <a:spcBef>
                          <a:spcPts val="115"/>
                        </a:spcBef>
                      </a:pPr>
                      <a:r>
                        <a:rPr sz="600" dirty="0">
                          <a:latin typeface="Calibri"/>
                          <a:cs typeface="Calibri"/>
                        </a:rPr>
                        <a:t>-</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r>
              <a:tr h="110771">
                <a:tc>
                  <a:txBody>
                    <a:bodyPr/>
                    <a:lstStyle/>
                    <a:p>
                      <a:pPr marR="17780"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Kota Semarang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4,68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7620" algn="ctr">
                        <a:lnSpc>
                          <a:spcPct val="100000"/>
                        </a:lnSpc>
                        <a:spcBef>
                          <a:spcPts val="115"/>
                        </a:spcBef>
                      </a:pPr>
                      <a:r>
                        <a:rPr sz="600" dirty="0">
                          <a:latin typeface="Calibri"/>
                          <a:cs typeface="Calibri"/>
                        </a:rPr>
                        <a:t>Sangat</a:t>
                      </a:r>
                      <a:r>
                        <a:rPr sz="600" spc="-5" dirty="0">
                          <a:latin typeface="Calibri"/>
                          <a:cs typeface="Calibri"/>
                        </a:rPr>
                        <a:t> </a:t>
                      </a: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7780" algn="r">
                        <a:lnSpc>
                          <a:spcPct val="100000"/>
                        </a:lnSpc>
                        <a:spcBef>
                          <a:spcPts val="125"/>
                        </a:spcBef>
                      </a:pPr>
                      <a:r>
                        <a:rPr sz="600" b="1" dirty="0">
                          <a:latin typeface="Calibri"/>
                          <a:cs typeface="Calibri"/>
                        </a:rPr>
                        <a:t>2</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Cilacap</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1,47</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1096">
                <a:tc>
                  <a:txBody>
                    <a:bodyPr/>
                    <a:lstStyle/>
                    <a:p>
                      <a:pPr marR="17780" algn="r">
                        <a:lnSpc>
                          <a:spcPct val="100000"/>
                        </a:lnSpc>
                        <a:spcBef>
                          <a:spcPts val="130"/>
                        </a:spcBef>
                      </a:pPr>
                      <a:r>
                        <a:rPr sz="600" b="1" dirty="0">
                          <a:latin typeface="Calibri"/>
                          <a:cs typeface="Calibri"/>
                        </a:rPr>
                        <a:t>3</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30"/>
                        </a:spcBef>
                      </a:pPr>
                      <a:r>
                        <a:rPr sz="600" b="1" dirty="0">
                          <a:latin typeface="Calibri"/>
                          <a:cs typeface="Calibri"/>
                        </a:rPr>
                        <a:t>Kota Surakarta</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30"/>
                        </a:spcBef>
                      </a:pPr>
                      <a:r>
                        <a:rPr sz="600" b="1" dirty="0">
                          <a:latin typeface="Calibri"/>
                          <a:cs typeface="Calibri"/>
                        </a:rPr>
                        <a:t>1</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30"/>
                        </a:spcBef>
                      </a:pPr>
                      <a:r>
                        <a:rPr sz="600" b="1" dirty="0">
                          <a:latin typeface="Calibri"/>
                          <a:cs typeface="Calibri"/>
                        </a:rPr>
                        <a:t>1</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4"/>
                        </a:spcBef>
                      </a:pPr>
                      <a:r>
                        <a:rPr sz="600" dirty="0">
                          <a:latin typeface="Calibri"/>
                          <a:cs typeface="Calibri"/>
                        </a:rPr>
                        <a:t>1,51</a:t>
                      </a:r>
                      <a:endParaRPr sz="6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4"/>
                        </a:spcBef>
                      </a:pPr>
                      <a:r>
                        <a:rPr sz="600" dirty="0">
                          <a:latin typeface="Calibri"/>
                          <a:cs typeface="Calibri"/>
                        </a:rPr>
                        <a:t>Tinggi</a:t>
                      </a:r>
                      <a:endParaRPr sz="6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780" algn="r">
                        <a:lnSpc>
                          <a:spcPct val="100000"/>
                        </a:lnSpc>
                        <a:spcBef>
                          <a:spcPts val="125"/>
                        </a:spcBef>
                      </a:pPr>
                      <a:r>
                        <a:rPr sz="600" b="1" dirty="0">
                          <a:latin typeface="Calibri"/>
                          <a:cs typeface="Calibri"/>
                        </a:rPr>
                        <a:t>4</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Kendal</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dirty="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1,09</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780" algn="r">
                        <a:lnSpc>
                          <a:spcPct val="100000"/>
                        </a:lnSpc>
                        <a:spcBef>
                          <a:spcPts val="125"/>
                        </a:spcBef>
                      </a:pPr>
                      <a:r>
                        <a:rPr sz="600" b="1" dirty="0">
                          <a:latin typeface="Calibri"/>
                          <a:cs typeface="Calibri"/>
                        </a:rPr>
                        <a:t>5</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Banyumas</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1,94</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780" algn="r">
                        <a:lnSpc>
                          <a:spcPct val="100000"/>
                        </a:lnSpc>
                        <a:spcBef>
                          <a:spcPts val="125"/>
                        </a:spcBef>
                      </a:pPr>
                      <a:r>
                        <a:rPr sz="600" b="1" dirty="0">
                          <a:latin typeface="Calibri"/>
                          <a:cs typeface="Calibri"/>
                        </a:rPr>
                        <a:t>6</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spc="5" dirty="0">
                          <a:latin typeface="Calibri"/>
                          <a:cs typeface="Calibri"/>
                        </a:rPr>
                        <a:t>Klaten</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1,02</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7780" algn="r">
                        <a:lnSpc>
                          <a:spcPct val="100000"/>
                        </a:lnSpc>
                        <a:spcBef>
                          <a:spcPts val="125"/>
                        </a:spcBef>
                      </a:pPr>
                      <a:r>
                        <a:rPr sz="600" b="1" dirty="0">
                          <a:latin typeface="Calibri"/>
                          <a:cs typeface="Calibri"/>
                        </a:rPr>
                        <a:t>7</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spc="-5" dirty="0">
                          <a:latin typeface="Calibri"/>
                          <a:cs typeface="Calibri"/>
                        </a:rPr>
                        <a:t>Sukoharjo</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1,15</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7780" algn="r">
                        <a:lnSpc>
                          <a:spcPct val="100000"/>
                        </a:lnSpc>
                        <a:spcBef>
                          <a:spcPts val="125"/>
                        </a:spcBef>
                      </a:pPr>
                      <a:r>
                        <a:rPr sz="600" b="1" dirty="0">
                          <a:latin typeface="Calibri"/>
                          <a:cs typeface="Calibri"/>
                        </a:rPr>
                        <a:t>8</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Grobogan</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1,57</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Tinggi</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780" algn="r">
                        <a:lnSpc>
                          <a:spcPct val="100000"/>
                        </a:lnSpc>
                        <a:spcBef>
                          <a:spcPts val="125"/>
                        </a:spcBef>
                      </a:pPr>
                      <a:r>
                        <a:rPr sz="600" b="1" dirty="0">
                          <a:latin typeface="Calibri"/>
                          <a:cs typeface="Calibri"/>
                        </a:rPr>
                        <a:t>9</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Purworejo</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1,10</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10</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Kota Salatiga</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0,84</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Boyolali</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1,04</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12</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Pati</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1,55</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13</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Magelang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1,20</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Tinggi</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987">
                <a:tc>
                  <a:txBody>
                    <a:bodyPr/>
                    <a:lstStyle/>
                    <a:p>
                      <a:pPr marR="15875" algn="r">
                        <a:lnSpc>
                          <a:spcPct val="100000"/>
                        </a:lnSpc>
                        <a:spcBef>
                          <a:spcPts val="125"/>
                        </a:spcBef>
                      </a:pPr>
                      <a:r>
                        <a:rPr sz="600" b="1" dirty="0">
                          <a:latin typeface="Calibri"/>
                          <a:cs typeface="Calibri"/>
                        </a:rPr>
                        <a:t>14</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Karanganyar</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4"/>
                        </a:spcBef>
                      </a:pPr>
                      <a:r>
                        <a:rPr sz="600" dirty="0">
                          <a:latin typeface="Calibri"/>
                          <a:cs typeface="Calibri"/>
                        </a:rPr>
                        <a:t>1,33</a:t>
                      </a:r>
                      <a:endParaRPr sz="6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4"/>
                        </a:spcBef>
                      </a:pPr>
                      <a:r>
                        <a:rPr sz="600" dirty="0">
                          <a:latin typeface="Calibri"/>
                          <a:cs typeface="Calibri"/>
                        </a:rPr>
                        <a:t>Tinggi</a:t>
                      </a:r>
                      <a:endParaRPr sz="6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15</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Semarang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0,83</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16</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Demak</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1,27</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17</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Wonogiri</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0,81</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18</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Brebes</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1,76</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19</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Kota Pekalongan</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0,86</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20</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Kebumen</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1,38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21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Kota Tegal</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1,08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22</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Jepara</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1,58</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Tinggi</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23</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Kudus</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1,20</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24</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Blora</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0,98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1096">
                <a:tc>
                  <a:txBody>
                    <a:bodyPr/>
                    <a:lstStyle/>
                    <a:p>
                      <a:pPr marR="15875" algn="r">
                        <a:lnSpc>
                          <a:spcPct val="100000"/>
                        </a:lnSpc>
                        <a:spcBef>
                          <a:spcPts val="130"/>
                        </a:spcBef>
                      </a:pPr>
                      <a:r>
                        <a:rPr sz="600" b="1" dirty="0">
                          <a:latin typeface="Calibri"/>
                          <a:cs typeface="Calibri"/>
                        </a:rPr>
                        <a:t>25</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30"/>
                        </a:spcBef>
                      </a:pPr>
                      <a:r>
                        <a:rPr sz="600" b="1" dirty="0">
                          <a:latin typeface="Calibri"/>
                          <a:cs typeface="Calibri"/>
                        </a:rPr>
                        <a:t>Wonosobo</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30"/>
                        </a:spcBef>
                      </a:pPr>
                      <a:r>
                        <a:rPr sz="600" b="1" dirty="0">
                          <a:latin typeface="Calibri"/>
                          <a:cs typeface="Calibri"/>
                        </a:rPr>
                        <a:t>1</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30"/>
                        </a:spcBef>
                      </a:pPr>
                      <a:r>
                        <a:rPr sz="600" b="1" dirty="0">
                          <a:latin typeface="Calibri"/>
                          <a:cs typeface="Calibri"/>
                        </a:rPr>
                        <a:t>1</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30"/>
                        </a:spcBef>
                      </a:pPr>
                      <a:r>
                        <a:rPr sz="600" b="1" dirty="0">
                          <a:latin typeface="Calibri"/>
                          <a:cs typeface="Calibri"/>
                        </a:rPr>
                        <a:t>1</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30"/>
                        </a:spcBef>
                      </a:pPr>
                      <a:r>
                        <a:rPr sz="600" b="1" dirty="0">
                          <a:latin typeface="Calibri"/>
                          <a:cs typeface="Calibri"/>
                        </a:rPr>
                        <a:t>-</a:t>
                      </a:r>
                      <a:endParaRPr sz="6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4"/>
                        </a:spcBef>
                      </a:pPr>
                      <a:r>
                        <a:rPr sz="600" dirty="0">
                          <a:latin typeface="Calibri"/>
                          <a:cs typeface="Calibri"/>
                        </a:rPr>
                        <a:t>0,97</a:t>
                      </a:r>
                      <a:endParaRPr sz="6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4"/>
                        </a:spcBef>
                      </a:pPr>
                      <a:r>
                        <a:rPr sz="600" dirty="0">
                          <a:latin typeface="Calibri"/>
                          <a:cs typeface="Calibri"/>
                        </a:rPr>
                        <a:t>Sedang</a:t>
                      </a:r>
                      <a:endParaRPr sz="6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26</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Rembang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0,67</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Rendah</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27</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Pemalang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1,16</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Tinggi</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28</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Kota Magelang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0,81</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29</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Sragen</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1,19</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Tinggi</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30</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Pekalongan</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0,88</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31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Purbalingga</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0,95</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600" b="1" dirty="0">
                          <a:latin typeface="Calibri"/>
                          <a:cs typeface="Calibri"/>
                        </a:rPr>
                        <a:t>32</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Batang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0,82</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Sedang</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33</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Tegal</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6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600" dirty="0">
                          <a:latin typeface="Calibri"/>
                          <a:cs typeface="Calibri"/>
                        </a:rPr>
                        <a:t>1,19</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0"/>
                        </a:spcBef>
                      </a:pPr>
                      <a:r>
                        <a:rPr sz="600" dirty="0">
                          <a:latin typeface="Calibri"/>
                          <a:cs typeface="Calibri"/>
                        </a:rPr>
                        <a:t>Tinggi</a:t>
                      </a:r>
                      <a:endParaRPr sz="6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600" b="1" dirty="0">
                          <a:latin typeface="Calibri"/>
                          <a:cs typeface="Calibri"/>
                        </a:rPr>
                        <a:t>34</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Temanggung</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1,12</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857">
                <a:tc>
                  <a:txBody>
                    <a:bodyPr/>
                    <a:lstStyle/>
                    <a:p>
                      <a:pPr marR="15875" algn="r">
                        <a:lnSpc>
                          <a:spcPct val="100000"/>
                        </a:lnSpc>
                        <a:spcBef>
                          <a:spcPts val="125"/>
                        </a:spcBef>
                      </a:pPr>
                      <a:r>
                        <a:rPr sz="600" b="1" dirty="0">
                          <a:latin typeface="Calibri"/>
                          <a:cs typeface="Calibri"/>
                        </a:rPr>
                        <a:t>35</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600" b="1" dirty="0">
                          <a:latin typeface="Calibri"/>
                          <a:cs typeface="Calibri"/>
                        </a:rPr>
                        <a:t>Banjarnegara</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7465" algn="r">
                        <a:lnSpc>
                          <a:spcPct val="100000"/>
                        </a:lnSpc>
                        <a:spcBef>
                          <a:spcPts val="125"/>
                        </a:spcBef>
                      </a:pPr>
                      <a:r>
                        <a:rPr sz="600" b="1" dirty="0">
                          <a:latin typeface="Calibri"/>
                          <a:cs typeface="Calibri"/>
                        </a:rPr>
                        <a:t>1</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925"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4290" algn="r">
                        <a:lnSpc>
                          <a:spcPct val="100000"/>
                        </a:lnSpc>
                        <a:spcBef>
                          <a:spcPts val="125"/>
                        </a:spcBef>
                      </a:pPr>
                      <a:r>
                        <a:rPr sz="600" b="1" dirty="0">
                          <a:latin typeface="Calibri"/>
                          <a:cs typeface="Calibri"/>
                        </a:rPr>
                        <a:t>-</a:t>
                      </a:r>
                      <a:endParaRPr sz="6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600" dirty="0">
                          <a:latin typeface="Calibri"/>
                          <a:cs typeface="Calibri"/>
                        </a:rPr>
                        <a:t>1,05</a:t>
                      </a:r>
                      <a:endParaRPr sz="6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160" algn="ctr">
                        <a:lnSpc>
                          <a:spcPct val="100000"/>
                        </a:lnSpc>
                        <a:spcBef>
                          <a:spcPts val="115"/>
                        </a:spcBef>
                      </a:pPr>
                      <a:r>
                        <a:rPr sz="600" dirty="0">
                          <a:latin typeface="Calibri"/>
                          <a:cs typeface="Calibri"/>
                        </a:rPr>
                        <a:t>Sedang</a:t>
                      </a: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bl>
          </a:graphicData>
        </a:graphic>
      </p:graphicFrame>
      <p:sp>
        <p:nvSpPr>
          <p:cNvPr id="3" name="object 3"/>
          <p:cNvSpPr txBox="1"/>
          <p:nvPr/>
        </p:nvSpPr>
        <p:spPr>
          <a:xfrm>
            <a:off x="0" y="130630"/>
            <a:ext cx="9144000" cy="1010585"/>
          </a:xfrm>
          <a:prstGeom prst="rect">
            <a:avLst/>
          </a:prstGeom>
        </p:spPr>
        <p:txBody>
          <a:bodyPr vert="horz" wrap="square" lIns="0" tIns="24435" rIns="0" bIns="0" rtlCol="0">
            <a:spAutoFit/>
          </a:bodyPr>
          <a:lstStyle/>
          <a:p>
            <a:pPr marL="10860" marR="4344" algn="ctr">
              <a:lnSpc>
                <a:spcPct val="130000"/>
              </a:lnSpc>
              <a:spcBef>
                <a:spcPts val="192"/>
              </a:spcBef>
            </a:pPr>
            <a:r>
              <a:rPr lang="id-ID" sz="2400" b="1" dirty="0" smtClean="0">
                <a:latin typeface="+mj-lt"/>
                <a:cs typeface="Calibri"/>
              </a:rPr>
              <a:t>Rekapitulasi Kebijakan </a:t>
            </a:r>
            <a:r>
              <a:rPr lang="id-ID" sz="2400" b="1" spc="-4" dirty="0" smtClean="0">
                <a:latin typeface="+mj-lt"/>
                <a:cs typeface="Calibri"/>
              </a:rPr>
              <a:t>Strategi </a:t>
            </a:r>
            <a:r>
              <a:rPr lang="id-ID" sz="2400" b="1" dirty="0">
                <a:latin typeface="+mj-lt"/>
                <a:cs typeface="Calibri"/>
              </a:rPr>
              <a:t>d</a:t>
            </a:r>
            <a:r>
              <a:rPr lang="id-ID" sz="2400" b="1" dirty="0" smtClean="0">
                <a:latin typeface="+mj-lt"/>
                <a:cs typeface="Calibri"/>
              </a:rPr>
              <a:t>an </a:t>
            </a:r>
          </a:p>
          <a:p>
            <a:pPr marL="10860" marR="4344" algn="ctr">
              <a:lnSpc>
                <a:spcPct val="130000"/>
              </a:lnSpc>
              <a:spcBef>
                <a:spcPts val="192"/>
              </a:spcBef>
            </a:pPr>
            <a:r>
              <a:rPr lang="id-ID" sz="2400" b="1" spc="-4" dirty="0" smtClean="0">
                <a:latin typeface="+mj-lt"/>
                <a:cs typeface="Calibri"/>
              </a:rPr>
              <a:t>Dokumen </a:t>
            </a:r>
            <a:r>
              <a:rPr lang="id-ID" sz="2400" b="1" dirty="0" smtClean="0">
                <a:latin typeface="+mj-lt"/>
                <a:cs typeface="Calibri"/>
              </a:rPr>
              <a:t>Perencanaan Nasional  </a:t>
            </a:r>
            <a:r>
              <a:rPr lang="id-ID" sz="2400" b="1" spc="-4" dirty="0" smtClean="0">
                <a:latin typeface="+mj-lt"/>
                <a:cs typeface="Calibri"/>
              </a:rPr>
              <a:t>Infrastruktur </a:t>
            </a:r>
            <a:r>
              <a:rPr lang="id-ID" sz="2400" b="1" dirty="0" smtClean="0">
                <a:latin typeface="+mj-lt"/>
                <a:cs typeface="Calibri"/>
              </a:rPr>
              <a:t>Bidang Cipta Karya</a:t>
            </a:r>
            <a:endParaRPr lang="id-ID" sz="2400" dirty="0">
              <a:latin typeface="+mj-lt"/>
              <a:cs typeface="Calibri"/>
            </a:endParaRPr>
          </a:p>
        </p:txBody>
      </p:sp>
      <p:sp>
        <p:nvSpPr>
          <p:cNvPr id="4" name="Slide Number Placeholder 3"/>
          <p:cNvSpPr>
            <a:spLocks noGrp="1"/>
          </p:cNvSpPr>
          <p:nvPr>
            <p:ph type="sldNum" sz="quarter" idx="12"/>
          </p:nvPr>
        </p:nvSpPr>
        <p:spPr/>
        <p:txBody>
          <a:bodyPr/>
          <a:lstStyle/>
          <a:p>
            <a:fld id="{9CD5A045-6D39-4879-8E20-C877BE4435CE}" type="slidenum">
              <a:rPr lang="en-US" smtClean="0"/>
              <a:t>26</a:t>
            </a:fld>
            <a:endParaRPr lang="en-US"/>
          </a:p>
        </p:txBody>
      </p:sp>
    </p:spTree>
    <p:extLst>
      <p:ext uri="{BB962C8B-B14F-4D97-AF65-F5344CB8AC3E}">
        <p14:creationId xmlns:p14="http://schemas.microsoft.com/office/powerpoint/2010/main" val="1944584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667104073"/>
              </p:ext>
            </p:extLst>
          </p:nvPr>
        </p:nvGraphicFramePr>
        <p:xfrm>
          <a:off x="199279" y="1396313"/>
          <a:ext cx="8745441" cy="4396581"/>
        </p:xfrm>
        <a:graphic>
          <a:graphicData uri="http://schemas.openxmlformats.org/drawingml/2006/table">
            <a:tbl>
              <a:tblPr firstRow="1" bandRow="1">
                <a:tableStyleId>{2D5ABB26-0587-4C30-8999-92F81FD0307C}</a:tableStyleId>
              </a:tblPr>
              <a:tblGrid>
                <a:gridCol w="234573"/>
                <a:gridCol w="901911"/>
                <a:gridCol w="427335"/>
                <a:gridCol w="330682"/>
                <a:gridCol w="314936"/>
                <a:gridCol w="506612"/>
                <a:gridCol w="1264630"/>
                <a:gridCol w="399643"/>
                <a:gridCol w="399643"/>
                <a:gridCol w="1782646"/>
                <a:gridCol w="218283"/>
                <a:gridCol w="218283"/>
                <a:gridCol w="218283"/>
                <a:gridCol w="218283"/>
                <a:gridCol w="218283"/>
                <a:gridCol w="218283"/>
                <a:gridCol w="218283"/>
                <a:gridCol w="218283"/>
                <a:gridCol w="218283"/>
                <a:gridCol w="218283"/>
              </a:tblGrid>
              <a:tr h="235875">
                <a:tc rowSpan="2">
                  <a:txBody>
                    <a:bodyPr/>
                    <a:lstStyle/>
                    <a:p>
                      <a:pPr>
                        <a:lnSpc>
                          <a:spcPct val="100000"/>
                        </a:lnSpc>
                      </a:pPr>
                      <a:endParaRPr sz="500" dirty="0">
                        <a:latin typeface="Times New Roman"/>
                        <a:cs typeface="Times New Roman"/>
                      </a:endParaRPr>
                    </a:p>
                    <a:p>
                      <a:pPr>
                        <a:lnSpc>
                          <a:spcPct val="100000"/>
                        </a:lnSpc>
                        <a:spcBef>
                          <a:spcPts val="5"/>
                        </a:spcBef>
                      </a:pPr>
                      <a:endParaRPr sz="600" dirty="0">
                        <a:latin typeface="Times New Roman"/>
                        <a:cs typeface="Times New Roman"/>
                      </a:endParaRPr>
                    </a:p>
                    <a:p>
                      <a:pPr marL="85725">
                        <a:lnSpc>
                          <a:spcPct val="100000"/>
                        </a:lnSpc>
                      </a:pPr>
                      <a:r>
                        <a:rPr sz="500" b="1" spc="5" dirty="0">
                          <a:latin typeface="Calibri"/>
                          <a:cs typeface="Calibri"/>
                        </a:rPr>
                        <a:t>NO</a:t>
                      </a:r>
                      <a:endParaRPr sz="500" dirty="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pPr>
                      <a:endParaRPr sz="500">
                        <a:latin typeface="Times New Roman"/>
                        <a:cs typeface="Times New Roman"/>
                      </a:endParaRPr>
                    </a:p>
                    <a:p>
                      <a:pPr>
                        <a:lnSpc>
                          <a:spcPct val="100000"/>
                        </a:lnSpc>
                        <a:spcBef>
                          <a:spcPts val="5"/>
                        </a:spcBef>
                      </a:pPr>
                      <a:endParaRPr sz="600">
                        <a:latin typeface="Times New Roman"/>
                        <a:cs typeface="Times New Roman"/>
                      </a:endParaRPr>
                    </a:p>
                    <a:p>
                      <a:pPr marL="219710">
                        <a:lnSpc>
                          <a:spcPct val="100000"/>
                        </a:lnSpc>
                      </a:pPr>
                      <a:r>
                        <a:rPr sz="500" b="1" dirty="0">
                          <a:latin typeface="Calibri"/>
                          <a:cs typeface="Calibri"/>
                        </a:rPr>
                        <a:t>KABUPATEN/KOTA</a:t>
                      </a:r>
                      <a:endParaRPr sz="5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pPr>
                      <a:endParaRPr sz="500">
                        <a:latin typeface="Times New Roman"/>
                        <a:cs typeface="Times New Roman"/>
                      </a:endParaRPr>
                    </a:p>
                    <a:p>
                      <a:pPr>
                        <a:lnSpc>
                          <a:spcPct val="100000"/>
                        </a:lnSpc>
                        <a:spcBef>
                          <a:spcPts val="5"/>
                        </a:spcBef>
                      </a:pPr>
                      <a:endParaRPr sz="600">
                        <a:latin typeface="Times New Roman"/>
                        <a:cs typeface="Times New Roman"/>
                      </a:endParaRPr>
                    </a:p>
                    <a:p>
                      <a:pPr marL="84455">
                        <a:lnSpc>
                          <a:spcPct val="100000"/>
                        </a:lnSpc>
                      </a:pPr>
                      <a:r>
                        <a:rPr sz="500" b="1" dirty="0">
                          <a:latin typeface="Calibri"/>
                          <a:cs typeface="Calibri"/>
                        </a:rPr>
                        <a:t>Rawan</a:t>
                      </a:r>
                      <a:r>
                        <a:rPr sz="500" b="1" spc="-15" dirty="0">
                          <a:latin typeface="Calibri"/>
                          <a:cs typeface="Calibri"/>
                        </a:rPr>
                        <a:t> </a:t>
                      </a:r>
                      <a:r>
                        <a:rPr sz="500" b="1" spc="5" dirty="0">
                          <a:latin typeface="Calibri"/>
                          <a:cs typeface="Calibri"/>
                        </a:rPr>
                        <a:t>Air</a:t>
                      </a:r>
                      <a:endParaRPr sz="5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spcBef>
                          <a:spcPts val="45"/>
                        </a:spcBef>
                      </a:pPr>
                      <a:endParaRPr sz="700">
                        <a:latin typeface="Times New Roman"/>
                        <a:cs typeface="Times New Roman"/>
                      </a:endParaRPr>
                    </a:p>
                    <a:p>
                      <a:pPr marL="67310" marR="60960" indent="16510">
                        <a:lnSpc>
                          <a:spcPct val="111700"/>
                        </a:lnSpc>
                      </a:pPr>
                      <a:r>
                        <a:rPr sz="500" b="1" dirty="0">
                          <a:latin typeface="Calibri"/>
                          <a:cs typeface="Calibri"/>
                        </a:rPr>
                        <a:t>Rawan  S</a:t>
                      </a:r>
                      <a:r>
                        <a:rPr sz="500" b="1" spc="-5" dirty="0">
                          <a:latin typeface="Calibri"/>
                          <a:cs typeface="Calibri"/>
                        </a:rPr>
                        <a:t>an</a:t>
                      </a:r>
                      <a:r>
                        <a:rPr sz="500" b="1" spc="5" dirty="0">
                          <a:latin typeface="Calibri"/>
                          <a:cs typeface="Calibri"/>
                        </a:rPr>
                        <a:t>i</a:t>
                      </a:r>
                      <a:r>
                        <a:rPr sz="500" b="1" dirty="0">
                          <a:latin typeface="Calibri"/>
                          <a:cs typeface="Calibri"/>
                        </a:rPr>
                        <a:t>t</a:t>
                      </a:r>
                      <a:r>
                        <a:rPr sz="500" b="1" spc="-5" dirty="0">
                          <a:latin typeface="Calibri"/>
                          <a:cs typeface="Calibri"/>
                        </a:rPr>
                        <a:t>as</a:t>
                      </a:r>
                      <a:r>
                        <a:rPr sz="500" b="1" dirty="0">
                          <a:latin typeface="Calibri"/>
                          <a:cs typeface="Calibri"/>
                        </a:rPr>
                        <a:t>i</a:t>
                      </a:r>
                      <a:endParaRPr sz="500">
                        <a:latin typeface="Calibri"/>
                        <a:cs typeface="Calibri"/>
                      </a:endParaRPr>
                    </a:p>
                  </a:txBody>
                  <a:tcPr marL="0" marR="0" marT="4887"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pPr>
                      <a:endParaRPr sz="500">
                        <a:latin typeface="Times New Roman"/>
                        <a:cs typeface="Times New Roman"/>
                      </a:endParaRPr>
                    </a:p>
                    <a:p>
                      <a:pPr>
                        <a:lnSpc>
                          <a:spcPct val="100000"/>
                        </a:lnSpc>
                        <a:spcBef>
                          <a:spcPts val="5"/>
                        </a:spcBef>
                      </a:pPr>
                      <a:endParaRPr sz="600">
                        <a:latin typeface="Times New Roman"/>
                        <a:cs typeface="Times New Roman"/>
                      </a:endParaRPr>
                    </a:p>
                    <a:p>
                      <a:pPr marL="635" algn="ctr">
                        <a:lnSpc>
                          <a:spcPct val="100000"/>
                        </a:lnSpc>
                      </a:pPr>
                      <a:r>
                        <a:rPr sz="500" b="1" dirty="0">
                          <a:latin typeface="Calibri"/>
                          <a:cs typeface="Calibri"/>
                        </a:rPr>
                        <a:t>SSK</a:t>
                      </a:r>
                      <a:endParaRPr sz="5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spcBef>
                          <a:spcPts val="45"/>
                        </a:spcBef>
                      </a:pPr>
                      <a:endParaRPr sz="700">
                        <a:latin typeface="Times New Roman"/>
                        <a:cs typeface="Times New Roman"/>
                      </a:endParaRPr>
                    </a:p>
                    <a:p>
                      <a:pPr marL="59690" marR="52705" indent="114300">
                        <a:lnSpc>
                          <a:spcPct val="111700"/>
                        </a:lnSpc>
                      </a:pPr>
                      <a:r>
                        <a:rPr sz="500" b="1" spc="5" dirty="0">
                          <a:latin typeface="Calibri"/>
                          <a:cs typeface="Calibri"/>
                        </a:rPr>
                        <a:t>RKPKP/  </a:t>
                      </a:r>
                      <a:r>
                        <a:rPr sz="500" b="1" dirty="0">
                          <a:latin typeface="Calibri"/>
                          <a:cs typeface="Calibri"/>
                        </a:rPr>
                        <a:t>R</a:t>
                      </a:r>
                      <a:r>
                        <a:rPr sz="500" b="1" spc="-5" dirty="0">
                          <a:latin typeface="Calibri"/>
                          <a:cs typeface="Calibri"/>
                        </a:rPr>
                        <a:t>P2KPKP/S</a:t>
                      </a:r>
                      <a:r>
                        <a:rPr sz="500" b="1" dirty="0">
                          <a:latin typeface="Calibri"/>
                          <a:cs typeface="Calibri"/>
                        </a:rPr>
                        <a:t>IAP</a:t>
                      </a:r>
                      <a:endParaRPr sz="500">
                        <a:latin typeface="Calibri"/>
                        <a:cs typeface="Calibri"/>
                      </a:endParaRPr>
                    </a:p>
                  </a:txBody>
                  <a:tcPr marL="0" marR="0" marT="4887"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rowSpan="2">
                  <a:txBody>
                    <a:bodyPr/>
                    <a:lstStyle/>
                    <a:p>
                      <a:pPr>
                        <a:lnSpc>
                          <a:spcPct val="100000"/>
                        </a:lnSpc>
                      </a:pPr>
                      <a:endParaRPr sz="500">
                        <a:latin typeface="Times New Roman"/>
                        <a:cs typeface="Times New Roman"/>
                      </a:endParaRPr>
                    </a:p>
                    <a:p>
                      <a:pPr>
                        <a:lnSpc>
                          <a:spcPct val="100000"/>
                        </a:lnSpc>
                        <a:spcBef>
                          <a:spcPts val="5"/>
                        </a:spcBef>
                      </a:pPr>
                      <a:endParaRPr sz="600">
                        <a:latin typeface="Times New Roman"/>
                        <a:cs typeface="Times New Roman"/>
                      </a:endParaRPr>
                    </a:p>
                    <a:p>
                      <a:pPr algn="ctr">
                        <a:lnSpc>
                          <a:spcPct val="100000"/>
                        </a:lnSpc>
                      </a:pPr>
                      <a:r>
                        <a:rPr sz="500" b="1" spc="5" dirty="0">
                          <a:latin typeface="Calibri"/>
                          <a:cs typeface="Calibri"/>
                        </a:rPr>
                        <a:t>SK</a:t>
                      </a:r>
                      <a:r>
                        <a:rPr sz="500" b="1" dirty="0">
                          <a:latin typeface="Calibri"/>
                          <a:cs typeface="Calibri"/>
                        </a:rPr>
                        <a:t> Kumuh</a:t>
                      </a:r>
                      <a:endParaRPr sz="500">
                        <a:latin typeface="Calibri"/>
                        <a:cs typeface="Calibri"/>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gridSpan="3">
                  <a:txBody>
                    <a:bodyPr/>
                    <a:lstStyle/>
                    <a:p>
                      <a:pPr>
                        <a:lnSpc>
                          <a:spcPct val="100000"/>
                        </a:lnSpc>
                        <a:spcBef>
                          <a:spcPts val="20"/>
                        </a:spcBef>
                      </a:pPr>
                      <a:endParaRPr sz="500">
                        <a:latin typeface="Times New Roman"/>
                        <a:cs typeface="Times New Roman"/>
                      </a:endParaRPr>
                    </a:p>
                    <a:p>
                      <a:pPr marL="18415" algn="ctr">
                        <a:lnSpc>
                          <a:spcPct val="100000"/>
                        </a:lnSpc>
                      </a:pPr>
                      <a:r>
                        <a:rPr sz="500" b="1" spc="5" dirty="0">
                          <a:latin typeface="Calibri"/>
                          <a:cs typeface="Calibri"/>
                        </a:rPr>
                        <a:t>RISPAM</a:t>
                      </a:r>
                      <a:endParaRPr sz="500">
                        <a:latin typeface="Calibri"/>
                        <a:cs typeface="Calibri"/>
                      </a:endParaRPr>
                    </a:p>
                  </a:txBody>
                  <a:tcPr marL="0" marR="0" marT="2172"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hMerge="1">
                  <a:txBody>
                    <a:bodyPr/>
                    <a:lstStyle/>
                    <a:p>
                      <a:endParaRPr/>
                    </a:p>
                  </a:txBody>
                  <a:tcPr marL="0" marR="0" marT="0" marB="0"/>
                </a:tc>
                <a:tc hMerge="1">
                  <a:txBody>
                    <a:bodyPr/>
                    <a:lstStyle/>
                    <a:p>
                      <a:endParaRPr/>
                    </a:p>
                  </a:txBody>
                  <a:tcPr marL="0" marR="0" marT="0" marB="0"/>
                </a:tc>
                <a:tc gridSpan="10">
                  <a:txBody>
                    <a:bodyPr/>
                    <a:lstStyle/>
                    <a:p>
                      <a:pPr>
                        <a:lnSpc>
                          <a:spcPct val="100000"/>
                        </a:lnSpc>
                        <a:spcBef>
                          <a:spcPts val="20"/>
                        </a:spcBef>
                      </a:pPr>
                      <a:endParaRPr sz="500">
                        <a:latin typeface="Times New Roman"/>
                        <a:cs typeface="Times New Roman"/>
                      </a:endParaRPr>
                    </a:p>
                    <a:p>
                      <a:pPr algn="ctr">
                        <a:lnSpc>
                          <a:spcPct val="100000"/>
                        </a:lnSpc>
                      </a:pPr>
                      <a:r>
                        <a:rPr sz="500" b="1" spc="5" dirty="0">
                          <a:latin typeface="Calibri"/>
                          <a:cs typeface="Calibri"/>
                        </a:rPr>
                        <a:t>KLUSTER</a:t>
                      </a:r>
                      <a:endParaRPr sz="500">
                        <a:latin typeface="Calibri"/>
                        <a:cs typeface="Calibri"/>
                      </a:endParaRPr>
                    </a:p>
                  </a:txBody>
                  <a:tcPr marL="0" marR="0" marT="2172"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DDD9C4"/>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172019">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571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571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vMerge="1">
                  <a:txBody>
                    <a:bodyPr/>
                    <a:lstStyle/>
                    <a:p>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R="50165" algn="r">
                        <a:lnSpc>
                          <a:spcPct val="100000"/>
                        </a:lnSpc>
                        <a:spcBef>
                          <a:spcPts val="409"/>
                        </a:spcBef>
                      </a:pPr>
                      <a:r>
                        <a:rPr sz="500" b="1" spc="-5" dirty="0">
                          <a:latin typeface="Calibri"/>
                          <a:cs typeface="Calibri"/>
                        </a:rPr>
                        <a:t>D</a:t>
                      </a:r>
                      <a:r>
                        <a:rPr sz="500" b="1" spc="-10" dirty="0">
                          <a:latin typeface="Calibri"/>
                          <a:cs typeface="Calibri"/>
                        </a:rPr>
                        <a:t>O</a:t>
                      </a:r>
                      <a:r>
                        <a:rPr sz="500" b="1" dirty="0">
                          <a:latin typeface="Calibri"/>
                          <a:cs typeface="Calibri"/>
                        </a:rPr>
                        <a:t>K</a:t>
                      </a:r>
                      <a:r>
                        <a:rPr sz="500" b="1" spc="-5" dirty="0">
                          <a:latin typeface="Calibri"/>
                          <a:cs typeface="Calibri"/>
                        </a:rPr>
                        <a:t>U</a:t>
                      </a:r>
                      <a:r>
                        <a:rPr sz="500" b="1" dirty="0">
                          <a:latin typeface="Calibri"/>
                          <a:cs typeface="Calibri"/>
                        </a:rPr>
                        <a:t>MEN</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270" algn="ctr">
                        <a:lnSpc>
                          <a:spcPct val="100000"/>
                        </a:lnSpc>
                        <a:spcBef>
                          <a:spcPts val="409"/>
                        </a:spcBef>
                      </a:pPr>
                      <a:r>
                        <a:rPr sz="500" b="1" dirty="0">
                          <a:latin typeface="Calibri"/>
                          <a:cs typeface="Calibri"/>
                        </a:rPr>
                        <a:t>%</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5875" algn="ctr">
                        <a:lnSpc>
                          <a:spcPct val="100000"/>
                        </a:lnSpc>
                        <a:spcBef>
                          <a:spcPts val="409"/>
                        </a:spcBef>
                      </a:pPr>
                      <a:r>
                        <a:rPr sz="500" b="1" spc="5" dirty="0">
                          <a:latin typeface="Calibri"/>
                          <a:cs typeface="Calibri"/>
                        </a:rPr>
                        <a:t>KETERANGAN</a:t>
                      </a:r>
                      <a:endParaRPr sz="500" dirty="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C000"/>
                    </a:solidFill>
                  </a:tcPr>
                </a:tc>
                <a:tc>
                  <a:txBody>
                    <a:bodyPr/>
                    <a:lstStyle/>
                    <a:p>
                      <a:pPr marL="107314">
                        <a:lnSpc>
                          <a:spcPct val="100000"/>
                        </a:lnSpc>
                        <a:spcBef>
                          <a:spcPts val="409"/>
                        </a:spcBef>
                      </a:pPr>
                      <a:r>
                        <a:rPr sz="500" dirty="0">
                          <a:latin typeface="Calibri"/>
                          <a:cs typeface="Calibri"/>
                        </a:rPr>
                        <a:t>B</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9"/>
                        </a:spcBef>
                      </a:pPr>
                      <a:r>
                        <a:rPr sz="500" dirty="0">
                          <a:latin typeface="Calibri"/>
                          <a:cs typeface="Calibri"/>
                        </a:rPr>
                        <a:t>C1</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9"/>
                        </a:spcBef>
                      </a:pPr>
                      <a:r>
                        <a:rPr sz="500" dirty="0">
                          <a:latin typeface="Calibri"/>
                          <a:cs typeface="Calibri"/>
                        </a:rPr>
                        <a:t>C2</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9"/>
                        </a:spcBef>
                      </a:pPr>
                      <a:r>
                        <a:rPr sz="500" dirty="0">
                          <a:latin typeface="Calibri"/>
                          <a:cs typeface="Calibri"/>
                        </a:rPr>
                        <a:t>C3</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9"/>
                        </a:spcBef>
                      </a:pPr>
                      <a:r>
                        <a:rPr sz="500" dirty="0">
                          <a:latin typeface="Calibri"/>
                          <a:cs typeface="Calibri"/>
                        </a:rPr>
                        <a:t>C4</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80010" algn="r">
                        <a:lnSpc>
                          <a:spcPct val="100000"/>
                        </a:lnSpc>
                        <a:spcBef>
                          <a:spcPts val="409"/>
                        </a:spcBef>
                      </a:pPr>
                      <a:r>
                        <a:rPr sz="500" spc="-5" dirty="0">
                          <a:latin typeface="Calibri"/>
                          <a:cs typeface="Calibri"/>
                        </a:rPr>
                        <a:t>C5</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9"/>
                        </a:spcBef>
                      </a:pPr>
                      <a:r>
                        <a:rPr sz="500" dirty="0">
                          <a:latin typeface="Calibri"/>
                          <a:cs typeface="Calibri"/>
                        </a:rPr>
                        <a:t>C6</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84455">
                        <a:lnSpc>
                          <a:spcPct val="100000"/>
                        </a:lnSpc>
                        <a:spcBef>
                          <a:spcPts val="409"/>
                        </a:spcBef>
                      </a:pPr>
                      <a:r>
                        <a:rPr sz="500" dirty="0">
                          <a:latin typeface="Calibri"/>
                          <a:cs typeface="Calibri"/>
                        </a:rPr>
                        <a:t>D1</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84455">
                        <a:lnSpc>
                          <a:spcPct val="100000"/>
                        </a:lnSpc>
                        <a:spcBef>
                          <a:spcPts val="409"/>
                        </a:spcBef>
                      </a:pPr>
                      <a:r>
                        <a:rPr sz="500" dirty="0">
                          <a:latin typeface="Calibri"/>
                          <a:cs typeface="Calibri"/>
                        </a:rPr>
                        <a:t>D2</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84455">
                        <a:lnSpc>
                          <a:spcPct val="100000"/>
                        </a:lnSpc>
                        <a:spcBef>
                          <a:spcPts val="409"/>
                        </a:spcBef>
                      </a:pPr>
                      <a:r>
                        <a:rPr sz="500" dirty="0">
                          <a:latin typeface="Calibri"/>
                          <a:cs typeface="Calibri"/>
                        </a:rPr>
                        <a:t>D3</a:t>
                      </a:r>
                      <a:endParaRPr sz="500">
                        <a:latin typeface="Calibri"/>
                        <a:cs typeface="Calibri"/>
                      </a:endParaRPr>
                    </a:p>
                  </a:txBody>
                  <a:tcPr marL="0" marR="0" marT="4452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gridSpan="2">
                  <a:txBody>
                    <a:bodyPr/>
                    <a:lstStyle/>
                    <a:p>
                      <a:pPr marL="40005">
                        <a:lnSpc>
                          <a:spcPct val="100000"/>
                        </a:lnSpc>
                        <a:spcBef>
                          <a:spcPts val="115"/>
                        </a:spcBef>
                      </a:pPr>
                      <a:r>
                        <a:rPr sz="500" b="1" spc="5" dirty="0">
                          <a:latin typeface="Calibri"/>
                          <a:cs typeface="Calibri"/>
                        </a:rPr>
                        <a:t>JAWA</a:t>
                      </a:r>
                      <a:r>
                        <a:rPr sz="500" b="1" dirty="0">
                          <a:latin typeface="Calibri"/>
                          <a:cs typeface="Calibri"/>
                        </a:rPr>
                        <a:t> </a:t>
                      </a:r>
                      <a:r>
                        <a:rPr sz="500" b="1" spc="5" dirty="0">
                          <a:latin typeface="Calibri"/>
                          <a:cs typeface="Calibri"/>
                        </a:rPr>
                        <a:t>TENGAH</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hMerge="1">
                  <a:txBody>
                    <a:bodyPr/>
                    <a:lstStyle/>
                    <a:p>
                      <a:endParaRPr/>
                    </a:p>
                  </a:txBody>
                  <a:tcPr marL="0" marR="0" marT="0" marB="0"/>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32</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35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18</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33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23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L="135890">
                        <a:lnSpc>
                          <a:spcPct val="100000"/>
                        </a:lnSpc>
                        <a:spcBef>
                          <a:spcPts val="115"/>
                        </a:spcBef>
                      </a:pPr>
                      <a:r>
                        <a:rPr sz="500" spc="5" dirty="0">
                          <a:latin typeface="Calibri"/>
                          <a:cs typeface="Calibri"/>
                        </a:rPr>
                        <a:t>18</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9</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2</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2384" algn="r">
                        <a:lnSpc>
                          <a:spcPct val="100000"/>
                        </a:lnSpc>
                        <a:spcBef>
                          <a:spcPts val="115"/>
                        </a:spcBef>
                      </a:pPr>
                      <a:r>
                        <a:rPr sz="500" dirty="0">
                          <a:latin typeface="Calibri"/>
                          <a:cs typeface="Calibri"/>
                        </a:rPr>
                        <a:t>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E6B8B7"/>
                    </a:solidFill>
                  </a:tcPr>
                </a:tc>
              </a:tr>
              <a:tr h="110771">
                <a:tc>
                  <a:txBody>
                    <a:bodyPr/>
                    <a:lstStyle/>
                    <a:p>
                      <a:pPr marR="17145" algn="r">
                        <a:lnSpc>
                          <a:spcPct val="100000"/>
                        </a:lnSpc>
                        <a:spcBef>
                          <a:spcPts val="125"/>
                        </a:spcBef>
                      </a:pPr>
                      <a:r>
                        <a:rPr sz="500" b="1" dirty="0">
                          <a:latin typeface="Calibri"/>
                          <a:cs typeface="Calibri"/>
                        </a:rPr>
                        <a:t>1</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Kota Semarang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34620">
                        <a:lnSpc>
                          <a:spcPct val="100000"/>
                        </a:lnSpc>
                        <a:spcBef>
                          <a:spcPts val="115"/>
                        </a:spcBef>
                      </a:pPr>
                      <a:r>
                        <a:rPr sz="500" dirty="0">
                          <a:latin typeface="Calibri"/>
                          <a:cs typeface="Calibri"/>
                        </a:rPr>
                        <a:t>Rendah</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Walikota </a:t>
                      </a:r>
                      <a:r>
                        <a:rPr sz="500" spc="5" dirty="0">
                          <a:latin typeface="Calibri"/>
                          <a:cs typeface="Calibri"/>
                        </a:rPr>
                        <a:t>No. 050/801/2014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92,47%</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7145" algn="r">
                        <a:lnSpc>
                          <a:spcPct val="100000"/>
                        </a:lnSpc>
                        <a:spcBef>
                          <a:spcPts val="125"/>
                        </a:spcBef>
                      </a:pPr>
                      <a:r>
                        <a:rPr sz="500" b="1" dirty="0">
                          <a:latin typeface="Calibri"/>
                          <a:cs typeface="Calibri"/>
                        </a:rPr>
                        <a:t>2</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Cilacap</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 663/514/25/Tahun 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47,00%</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1096">
                <a:tc>
                  <a:txBody>
                    <a:bodyPr/>
                    <a:lstStyle/>
                    <a:p>
                      <a:pPr marR="17145" algn="r">
                        <a:lnSpc>
                          <a:spcPct val="100000"/>
                        </a:lnSpc>
                        <a:spcBef>
                          <a:spcPts val="130"/>
                        </a:spcBef>
                      </a:pPr>
                      <a:r>
                        <a:rPr sz="500" b="1" dirty="0">
                          <a:latin typeface="Calibri"/>
                          <a:cs typeface="Calibri"/>
                        </a:rPr>
                        <a:t>3</a:t>
                      </a:r>
                      <a:endParaRPr sz="5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30"/>
                        </a:spcBef>
                      </a:pPr>
                      <a:r>
                        <a:rPr sz="500" b="1" dirty="0">
                          <a:latin typeface="Calibri"/>
                          <a:cs typeface="Calibri"/>
                        </a:rPr>
                        <a:t>Kota Surakarta</a:t>
                      </a:r>
                      <a:endParaRPr sz="5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34620">
                        <a:lnSpc>
                          <a:spcPct val="100000"/>
                        </a:lnSpc>
                        <a:spcBef>
                          <a:spcPts val="114"/>
                        </a:spcBef>
                      </a:pPr>
                      <a:r>
                        <a:rPr sz="500" dirty="0">
                          <a:latin typeface="Calibri"/>
                          <a:cs typeface="Calibri"/>
                        </a:rPr>
                        <a:t>Rendah</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4"/>
                        </a:spcBef>
                      </a:pPr>
                      <a:r>
                        <a:rPr sz="500" dirty="0">
                          <a:latin typeface="Calibri"/>
                          <a:cs typeface="Calibri"/>
                        </a:rPr>
                        <a:t>SK Walikota </a:t>
                      </a:r>
                      <a:r>
                        <a:rPr sz="500" spc="5" dirty="0">
                          <a:latin typeface="Calibri"/>
                          <a:cs typeface="Calibri"/>
                        </a:rPr>
                        <a:t>No.032/97-C/1/2014</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4"/>
                        </a:spcBef>
                      </a:pPr>
                      <a:r>
                        <a:rPr sz="500" dirty="0">
                          <a:latin typeface="Calibri"/>
                          <a:cs typeface="Calibri"/>
                        </a:rPr>
                        <a:t>-</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4"/>
                        </a:spcBef>
                      </a:pPr>
                      <a:r>
                        <a:rPr sz="500" spc="5" dirty="0">
                          <a:latin typeface="Calibri"/>
                          <a:cs typeface="Calibri"/>
                        </a:rPr>
                        <a:t>73,38%</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30"/>
                        </a:spcBef>
                      </a:pPr>
                      <a:r>
                        <a:rPr sz="500" dirty="0">
                          <a:latin typeface="Calibri"/>
                          <a:cs typeface="Calibri"/>
                        </a:rPr>
                        <a:t>Siap Legalisasi</a:t>
                      </a:r>
                      <a:endParaRPr sz="5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145" algn="r">
                        <a:lnSpc>
                          <a:spcPct val="100000"/>
                        </a:lnSpc>
                        <a:spcBef>
                          <a:spcPts val="125"/>
                        </a:spcBef>
                      </a:pPr>
                      <a:r>
                        <a:rPr sz="500" b="1" dirty="0">
                          <a:latin typeface="Calibri"/>
                          <a:cs typeface="Calibri"/>
                        </a:rPr>
                        <a:t>4</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Kendal</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 91/DK/PR.05.02/IV/2014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75,06%</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145" algn="r">
                        <a:lnSpc>
                          <a:spcPct val="100000"/>
                        </a:lnSpc>
                        <a:spcBef>
                          <a:spcPts val="125"/>
                        </a:spcBef>
                      </a:pPr>
                      <a:r>
                        <a:rPr sz="500" b="1" dirty="0">
                          <a:latin typeface="Calibri"/>
                          <a:cs typeface="Calibri"/>
                        </a:rPr>
                        <a:t>5</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Banyumas</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 050/1444 Tahun</a:t>
                      </a:r>
                      <a:r>
                        <a:rPr sz="500" spc="10" dirty="0">
                          <a:latin typeface="Calibri"/>
                          <a:cs typeface="Calibri"/>
                        </a:rPr>
                        <a:t> </a:t>
                      </a:r>
                      <a:r>
                        <a:rPr sz="500" spc="5" dirty="0">
                          <a:latin typeface="Calibri"/>
                          <a:cs typeface="Calibri"/>
                        </a:rPr>
                        <a:t>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94,46%</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145" algn="r">
                        <a:lnSpc>
                          <a:spcPct val="100000"/>
                        </a:lnSpc>
                        <a:spcBef>
                          <a:spcPts val="125"/>
                        </a:spcBef>
                      </a:pPr>
                      <a:r>
                        <a:rPr sz="500" b="1" dirty="0">
                          <a:latin typeface="Calibri"/>
                          <a:cs typeface="Calibri"/>
                        </a:rPr>
                        <a:t>6</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spc="5" dirty="0">
                          <a:latin typeface="Calibri"/>
                          <a:cs typeface="Calibri"/>
                        </a:rPr>
                        <a:t>Klaten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a:t>
                      </a:r>
                      <a:r>
                        <a:rPr sz="500" spc="15" dirty="0">
                          <a:latin typeface="Calibri"/>
                          <a:cs typeface="Calibri"/>
                        </a:rPr>
                        <a:t> </a:t>
                      </a:r>
                      <a:r>
                        <a:rPr sz="500" spc="5" dirty="0">
                          <a:latin typeface="Calibri"/>
                          <a:cs typeface="Calibri"/>
                        </a:rPr>
                        <a:t>050/373/2014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31,00%</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7145" algn="r">
                        <a:lnSpc>
                          <a:spcPct val="100000"/>
                        </a:lnSpc>
                        <a:spcBef>
                          <a:spcPts val="125"/>
                        </a:spcBef>
                      </a:pPr>
                      <a:r>
                        <a:rPr sz="500" b="1" dirty="0">
                          <a:latin typeface="Calibri"/>
                          <a:cs typeface="Calibri"/>
                        </a:rPr>
                        <a:t>7</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spc="-5" dirty="0">
                          <a:latin typeface="Calibri"/>
                          <a:cs typeface="Calibri"/>
                        </a:rPr>
                        <a:t>Sukoharjo</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0" dirty="0">
                          <a:latin typeface="Calibri"/>
                          <a:cs typeface="Calibri"/>
                        </a:rPr>
                        <a:t> </a:t>
                      </a:r>
                      <a:r>
                        <a:rPr sz="500" spc="5" dirty="0">
                          <a:latin typeface="Calibri"/>
                          <a:cs typeface="Calibri"/>
                        </a:rPr>
                        <a:t>663/1003/2014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86,65%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7145" algn="r">
                        <a:lnSpc>
                          <a:spcPct val="100000"/>
                        </a:lnSpc>
                        <a:spcBef>
                          <a:spcPts val="125"/>
                        </a:spcBef>
                      </a:pPr>
                      <a:r>
                        <a:rPr sz="500" b="1" dirty="0">
                          <a:latin typeface="Calibri"/>
                          <a:cs typeface="Calibri"/>
                        </a:rPr>
                        <a:t>8</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Grobogan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a:t>
                      </a:r>
                      <a:r>
                        <a:rPr sz="500" spc="5" dirty="0">
                          <a:latin typeface="Calibri"/>
                          <a:cs typeface="Calibri"/>
                        </a:rPr>
                        <a:t>No. 050/482/2014 </a:t>
                      </a:r>
                      <a:r>
                        <a:rPr sz="500" dirty="0">
                          <a:latin typeface="Calibri"/>
                          <a:cs typeface="Calibri"/>
                        </a:rPr>
                        <a:t>tgl </a:t>
                      </a:r>
                      <a:r>
                        <a:rPr sz="500" spc="5" dirty="0">
                          <a:latin typeface="Calibri"/>
                          <a:cs typeface="Calibri"/>
                        </a:rPr>
                        <a:t>30 </a:t>
                      </a:r>
                      <a:r>
                        <a:rPr sz="500" dirty="0">
                          <a:latin typeface="Calibri"/>
                          <a:cs typeface="Calibri"/>
                        </a:rPr>
                        <a:t>agustus</a:t>
                      </a:r>
                      <a:r>
                        <a:rPr sz="500" spc="20" dirty="0">
                          <a:latin typeface="Calibri"/>
                          <a:cs typeface="Calibri"/>
                        </a:rPr>
                        <a:t> </a:t>
                      </a:r>
                      <a:r>
                        <a:rPr sz="500" spc="5" dirty="0">
                          <a:latin typeface="Calibri"/>
                          <a:cs typeface="Calibri"/>
                        </a:rPr>
                        <a:t>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82,83%</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7145" algn="r">
                        <a:lnSpc>
                          <a:spcPct val="100000"/>
                        </a:lnSpc>
                        <a:spcBef>
                          <a:spcPts val="125"/>
                        </a:spcBef>
                      </a:pPr>
                      <a:r>
                        <a:rPr sz="500" b="1" dirty="0">
                          <a:latin typeface="Calibri"/>
                          <a:cs typeface="Calibri"/>
                        </a:rPr>
                        <a:t>9</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Purworejo</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a:t>
                      </a:r>
                      <a:r>
                        <a:rPr sz="500" spc="10" dirty="0">
                          <a:latin typeface="Calibri"/>
                          <a:cs typeface="Calibri"/>
                        </a:rPr>
                        <a:t> </a:t>
                      </a:r>
                      <a:r>
                        <a:rPr sz="500" spc="5" dirty="0">
                          <a:latin typeface="Calibri"/>
                          <a:cs typeface="Calibri"/>
                        </a:rPr>
                        <a:t>188.4/579/2014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75,01%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10</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Kota Salatiga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77,65%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11</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Boyolali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 663/426 Tahun 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85,69%</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12</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Pati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 059/4852 Tahun 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75,53%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13</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Magelang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 188.45/498/KEP/25/2014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85,08%</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987">
                <a:tc>
                  <a:txBody>
                    <a:bodyPr/>
                    <a:lstStyle/>
                    <a:p>
                      <a:pPr marR="15875" algn="r">
                        <a:lnSpc>
                          <a:spcPct val="100000"/>
                        </a:lnSpc>
                        <a:spcBef>
                          <a:spcPts val="125"/>
                        </a:spcBef>
                      </a:pPr>
                      <a:r>
                        <a:rPr sz="500" b="1" dirty="0">
                          <a:latin typeface="Calibri"/>
                          <a:cs typeface="Calibri"/>
                        </a:rPr>
                        <a:t>14</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Karanganyar</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4"/>
                        </a:spcBef>
                      </a:pPr>
                      <a:r>
                        <a:rPr sz="500" dirty="0">
                          <a:latin typeface="Calibri"/>
                          <a:cs typeface="Calibri"/>
                        </a:rPr>
                        <a:t>Tinggi</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4"/>
                        </a:spcBef>
                      </a:pPr>
                      <a:r>
                        <a:rPr sz="500" dirty="0">
                          <a:latin typeface="Calibri"/>
                          <a:cs typeface="Calibri"/>
                        </a:rPr>
                        <a:t>SK Bupati </a:t>
                      </a:r>
                      <a:r>
                        <a:rPr sz="500" spc="5" dirty="0">
                          <a:latin typeface="Calibri"/>
                          <a:cs typeface="Calibri"/>
                        </a:rPr>
                        <a:t>No. 600/1258 Tahun</a:t>
                      </a:r>
                      <a:r>
                        <a:rPr sz="500" spc="10" dirty="0">
                          <a:latin typeface="Calibri"/>
                          <a:cs typeface="Calibri"/>
                        </a:rPr>
                        <a:t> </a:t>
                      </a:r>
                      <a:r>
                        <a:rPr sz="500" spc="5" dirty="0">
                          <a:latin typeface="Calibri"/>
                          <a:cs typeface="Calibri"/>
                        </a:rPr>
                        <a:t>2014</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4"/>
                        </a:spcBef>
                      </a:pPr>
                      <a:r>
                        <a:rPr sz="500" dirty="0">
                          <a:latin typeface="Calibri"/>
                          <a:cs typeface="Calibri"/>
                        </a:rPr>
                        <a:t>-</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4"/>
                        </a:spcBef>
                      </a:pPr>
                      <a:r>
                        <a:rPr sz="500" spc="5" dirty="0">
                          <a:latin typeface="Calibri"/>
                          <a:cs typeface="Calibri"/>
                        </a:rPr>
                        <a:t>67,00%</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15</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Semarang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0" dirty="0">
                          <a:latin typeface="Calibri"/>
                          <a:cs typeface="Calibri"/>
                        </a:rPr>
                        <a:t> </a:t>
                      </a:r>
                      <a:r>
                        <a:rPr sz="500" spc="5" dirty="0">
                          <a:latin typeface="Calibri"/>
                          <a:cs typeface="Calibri"/>
                        </a:rPr>
                        <a:t>050/0522/2014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43,00%</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16</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Demak</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5" dirty="0">
                          <a:latin typeface="Calibri"/>
                          <a:cs typeface="Calibri"/>
                        </a:rPr>
                        <a:t> </a:t>
                      </a:r>
                      <a:r>
                        <a:rPr sz="500" spc="5" dirty="0">
                          <a:latin typeface="Calibri"/>
                          <a:cs typeface="Calibri"/>
                        </a:rPr>
                        <a:t>475.26/449/2014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80,64%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17</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Wonogiri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 305 Tahun</a:t>
                      </a:r>
                      <a:r>
                        <a:rPr sz="500" spc="10" dirty="0">
                          <a:latin typeface="Calibri"/>
                          <a:cs typeface="Calibri"/>
                        </a:rPr>
                        <a:t> </a:t>
                      </a:r>
                      <a:r>
                        <a:rPr sz="500" spc="5" dirty="0">
                          <a:latin typeface="Calibri"/>
                          <a:cs typeface="Calibri"/>
                        </a:rPr>
                        <a:t>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63,79%</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18</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Brebes</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 050/513 Tahun 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77,18%</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19</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Kota Pekalongan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34620">
                        <a:lnSpc>
                          <a:spcPct val="100000"/>
                        </a:lnSpc>
                        <a:spcBef>
                          <a:spcPts val="110"/>
                        </a:spcBef>
                      </a:pPr>
                      <a:r>
                        <a:rPr sz="500" dirty="0">
                          <a:latin typeface="Calibri"/>
                          <a:cs typeface="Calibri"/>
                        </a:rPr>
                        <a:t>Rendah</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a:t>
                      </a:r>
                      <a:r>
                        <a:rPr sz="500" spc="5" dirty="0">
                          <a:latin typeface="Calibri"/>
                          <a:cs typeface="Calibri"/>
                        </a:rPr>
                        <a:t>No. 601/215 </a:t>
                      </a:r>
                      <a:r>
                        <a:rPr sz="500" dirty="0">
                          <a:latin typeface="Calibri"/>
                          <a:cs typeface="Calibri"/>
                        </a:rPr>
                        <a:t>tahun</a:t>
                      </a:r>
                      <a:r>
                        <a:rPr sz="500" spc="5" dirty="0">
                          <a:latin typeface="Calibri"/>
                          <a:cs typeface="Calibri"/>
                        </a:rPr>
                        <a:t> 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75,87%</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20</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Kebumen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0" dirty="0">
                          <a:latin typeface="Calibri"/>
                          <a:cs typeface="Calibri"/>
                        </a:rPr>
                        <a:t> </a:t>
                      </a:r>
                      <a:r>
                        <a:rPr sz="500" spc="5" dirty="0">
                          <a:latin typeface="Calibri"/>
                          <a:cs typeface="Calibri"/>
                        </a:rPr>
                        <a:t>663/563/KEP/2014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50,22%</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21</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Kota Tegal</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34620">
                        <a:lnSpc>
                          <a:spcPct val="100000"/>
                        </a:lnSpc>
                        <a:spcBef>
                          <a:spcPts val="115"/>
                        </a:spcBef>
                      </a:pPr>
                      <a:r>
                        <a:rPr sz="500" dirty="0">
                          <a:latin typeface="Calibri"/>
                          <a:cs typeface="Calibri"/>
                        </a:rPr>
                        <a:t>Rendah</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Walikota </a:t>
                      </a:r>
                      <a:r>
                        <a:rPr sz="500" spc="5" dirty="0">
                          <a:latin typeface="Calibri"/>
                          <a:cs typeface="Calibri"/>
                        </a:rPr>
                        <a:t>No. 650/155.A/2014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59,85%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22</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Jepara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No.055/333 Tahun</a:t>
                      </a:r>
                      <a:r>
                        <a:rPr sz="500" dirty="0">
                          <a:latin typeface="Calibri"/>
                          <a:cs typeface="Calibri"/>
                        </a:rPr>
                        <a:t> </a:t>
                      </a:r>
                      <a:r>
                        <a:rPr sz="500" spc="5" dirty="0">
                          <a:latin typeface="Calibri"/>
                          <a:cs typeface="Calibri"/>
                        </a:rPr>
                        <a:t>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87,59%</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23</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Kudus</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37,22%</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24</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Blora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5" dirty="0">
                          <a:latin typeface="Calibri"/>
                          <a:cs typeface="Calibri"/>
                        </a:rPr>
                        <a:t> </a:t>
                      </a:r>
                      <a:r>
                        <a:rPr sz="500" spc="5" dirty="0">
                          <a:latin typeface="Calibri"/>
                          <a:cs typeface="Calibri"/>
                        </a:rPr>
                        <a:t>663/886/2014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76,83%</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1096">
                <a:tc>
                  <a:txBody>
                    <a:bodyPr/>
                    <a:lstStyle/>
                    <a:p>
                      <a:pPr marR="15875" algn="r">
                        <a:lnSpc>
                          <a:spcPct val="100000"/>
                        </a:lnSpc>
                        <a:spcBef>
                          <a:spcPts val="130"/>
                        </a:spcBef>
                      </a:pPr>
                      <a:r>
                        <a:rPr sz="500" b="1" dirty="0">
                          <a:latin typeface="Calibri"/>
                          <a:cs typeface="Calibri"/>
                        </a:rPr>
                        <a:t>25</a:t>
                      </a:r>
                      <a:endParaRPr sz="5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30"/>
                        </a:spcBef>
                      </a:pPr>
                      <a:r>
                        <a:rPr sz="500" b="1" dirty="0">
                          <a:latin typeface="Calibri"/>
                          <a:cs typeface="Calibri"/>
                        </a:rPr>
                        <a:t>Wonosobo</a:t>
                      </a:r>
                      <a:endParaRPr sz="5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4"/>
                        </a:spcBef>
                      </a:pPr>
                      <a:r>
                        <a:rPr sz="500" dirty="0">
                          <a:latin typeface="Calibri"/>
                          <a:cs typeface="Calibri"/>
                        </a:rPr>
                        <a:t>Tinggi</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4"/>
                        </a:spcBef>
                      </a:pPr>
                      <a:r>
                        <a:rPr sz="500" dirty="0">
                          <a:latin typeface="Calibri"/>
                          <a:cs typeface="Calibri"/>
                        </a:rPr>
                        <a:t>-</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4"/>
                        </a:spcBef>
                      </a:pPr>
                      <a:r>
                        <a:rPr sz="500" dirty="0">
                          <a:latin typeface="Calibri"/>
                          <a:cs typeface="Calibri"/>
                        </a:rPr>
                        <a:t>SK Bupati </a:t>
                      </a:r>
                      <a:r>
                        <a:rPr sz="500" spc="5" dirty="0">
                          <a:latin typeface="Calibri"/>
                          <a:cs typeface="Calibri"/>
                        </a:rPr>
                        <a:t>No.</a:t>
                      </a:r>
                      <a:r>
                        <a:rPr sz="500" spc="15" dirty="0">
                          <a:latin typeface="Calibri"/>
                          <a:cs typeface="Calibri"/>
                        </a:rPr>
                        <a:t> </a:t>
                      </a:r>
                      <a:r>
                        <a:rPr sz="500" spc="5" dirty="0">
                          <a:latin typeface="Calibri"/>
                          <a:cs typeface="Calibri"/>
                        </a:rPr>
                        <a:t>653/247/2014</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4"/>
                        </a:spcBef>
                      </a:pPr>
                      <a:r>
                        <a:rPr sz="500" spc="5" dirty="0">
                          <a:latin typeface="Calibri"/>
                          <a:cs typeface="Calibri"/>
                        </a:rPr>
                        <a:t>77,00%</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30"/>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411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4"/>
                        </a:spcBef>
                      </a:pPr>
                      <a:r>
                        <a:rPr sz="500" dirty="0">
                          <a:latin typeface="Calibri"/>
                          <a:cs typeface="Calibri"/>
                        </a:rPr>
                        <a:t>1</a:t>
                      </a:r>
                      <a:endParaRPr sz="500">
                        <a:latin typeface="Calibri"/>
                        <a:cs typeface="Calibri"/>
                      </a:endParaRPr>
                    </a:p>
                  </a:txBody>
                  <a:tcPr marL="0" marR="0" marT="12488"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26</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Rembang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0" dirty="0">
                          <a:latin typeface="Calibri"/>
                          <a:cs typeface="Calibri"/>
                        </a:rPr>
                        <a:t> </a:t>
                      </a:r>
                      <a:r>
                        <a:rPr sz="500" spc="5" dirty="0">
                          <a:latin typeface="Calibri"/>
                          <a:cs typeface="Calibri"/>
                        </a:rPr>
                        <a:t>050/0960/2014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80,15%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27</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Pemalang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 188.4/620/ Tahun</a:t>
                      </a:r>
                      <a:r>
                        <a:rPr sz="500" spc="10" dirty="0">
                          <a:latin typeface="Calibri"/>
                          <a:cs typeface="Calibri"/>
                        </a:rPr>
                        <a:t> </a:t>
                      </a:r>
                      <a:r>
                        <a:rPr sz="500" spc="5" dirty="0">
                          <a:latin typeface="Calibri"/>
                          <a:cs typeface="Calibri"/>
                        </a:rPr>
                        <a:t>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86,29%</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28</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Kota Magelang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34620">
                        <a:lnSpc>
                          <a:spcPct val="100000"/>
                        </a:lnSpc>
                        <a:spcBef>
                          <a:spcPts val="110"/>
                        </a:spcBef>
                      </a:pPr>
                      <a:r>
                        <a:rPr sz="500" dirty="0">
                          <a:latin typeface="Calibri"/>
                          <a:cs typeface="Calibri"/>
                        </a:rPr>
                        <a:t>Rendah</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Walikota no. </a:t>
                      </a:r>
                      <a:r>
                        <a:rPr sz="500" spc="5" dirty="0">
                          <a:latin typeface="Calibri"/>
                          <a:cs typeface="Calibri"/>
                        </a:rPr>
                        <a:t>050/280/112-310 Tahun</a:t>
                      </a:r>
                      <a:r>
                        <a:rPr sz="500" spc="-15" dirty="0">
                          <a:latin typeface="Calibri"/>
                          <a:cs typeface="Calibri"/>
                        </a:rPr>
                        <a:t> </a:t>
                      </a:r>
                      <a:r>
                        <a:rPr sz="500" spc="5" dirty="0">
                          <a:latin typeface="Calibri"/>
                          <a:cs typeface="Calibri"/>
                        </a:rPr>
                        <a:t>201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76,95%</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29</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Sragen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a:t>
                      </a:r>
                      <a:r>
                        <a:rPr sz="500" spc="15" dirty="0">
                          <a:latin typeface="Calibri"/>
                          <a:cs typeface="Calibri"/>
                        </a:rPr>
                        <a:t> </a:t>
                      </a:r>
                      <a:r>
                        <a:rPr sz="500" spc="5" dirty="0">
                          <a:latin typeface="Calibri"/>
                          <a:cs typeface="Calibri"/>
                        </a:rPr>
                        <a:t>648/287/002/2014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92,44%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50% </a:t>
                      </a:r>
                      <a:r>
                        <a:rPr sz="500" dirty="0">
                          <a:latin typeface="Calibri"/>
                          <a:cs typeface="Calibri"/>
                        </a:rPr>
                        <a:t>- </a:t>
                      </a:r>
                      <a:r>
                        <a:rPr sz="500" spc="5" dirty="0">
                          <a:latin typeface="Calibri"/>
                          <a:cs typeface="Calibri"/>
                        </a:rPr>
                        <a:t>75% </a:t>
                      </a:r>
                      <a:r>
                        <a:rPr sz="500" dirty="0">
                          <a:latin typeface="Calibri"/>
                          <a:cs typeface="Calibri"/>
                        </a:rPr>
                        <a:t>(Perbaikan </a:t>
                      </a:r>
                      <a:r>
                        <a:rPr sz="500" spc="5" dirty="0">
                          <a:latin typeface="Calibri"/>
                          <a:cs typeface="Calibri"/>
                        </a:rPr>
                        <a:t>RI-SPAM </a:t>
                      </a:r>
                      <a:r>
                        <a:rPr sz="500" dirty="0">
                          <a:latin typeface="Calibri"/>
                          <a:cs typeface="Calibri"/>
                        </a:rPr>
                        <a:t>- Tidak</a:t>
                      </a:r>
                      <a:r>
                        <a:rPr sz="500" spc="35" dirty="0">
                          <a:latin typeface="Calibri"/>
                          <a:cs typeface="Calibri"/>
                        </a:rPr>
                        <a:t> </a:t>
                      </a:r>
                      <a:r>
                        <a:rPr sz="500" dirty="0">
                          <a:latin typeface="Calibri"/>
                          <a:cs typeface="Calibri"/>
                        </a:rPr>
                        <a:t>Dianggarkan)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30</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Pekalongan</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 663/408 Tahun 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73,58%</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31</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Purbalingga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56515">
                        <a:lnSpc>
                          <a:spcPct val="100000"/>
                        </a:lnSpc>
                        <a:spcBef>
                          <a:spcPts val="115"/>
                        </a:spcBef>
                      </a:pPr>
                      <a:r>
                        <a:rPr sz="500" dirty="0">
                          <a:latin typeface="Calibri"/>
                          <a:cs typeface="Calibri"/>
                        </a:rPr>
                        <a:t>SK Bupati </a:t>
                      </a:r>
                      <a:r>
                        <a:rPr sz="500" spc="5" dirty="0">
                          <a:latin typeface="Calibri"/>
                          <a:cs typeface="Calibri"/>
                        </a:rPr>
                        <a:t>No. 643/351 Tahun 2014</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83,10%</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1">
                <a:tc>
                  <a:txBody>
                    <a:bodyPr/>
                    <a:lstStyle/>
                    <a:p>
                      <a:pPr marR="15875" algn="r">
                        <a:lnSpc>
                          <a:spcPct val="100000"/>
                        </a:lnSpc>
                        <a:spcBef>
                          <a:spcPts val="125"/>
                        </a:spcBef>
                      </a:pPr>
                      <a:r>
                        <a:rPr sz="500" b="1" dirty="0">
                          <a:latin typeface="Calibri"/>
                          <a:cs typeface="Calibri"/>
                        </a:rPr>
                        <a:t>32</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Batang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a:t>
                      </a:r>
                      <a:r>
                        <a:rPr sz="500" spc="20" dirty="0">
                          <a:latin typeface="Calibri"/>
                          <a:cs typeface="Calibri"/>
                        </a:rPr>
                        <a:t> </a:t>
                      </a:r>
                      <a:r>
                        <a:rPr sz="500" spc="5" dirty="0">
                          <a:latin typeface="Calibri"/>
                          <a:cs typeface="Calibri"/>
                        </a:rPr>
                        <a:t>050/495/2014</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80,12%</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33</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Tegal</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0"/>
                        </a:spcBef>
                      </a:pPr>
                      <a:r>
                        <a:rPr sz="500" dirty="0">
                          <a:latin typeface="Calibri"/>
                          <a:cs typeface="Calibri"/>
                        </a:rPr>
                        <a:t>Tinggi</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0"/>
                        </a:spcBef>
                      </a:pPr>
                      <a:r>
                        <a:rPr sz="500" dirty="0">
                          <a:latin typeface="Calibri"/>
                          <a:cs typeface="Calibri"/>
                        </a:rPr>
                        <a:t>SK Bupati </a:t>
                      </a:r>
                      <a:r>
                        <a:rPr sz="500" spc="5" dirty="0">
                          <a:latin typeface="Calibri"/>
                          <a:cs typeface="Calibri"/>
                        </a:rPr>
                        <a:t>No. 484 Tahun</a:t>
                      </a:r>
                      <a:r>
                        <a:rPr sz="500" spc="10" dirty="0">
                          <a:latin typeface="Calibri"/>
                          <a:cs typeface="Calibri"/>
                        </a:rPr>
                        <a:t> </a:t>
                      </a:r>
                      <a:r>
                        <a:rPr sz="500" spc="5" dirty="0">
                          <a:latin typeface="Calibri"/>
                          <a:cs typeface="Calibri"/>
                        </a:rPr>
                        <a:t>2015</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0"/>
                        </a:spcBef>
                      </a:pPr>
                      <a:r>
                        <a:rPr sz="500" dirty="0">
                          <a:latin typeface="Calibri"/>
                          <a:cs typeface="Calibri"/>
                        </a:rPr>
                        <a:t>-</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0"/>
                        </a:spcBef>
                      </a:pPr>
                      <a:r>
                        <a:rPr sz="500" spc="5" dirty="0">
                          <a:latin typeface="Calibri"/>
                          <a:cs typeface="Calibri"/>
                        </a:rPr>
                        <a:t>59,67%</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0"/>
                        </a:spcBef>
                      </a:pPr>
                      <a:r>
                        <a:rPr sz="500" dirty="0">
                          <a:latin typeface="Calibri"/>
                          <a:cs typeface="Calibri"/>
                        </a:rPr>
                        <a:t>1</a:t>
                      </a:r>
                      <a:endParaRPr sz="500">
                        <a:latin typeface="Calibri"/>
                        <a:cs typeface="Calibri"/>
                      </a:endParaRPr>
                    </a:p>
                  </a:txBody>
                  <a:tcPr marL="0" marR="0" marT="11946"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770">
                <a:tc>
                  <a:txBody>
                    <a:bodyPr/>
                    <a:lstStyle/>
                    <a:p>
                      <a:pPr marR="15875" algn="r">
                        <a:lnSpc>
                          <a:spcPct val="100000"/>
                        </a:lnSpc>
                        <a:spcBef>
                          <a:spcPts val="125"/>
                        </a:spcBef>
                      </a:pPr>
                      <a:r>
                        <a:rPr sz="500" b="1" dirty="0">
                          <a:latin typeface="Calibri"/>
                          <a:cs typeface="Calibri"/>
                        </a:rPr>
                        <a:t>34</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Temanggung</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No.663/111 Tahun 2015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3020" algn="r">
                        <a:lnSpc>
                          <a:spcPct val="100000"/>
                        </a:lnSpc>
                        <a:spcBef>
                          <a:spcPts val="115"/>
                        </a:spcBef>
                      </a:pPr>
                      <a:r>
                        <a:rPr sz="500" dirty="0">
                          <a:latin typeface="Calibri"/>
                          <a:cs typeface="Calibri"/>
                        </a:rPr>
                        <a:t>-</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70,99%</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Nilai </a:t>
                      </a:r>
                      <a:r>
                        <a:rPr sz="500" spc="5" dirty="0">
                          <a:latin typeface="Calibri"/>
                          <a:cs typeface="Calibri"/>
                        </a:rPr>
                        <a:t>&lt; 50% </a:t>
                      </a:r>
                      <a:r>
                        <a:rPr sz="500" dirty="0">
                          <a:latin typeface="Calibri"/>
                          <a:cs typeface="Calibri"/>
                        </a:rPr>
                        <a:t>(Tidak Dianggarkan</a:t>
                      </a:r>
                      <a:r>
                        <a:rPr sz="500" spc="10" dirty="0">
                          <a:latin typeface="Calibri"/>
                          <a:cs typeface="Calibri"/>
                        </a:rPr>
                        <a:t> </a:t>
                      </a:r>
                      <a:r>
                        <a:rPr sz="500" dirty="0">
                          <a:latin typeface="Calibri"/>
                          <a:cs typeface="Calibri"/>
                        </a:rPr>
                        <a:t>Perbaikannya)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10857">
                <a:tc>
                  <a:txBody>
                    <a:bodyPr/>
                    <a:lstStyle/>
                    <a:p>
                      <a:pPr marR="15875" algn="r">
                        <a:lnSpc>
                          <a:spcPct val="100000"/>
                        </a:lnSpc>
                        <a:spcBef>
                          <a:spcPts val="125"/>
                        </a:spcBef>
                      </a:pPr>
                      <a:r>
                        <a:rPr sz="500" b="1" dirty="0">
                          <a:latin typeface="Calibri"/>
                          <a:cs typeface="Calibri"/>
                        </a:rPr>
                        <a:t>35</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b="1" dirty="0">
                          <a:latin typeface="Calibri"/>
                          <a:cs typeface="Calibri"/>
                        </a:rPr>
                        <a:t>Banjarnegara</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60655">
                        <a:lnSpc>
                          <a:spcPct val="100000"/>
                        </a:lnSpc>
                        <a:spcBef>
                          <a:spcPts val="115"/>
                        </a:spcBef>
                      </a:pPr>
                      <a:r>
                        <a:rPr sz="500" dirty="0">
                          <a:latin typeface="Calibri"/>
                          <a:cs typeface="Calibri"/>
                        </a:rPr>
                        <a:t>Tinggi</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8735">
                        <a:lnSpc>
                          <a:spcPct val="100000"/>
                        </a:lnSpc>
                        <a:spcBef>
                          <a:spcPts val="115"/>
                        </a:spcBef>
                      </a:pPr>
                      <a:r>
                        <a:rPr sz="500" dirty="0">
                          <a:latin typeface="Calibri"/>
                          <a:cs typeface="Calibri"/>
                        </a:rPr>
                        <a:t>SK Bupati </a:t>
                      </a:r>
                      <a:r>
                        <a:rPr sz="500" spc="5" dirty="0">
                          <a:latin typeface="Calibri"/>
                          <a:cs typeface="Calibri"/>
                        </a:rPr>
                        <a:t>No. 050/459 Tahun 2015</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R="32384" algn="r">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795" algn="ctr">
                        <a:lnSpc>
                          <a:spcPct val="100000"/>
                        </a:lnSpc>
                        <a:spcBef>
                          <a:spcPts val="115"/>
                        </a:spcBef>
                      </a:pPr>
                      <a:r>
                        <a:rPr sz="500" spc="5" dirty="0">
                          <a:latin typeface="Calibri"/>
                          <a:cs typeface="Calibri"/>
                        </a:rPr>
                        <a:t>84,00%</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33655">
                        <a:lnSpc>
                          <a:spcPct val="100000"/>
                        </a:lnSpc>
                        <a:spcBef>
                          <a:spcPts val="125"/>
                        </a:spcBef>
                      </a:pPr>
                      <a:r>
                        <a:rPr sz="500" dirty="0">
                          <a:latin typeface="Calibri"/>
                          <a:cs typeface="Calibri"/>
                        </a:rPr>
                        <a:t>Siap Legalisasi</a:t>
                      </a:r>
                      <a:endParaRPr sz="500">
                        <a:latin typeface="Calibri"/>
                        <a:cs typeface="Calibri"/>
                      </a:endParaRPr>
                    </a:p>
                  </a:txBody>
                  <a:tcPr marL="0" marR="0" marT="13575"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75895">
                        <a:lnSpc>
                          <a:spcPct val="100000"/>
                        </a:lnSpc>
                        <a:spcBef>
                          <a:spcPts val="115"/>
                        </a:spcBef>
                      </a:pPr>
                      <a:r>
                        <a:rPr sz="500" dirty="0">
                          <a:latin typeface="Calibri"/>
                          <a:cs typeface="Calibri"/>
                        </a:rPr>
                        <a:t>1</a:t>
                      </a:r>
                      <a:endParaRPr sz="500">
                        <a:latin typeface="Calibri"/>
                        <a:cs typeface="Calibri"/>
                      </a:endParaRPr>
                    </a:p>
                  </a:txBody>
                  <a:tcPr marL="0" marR="0" marT="1248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500" dirty="0">
                        <a:latin typeface="Times New Roman"/>
                        <a:cs typeface="Times New Roman"/>
                      </a:endParaRPr>
                    </a:p>
                  </a:txBody>
                  <a:tcPr marL="0" marR="0" marT="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bl>
          </a:graphicData>
        </a:graphic>
      </p:graphicFrame>
      <p:sp>
        <p:nvSpPr>
          <p:cNvPr id="3" name="object 3"/>
          <p:cNvSpPr txBox="1"/>
          <p:nvPr/>
        </p:nvSpPr>
        <p:spPr>
          <a:xfrm>
            <a:off x="0" y="0"/>
            <a:ext cx="9144000" cy="1010585"/>
          </a:xfrm>
          <a:prstGeom prst="rect">
            <a:avLst/>
          </a:prstGeom>
        </p:spPr>
        <p:txBody>
          <a:bodyPr vert="horz" wrap="square" lIns="0" tIns="24435" rIns="0" bIns="0" rtlCol="0">
            <a:spAutoFit/>
          </a:bodyPr>
          <a:lstStyle/>
          <a:p>
            <a:pPr marL="10860" marR="4344" algn="ctr">
              <a:lnSpc>
                <a:spcPct val="130000"/>
              </a:lnSpc>
              <a:spcBef>
                <a:spcPts val="192"/>
              </a:spcBef>
            </a:pPr>
            <a:r>
              <a:rPr lang="id-ID" sz="2400" b="1" dirty="0" smtClean="0">
                <a:latin typeface="+mj-lt"/>
                <a:cs typeface="Calibri"/>
              </a:rPr>
              <a:t>Rekapitulasi Kebijakan </a:t>
            </a:r>
            <a:r>
              <a:rPr lang="id-ID" sz="2400" b="1" spc="-4" dirty="0" smtClean="0">
                <a:latin typeface="+mj-lt"/>
                <a:cs typeface="Calibri"/>
              </a:rPr>
              <a:t>Strategi </a:t>
            </a:r>
            <a:r>
              <a:rPr lang="id-ID" sz="2400" b="1" dirty="0">
                <a:latin typeface="+mj-lt"/>
                <a:cs typeface="Calibri"/>
              </a:rPr>
              <a:t>d</a:t>
            </a:r>
            <a:r>
              <a:rPr lang="id-ID" sz="2400" b="1" dirty="0" smtClean="0">
                <a:latin typeface="+mj-lt"/>
                <a:cs typeface="Calibri"/>
              </a:rPr>
              <a:t>an </a:t>
            </a:r>
          </a:p>
          <a:p>
            <a:pPr marL="10860" marR="4344" algn="ctr">
              <a:lnSpc>
                <a:spcPct val="130000"/>
              </a:lnSpc>
              <a:spcBef>
                <a:spcPts val="192"/>
              </a:spcBef>
            </a:pPr>
            <a:r>
              <a:rPr lang="id-ID" sz="2400" b="1" spc="-4" dirty="0" smtClean="0">
                <a:latin typeface="+mj-lt"/>
                <a:cs typeface="Calibri"/>
              </a:rPr>
              <a:t>Dokumen </a:t>
            </a:r>
            <a:r>
              <a:rPr lang="id-ID" sz="2400" b="1" dirty="0" smtClean="0">
                <a:latin typeface="+mj-lt"/>
                <a:cs typeface="Calibri"/>
              </a:rPr>
              <a:t>Perencanaan Nasional  </a:t>
            </a:r>
            <a:r>
              <a:rPr lang="id-ID" sz="2400" b="1" spc="-4" dirty="0" smtClean="0">
                <a:latin typeface="+mj-lt"/>
                <a:cs typeface="Calibri"/>
              </a:rPr>
              <a:t>Infrastruktur </a:t>
            </a:r>
            <a:r>
              <a:rPr lang="id-ID" sz="2400" b="1" dirty="0" smtClean="0">
                <a:latin typeface="+mj-lt"/>
                <a:cs typeface="Calibri"/>
              </a:rPr>
              <a:t>Bidang Cipta Karya</a:t>
            </a:r>
            <a:endParaRPr lang="id-ID" sz="2400" dirty="0">
              <a:latin typeface="+mj-lt"/>
              <a:cs typeface="Calibri"/>
            </a:endParaRPr>
          </a:p>
        </p:txBody>
      </p:sp>
      <p:sp>
        <p:nvSpPr>
          <p:cNvPr id="4" name="Slide Number Placeholder 3"/>
          <p:cNvSpPr>
            <a:spLocks noGrp="1"/>
          </p:cNvSpPr>
          <p:nvPr>
            <p:ph type="sldNum" sz="quarter" idx="12"/>
          </p:nvPr>
        </p:nvSpPr>
        <p:spPr/>
        <p:txBody>
          <a:bodyPr/>
          <a:lstStyle/>
          <a:p>
            <a:fld id="{9CD5A045-6D39-4879-8E20-C877BE4435CE}" type="slidenum">
              <a:rPr lang="en-US" smtClean="0"/>
              <a:t>27</a:t>
            </a:fld>
            <a:endParaRPr lang="en-US"/>
          </a:p>
        </p:txBody>
      </p:sp>
    </p:spTree>
    <p:extLst>
      <p:ext uri="{BB962C8B-B14F-4D97-AF65-F5344CB8AC3E}">
        <p14:creationId xmlns:p14="http://schemas.microsoft.com/office/powerpoint/2010/main" val="301227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Rectangle 685"/>
          <p:cNvSpPr/>
          <p:nvPr/>
        </p:nvSpPr>
        <p:spPr>
          <a:xfrm>
            <a:off x="5759450" y="1281113"/>
            <a:ext cx="2990850" cy="49911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84" name="Rectangle 683"/>
          <p:cNvSpPr/>
          <p:nvPr/>
        </p:nvSpPr>
        <p:spPr>
          <a:xfrm>
            <a:off x="5157788" y="1281113"/>
            <a:ext cx="538162" cy="4991100"/>
          </a:xfrm>
          <a:prstGeom prst="rect">
            <a:avLst/>
          </a:prstGeom>
          <a:solidFill>
            <a:srgbClr val="F7C7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83" name="Rectangle 682"/>
          <p:cNvSpPr/>
          <p:nvPr/>
        </p:nvSpPr>
        <p:spPr>
          <a:xfrm>
            <a:off x="3971925" y="1281113"/>
            <a:ext cx="1206500" cy="49911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82" name="Rectangle 681"/>
          <p:cNvSpPr/>
          <p:nvPr/>
        </p:nvSpPr>
        <p:spPr>
          <a:xfrm>
            <a:off x="3133725" y="1281113"/>
            <a:ext cx="838200" cy="49911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81" name="Rectangle 680"/>
          <p:cNvSpPr/>
          <p:nvPr/>
        </p:nvSpPr>
        <p:spPr>
          <a:xfrm>
            <a:off x="942975" y="1281113"/>
            <a:ext cx="2116138" cy="49911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407" name="object 13"/>
          <p:cNvSpPr txBox="1"/>
          <p:nvPr/>
        </p:nvSpPr>
        <p:spPr>
          <a:xfrm>
            <a:off x="3132138" y="2362200"/>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RIS Skala Nas </a:t>
            </a:r>
            <a:endParaRPr sz="720" dirty="0">
              <a:solidFill>
                <a:schemeClr val="bg1"/>
              </a:solidFill>
              <a:latin typeface="Arial Narrow" panose="020B0606020202030204" pitchFamily="34" charset="0"/>
              <a:cs typeface="Liberation Sans Narrow"/>
            </a:endParaRPr>
          </a:p>
        </p:txBody>
      </p:sp>
      <p:sp>
        <p:nvSpPr>
          <p:cNvPr id="406" name="object 13"/>
          <p:cNvSpPr txBox="1"/>
          <p:nvPr/>
        </p:nvSpPr>
        <p:spPr>
          <a:xfrm>
            <a:off x="3163888" y="2317750"/>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RIS Skala Nas </a:t>
            </a:r>
            <a:endParaRPr sz="720" dirty="0">
              <a:solidFill>
                <a:schemeClr val="bg1"/>
              </a:solidFill>
              <a:latin typeface="Arial Narrow" panose="020B0606020202030204" pitchFamily="34" charset="0"/>
              <a:cs typeface="Liberation Sans Narrow"/>
            </a:endParaRPr>
          </a:p>
        </p:txBody>
      </p:sp>
      <p:sp>
        <p:nvSpPr>
          <p:cNvPr id="59" name="object 13"/>
          <p:cNvSpPr txBox="1"/>
          <p:nvPr/>
        </p:nvSpPr>
        <p:spPr>
          <a:xfrm>
            <a:off x="942975" y="1695450"/>
            <a:ext cx="869950" cy="285750"/>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RTRW </a:t>
            </a:r>
          </a:p>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Nasional</a:t>
            </a:r>
            <a:endParaRPr sz="720" dirty="0">
              <a:latin typeface="Arial Narrow" panose="020B0606020202030204" pitchFamily="34" charset="0"/>
              <a:cs typeface="Liberation Sans Narrow"/>
            </a:endParaRPr>
          </a:p>
        </p:txBody>
      </p:sp>
      <p:sp>
        <p:nvSpPr>
          <p:cNvPr id="60" name="object 13"/>
          <p:cNvSpPr txBox="1"/>
          <p:nvPr/>
        </p:nvSpPr>
        <p:spPr>
          <a:xfrm>
            <a:off x="942975" y="2736850"/>
            <a:ext cx="869950" cy="285750"/>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RTRW </a:t>
            </a:r>
          </a:p>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Provinsi</a:t>
            </a:r>
            <a:endParaRPr sz="720" dirty="0">
              <a:latin typeface="Arial Narrow" panose="020B0606020202030204" pitchFamily="34" charset="0"/>
              <a:cs typeface="Liberation Sans Narrow"/>
            </a:endParaRPr>
          </a:p>
        </p:txBody>
      </p:sp>
      <p:sp>
        <p:nvSpPr>
          <p:cNvPr id="64" name="object 13"/>
          <p:cNvSpPr txBox="1"/>
          <p:nvPr/>
        </p:nvSpPr>
        <p:spPr>
          <a:xfrm>
            <a:off x="942975" y="3562350"/>
            <a:ext cx="869950" cy="285750"/>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RTRW </a:t>
            </a:r>
          </a:p>
          <a:p>
            <a:pPr marL="54865" algn="ctr" eaLnBrk="1" fontAlgn="auto" hangingPunct="1">
              <a:spcBef>
                <a:spcPts val="204"/>
              </a:spcBef>
              <a:spcAft>
                <a:spcPts val="0"/>
              </a:spcAft>
              <a:tabLst>
                <a:tab pos="112778" algn="l"/>
              </a:tabLst>
              <a:defRPr/>
            </a:pPr>
            <a:r>
              <a:rPr lang="en-US" sz="720" spc="-3" dirty="0" err="1">
                <a:latin typeface="Arial Narrow" panose="020B0606020202030204" pitchFamily="34" charset="0"/>
                <a:cs typeface="Liberation Sans Narrow"/>
              </a:rPr>
              <a:t>Kab</a:t>
            </a:r>
            <a:r>
              <a:rPr lang="en-US" sz="720" spc="-3" dirty="0">
                <a:latin typeface="Arial Narrow" panose="020B0606020202030204" pitchFamily="34" charset="0"/>
                <a:cs typeface="Liberation Sans Narrow"/>
              </a:rPr>
              <a:t>/Kota</a:t>
            </a:r>
            <a:endParaRPr sz="720" dirty="0">
              <a:latin typeface="Arial Narrow" panose="020B0606020202030204" pitchFamily="34" charset="0"/>
              <a:cs typeface="Liberation Sans Narrow"/>
            </a:endParaRPr>
          </a:p>
        </p:txBody>
      </p:sp>
      <p:sp>
        <p:nvSpPr>
          <p:cNvPr id="65" name="object 13"/>
          <p:cNvSpPr txBox="1"/>
          <p:nvPr/>
        </p:nvSpPr>
        <p:spPr>
          <a:xfrm>
            <a:off x="0" y="1801813"/>
            <a:ext cx="869950" cy="139700"/>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WILAYAH NASIONAL</a:t>
            </a:r>
            <a:endParaRPr sz="720" dirty="0">
              <a:latin typeface="Arial Narrow" panose="020B0606020202030204" pitchFamily="34" charset="0"/>
              <a:cs typeface="Liberation Sans Narrow"/>
            </a:endParaRPr>
          </a:p>
        </p:txBody>
      </p:sp>
      <p:sp>
        <p:nvSpPr>
          <p:cNvPr id="66" name="object 13"/>
          <p:cNvSpPr txBox="1"/>
          <p:nvPr/>
        </p:nvSpPr>
        <p:spPr>
          <a:xfrm>
            <a:off x="0" y="2824163"/>
            <a:ext cx="869950" cy="138112"/>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WILAYAH PROVINSI</a:t>
            </a:r>
            <a:endParaRPr lang="en-US" sz="720" dirty="0">
              <a:latin typeface="Arial Narrow" panose="020B0606020202030204" pitchFamily="34" charset="0"/>
              <a:cs typeface="Liberation Sans Narrow"/>
            </a:endParaRPr>
          </a:p>
        </p:txBody>
      </p:sp>
      <p:sp>
        <p:nvSpPr>
          <p:cNvPr id="67" name="object 13"/>
          <p:cNvSpPr txBox="1"/>
          <p:nvPr/>
        </p:nvSpPr>
        <p:spPr>
          <a:xfrm>
            <a:off x="0" y="3652838"/>
            <a:ext cx="869950" cy="138112"/>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WILAYAH KAB/KOTA</a:t>
            </a:r>
            <a:endParaRPr lang="en-US" sz="720" dirty="0">
              <a:latin typeface="Arial Narrow" panose="020B0606020202030204" pitchFamily="34" charset="0"/>
              <a:cs typeface="Liberation Sans Narrow"/>
            </a:endParaRPr>
          </a:p>
        </p:txBody>
      </p:sp>
      <p:sp>
        <p:nvSpPr>
          <p:cNvPr id="68" name="object 13"/>
          <p:cNvSpPr txBox="1"/>
          <p:nvPr/>
        </p:nvSpPr>
        <p:spPr>
          <a:xfrm>
            <a:off x="1800225" y="2085975"/>
            <a:ext cx="1166813" cy="139700"/>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RTR Pulau </a:t>
            </a:r>
            <a:endParaRPr sz="720" dirty="0">
              <a:latin typeface="Arial Narrow" panose="020B0606020202030204" pitchFamily="34" charset="0"/>
              <a:cs typeface="Liberation Sans Narrow"/>
            </a:endParaRPr>
          </a:p>
        </p:txBody>
      </p:sp>
      <p:sp>
        <p:nvSpPr>
          <p:cNvPr id="75" name="object 13"/>
          <p:cNvSpPr txBox="1"/>
          <p:nvPr/>
        </p:nvSpPr>
        <p:spPr>
          <a:xfrm>
            <a:off x="1800225" y="2259013"/>
            <a:ext cx="1166813" cy="139700"/>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RTR KSN</a:t>
            </a:r>
            <a:endParaRPr sz="720" dirty="0">
              <a:latin typeface="Arial Narrow" panose="020B0606020202030204" pitchFamily="34" charset="0"/>
              <a:cs typeface="Liberation Sans Narrow"/>
            </a:endParaRPr>
          </a:p>
        </p:txBody>
      </p:sp>
      <p:sp>
        <p:nvSpPr>
          <p:cNvPr id="76" name="object 13"/>
          <p:cNvSpPr txBox="1"/>
          <p:nvPr/>
        </p:nvSpPr>
        <p:spPr>
          <a:xfrm>
            <a:off x="1800225" y="3127375"/>
            <a:ext cx="1166813" cy="257175"/>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RTR </a:t>
            </a:r>
            <a:r>
              <a:rPr lang="en-US" sz="720" spc="-3" dirty="0" err="1">
                <a:latin typeface="Arial Narrow" panose="020B0606020202030204" pitchFamily="34" charset="0"/>
                <a:cs typeface="Liberation Sans Narrow"/>
              </a:rPr>
              <a:t>Kawasan</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Strategis</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Provinsi</a:t>
            </a:r>
            <a:endParaRPr sz="720" dirty="0">
              <a:latin typeface="Arial Narrow" panose="020B0606020202030204" pitchFamily="34" charset="0"/>
              <a:cs typeface="Liberation Sans Narrow"/>
            </a:endParaRPr>
          </a:p>
        </p:txBody>
      </p:sp>
      <p:sp>
        <p:nvSpPr>
          <p:cNvPr id="77" name="object 13"/>
          <p:cNvSpPr txBox="1"/>
          <p:nvPr/>
        </p:nvSpPr>
        <p:spPr>
          <a:xfrm>
            <a:off x="1800225" y="4430713"/>
            <a:ext cx="1166813" cy="431800"/>
          </a:xfrm>
          <a:prstGeom prst="rect">
            <a:avLst/>
          </a:prstGeom>
          <a:solidFill>
            <a:srgbClr val="99CCFF"/>
          </a:solidFill>
          <a:ln w="9525">
            <a:solidFill>
              <a:srgbClr val="000000"/>
            </a:solidFill>
          </a:ln>
        </p:spPr>
        <p:txBody>
          <a:bodyPr lIns="9000" tIns="9000" rIns="9000" bIns="9000">
            <a:spAutoFit/>
          </a:bodyPr>
          <a:lstStyle/>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RDTR Kota</a:t>
            </a:r>
          </a:p>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RTR </a:t>
            </a:r>
            <a:r>
              <a:rPr lang="en-US" sz="720" spc="-3" dirty="0" err="1">
                <a:latin typeface="Arial Narrow" panose="020B0606020202030204" pitchFamily="34" charset="0"/>
                <a:cs typeface="Liberation Sans Narrow"/>
              </a:rPr>
              <a:t>Kws</a:t>
            </a:r>
            <a:r>
              <a:rPr lang="en-US" sz="720" spc="-3" dirty="0">
                <a:latin typeface="Arial Narrow" panose="020B0606020202030204" pitchFamily="34" charset="0"/>
                <a:cs typeface="Liberation Sans Narrow"/>
              </a:rPr>
              <a:t> Strategis Kota</a:t>
            </a:r>
          </a:p>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RTR </a:t>
            </a:r>
            <a:r>
              <a:rPr lang="en-US" sz="720" spc="-3" dirty="0" err="1">
                <a:latin typeface="Arial Narrow" panose="020B0606020202030204" pitchFamily="34" charset="0"/>
                <a:cs typeface="Liberation Sans Narrow"/>
              </a:rPr>
              <a:t>Kws</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Perkotaan</a:t>
            </a:r>
            <a:endParaRPr lang="en-US" sz="720" spc="-3" dirty="0">
              <a:latin typeface="Arial Narrow" panose="020B0606020202030204" pitchFamily="34" charset="0"/>
              <a:cs typeface="Liberation Sans Narrow"/>
            </a:endParaRPr>
          </a:p>
        </p:txBody>
      </p:sp>
      <p:sp>
        <p:nvSpPr>
          <p:cNvPr id="91" name="object 13"/>
          <p:cNvSpPr txBox="1"/>
          <p:nvPr/>
        </p:nvSpPr>
        <p:spPr>
          <a:xfrm>
            <a:off x="3971925" y="3127375"/>
            <a:ext cx="871538" cy="257175"/>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RP3KP Lintas </a:t>
            </a:r>
            <a:r>
              <a:rPr lang="en-US" sz="720" spc="-3" dirty="0" err="1">
                <a:latin typeface="Arial Narrow" panose="020B0606020202030204" pitchFamily="34" charset="0"/>
                <a:cs typeface="Liberation Sans Narrow"/>
              </a:rPr>
              <a:t>Kab</a:t>
            </a:r>
            <a:r>
              <a:rPr lang="en-US" sz="720" spc="-3" dirty="0">
                <a:latin typeface="Arial Narrow" panose="020B0606020202030204" pitchFamily="34" charset="0"/>
                <a:cs typeface="Liberation Sans Narrow"/>
              </a:rPr>
              <a:t>/</a:t>
            </a:r>
            <a:r>
              <a:rPr lang="en-US" sz="720" spc="-3" dirty="0" err="1">
                <a:latin typeface="Arial Narrow" panose="020B0606020202030204" pitchFamily="34" charset="0"/>
                <a:cs typeface="Liberation Sans Narrow"/>
              </a:rPr>
              <a:t>Kot</a:t>
            </a:r>
            <a:endParaRPr sz="720" dirty="0">
              <a:latin typeface="Arial Narrow" panose="020B0606020202030204" pitchFamily="34" charset="0"/>
              <a:cs typeface="Liberation Sans Narrow"/>
            </a:endParaRPr>
          </a:p>
        </p:txBody>
      </p:sp>
      <p:sp>
        <p:nvSpPr>
          <p:cNvPr id="92" name="object 13"/>
          <p:cNvSpPr txBox="1"/>
          <p:nvPr/>
        </p:nvSpPr>
        <p:spPr>
          <a:xfrm>
            <a:off x="3971925" y="2259013"/>
            <a:ext cx="871538"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RP3KP Lintas </a:t>
            </a:r>
            <a:r>
              <a:rPr lang="en-US" sz="720" spc="-3" dirty="0" err="1">
                <a:latin typeface="Arial Narrow" panose="020B0606020202030204" pitchFamily="34" charset="0"/>
                <a:cs typeface="Liberation Sans Narrow"/>
              </a:rPr>
              <a:t>Prov</a:t>
            </a:r>
            <a:endParaRPr sz="720" dirty="0">
              <a:latin typeface="Arial Narrow" panose="020B0606020202030204" pitchFamily="34" charset="0"/>
              <a:cs typeface="Liberation Sans Narrow"/>
            </a:endParaRPr>
          </a:p>
        </p:txBody>
      </p:sp>
      <p:sp>
        <p:nvSpPr>
          <p:cNvPr id="101" name="object 13"/>
          <p:cNvSpPr txBox="1"/>
          <p:nvPr/>
        </p:nvSpPr>
        <p:spPr>
          <a:xfrm>
            <a:off x="5437188" y="6357938"/>
            <a:ext cx="423862" cy="138112"/>
          </a:xfrm>
          <a:prstGeom prst="rect">
            <a:avLst/>
          </a:prstGeom>
          <a:solidFill>
            <a:srgbClr val="FFFF00"/>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RTBL</a:t>
            </a:r>
            <a:endParaRPr lang="en-US" sz="720" dirty="0">
              <a:latin typeface="Arial Narrow" panose="020B0606020202030204" pitchFamily="34" charset="0"/>
              <a:cs typeface="Liberation Sans Narrow"/>
            </a:endParaRPr>
          </a:p>
        </p:txBody>
      </p:sp>
      <p:sp>
        <p:nvSpPr>
          <p:cNvPr id="104" name="object 13"/>
          <p:cNvSpPr txBox="1"/>
          <p:nvPr/>
        </p:nvSpPr>
        <p:spPr>
          <a:xfrm>
            <a:off x="942975" y="1473200"/>
            <a:ext cx="2116138" cy="138113"/>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UU 26 2007</a:t>
            </a:r>
            <a:endParaRPr sz="720" dirty="0">
              <a:latin typeface="Arial Narrow" panose="020B0606020202030204" pitchFamily="34" charset="0"/>
              <a:cs typeface="Liberation Sans Narrow"/>
            </a:endParaRPr>
          </a:p>
        </p:txBody>
      </p:sp>
      <p:sp>
        <p:nvSpPr>
          <p:cNvPr id="106" name="object 13"/>
          <p:cNvSpPr txBox="1"/>
          <p:nvPr/>
        </p:nvSpPr>
        <p:spPr>
          <a:xfrm>
            <a:off x="3971925" y="1473200"/>
            <a:ext cx="1206500" cy="138113"/>
          </a:xfrm>
          <a:prstGeom prst="rect">
            <a:avLst/>
          </a:prstGeom>
          <a:solidFill>
            <a:srgbClr val="FFFF00"/>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UU 1 / 2011</a:t>
            </a:r>
            <a:endParaRPr sz="720" dirty="0">
              <a:latin typeface="Arial Narrow" panose="020B0606020202030204" pitchFamily="34" charset="0"/>
              <a:cs typeface="Liberation Sans Narrow"/>
            </a:endParaRPr>
          </a:p>
        </p:txBody>
      </p:sp>
      <p:sp>
        <p:nvSpPr>
          <p:cNvPr id="107" name="object 13"/>
          <p:cNvSpPr txBox="1"/>
          <p:nvPr/>
        </p:nvSpPr>
        <p:spPr>
          <a:xfrm>
            <a:off x="5178425" y="1473200"/>
            <a:ext cx="517525" cy="144463"/>
          </a:xfrm>
          <a:prstGeom prst="rect">
            <a:avLst/>
          </a:prstGeom>
          <a:solidFill>
            <a:srgbClr val="FFFF00"/>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UU 28 / 2002</a:t>
            </a:r>
            <a:endParaRPr sz="720" dirty="0">
              <a:latin typeface="Arial Narrow" panose="020B0606020202030204" pitchFamily="34" charset="0"/>
              <a:cs typeface="Liberation Sans Narrow"/>
            </a:endParaRPr>
          </a:p>
        </p:txBody>
      </p:sp>
      <p:sp>
        <p:nvSpPr>
          <p:cNvPr id="109" name="object 13"/>
          <p:cNvSpPr txBox="1"/>
          <p:nvPr/>
        </p:nvSpPr>
        <p:spPr>
          <a:xfrm>
            <a:off x="0" y="6219825"/>
            <a:ext cx="869950" cy="138113"/>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LOKUS</a:t>
            </a:r>
            <a:endParaRPr lang="en-US" sz="720" dirty="0">
              <a:latin typeface="Arial Narrow" panose="020B0606020202030204" pitchFamily="34" charset="0"/>
              <a:cs typeface="Liberation Sans Narrow"/>
            </a:endParaRPr>
          </a:p>
        </p:txBody>
      </p:sp>
      <p:sp>
        <p:nvSpPr>
          <p:cNvPr id="110" name="object 13"/>
          <p:cNvSpPr txBox="1"/>
          <p:nvPr/>
        </p:nvSpPr>
        <p:spPr>
          <a:xfrm>
            <a:off x="8299450" y="6586538"/>
            <a:ext cx="309563" cy="138112"/>
          </a:xfrm>
          <a:prstGeom prst="rect">
            <a:avLst/>
          </a:prstGeom>
          <a:solidFill>
            <a:srgbClr val="FF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DED</a:t>
            </a:r>
            <a:endParaRPr lang="en-US" sz="720" dirty="0">
              <a:latin typeface="Arial Narrow" panose="020B0606020202030204" pitchFamily="34" charset="0"/>
              <a:cs typeface="Liberation Sans Narrow"/>
            </a:endParaRPr>
          </a:p>
        </p:txBody>
      </p:sp>
      <p:sp>
        <p:nvSpPr>
          <p:cNvPr id="111" name="object 13"/>
          <p:cNvSpPr txBox="1"/>
          <p:nvPr/>
        </p:nvSpPr>
        <p:spPr>
          <a:xfrm>
            <a:off x="8734425" y="6586538"/>
            <a:ext cx="303213" cy="138112"/>
          </a:xfrm>
          <a:prstGeom prst="rect">
            <a:avLst/>
          </a:prstGeom>
          <a:solidFill>
            <a:srgbClr val="FF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FISIK</a:t>
            </a:r>
            <a:endParaRPr lang="en-US" sz="720" dirty="0">
              <a:latin typeface="Arial Narrow" panose="020B0606020202030204" pitchFamily="34" charset="0"/>
              <a:cs typeface="Liberation Sans Narrow"/>
            </a:endParaRPr>
          </a:p>
        </p:txBody>
      </p:sp>
      <p:cxnSp>
        <p:nvCxnSpPr>
          <p:cNvPr id="5" name="Straight Arrow Connector 4"/>
          <p:cNvCxnSpPr>
            <a:stCxn id="59" idx="2"/>
          </p:cNvCxnSpPr>
          <p:nvPr/>
        </p:nvCxnSpPr>
        <p:spPr>
          <a:xfrm flipH="1">
            <a:off x="1377950" y="1981200"/>
            <a:ext cx="0" cy="7556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endCxn id="64" idx="0"/>
          </p:cNvCxnSpPr>
          <p:nvPr/>
        </p:nvCxnSpPr>
        <p:spPr>
          <a:xfrm flipH="1">
            <a:off x="1377950" y="3001963"/>
            <a:ext cx="1588" cy="5603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59" idx="3"/>
            <a:endCxn id="68" idx="0"/>
          </p:cNvCxnSpPr>
          <p:nvPr/>
        </p:nvCxnSpPr>
        <p:spPr>
          <a:xfrm>
            <a:off x="1812925" y="1838325"/>
            <a:ext cx="571500" cy="2476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75" idx="1"/>
          </p:cNvCxnSpPr>
          <p:nvPr/>
        </p:nvCxnSpPr>
        <p:spPr>
          <a:xfrm rot="10800000" flipV="1">
            <a:off x="1619250" y="2328863"/>
            <a:ext cx="180975" cy="4079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3" name="Elbow Connector 112"/>
          <p:cNvCxnSpPr>
            <a:stCxn id="68" idx="1"/>
          </p:cNvCxnSpPr>
          <p:nvPr/>
        </p:nvCxnSpPr>
        <p:spPr>
          <a:xfrm rot="10800000" flipV="1">
            <a:off x="1474788" y="2155825"/>
            <a:ext cx="325437" cy="581025"/>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0" name="Elbow Connector 119"/>
          <p:cNvCxnSpPr>
            <a:stCxn id="76" idx="1"/>
          </p:cNvCxnSpPr>
          <p:nvPr/>
        </p:nvCxnSpPr>
        <p:spPr>
          <a:xfrm rot="10800000" flipV="1">
            <a:off x="1619250" y="3255963"/>
            <a:ext cx="180975" cy="3063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36"/>
          <p:cNvCxnSpPr>
            <a:endCxn id="76" idx="0"/>
          </p:cNvCxnSpPr>
          <p:nvPr/>
        </p:nvCxnSpPr>
        <p:spPr>
          <a:xfrm>
            <a:off x="1812925" y="2859088"/>
            <a:ext cx="571500"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4" name="Elbow Connector 123"/>
          <p:cNvCxnSpPr>
            <a:stCxn id="64" idx="3"/>
            <a:endCxn id="187" idx="0"/>
          </p:cNvCxnSpPr>
          <p:nvPr/>
        </p:nvCxnSpPr>
        <p:spPr>
          <a:xfrm>
            <a:off x="1812925" y="3667125"/>
            <a:ext cx="563563" cy="7048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a:off x="4508500" y="2408238"/>
            <a:ext cx="0" cy="5524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a:stCxn id="75" idx="3"/>
            <a:endCxn id="300" idx="1"/>
          </p:cNvCxnSpPr>
          <p:nvPr/>
        </p:nvCxnSpPr>
        <p:spPr>
          <a:xfrm>
            <a:off x="2967038" y="2328863"/>
            <a:ext cx="2254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a:stCxn id="76" idx="3"/>
            <a:endCxn id="410" idx="1"/>
          </p:cNvCxnSpPr>
          <p:nvPr/>
        </p:nvCxnSpPr>
        <p:spPr>
          <a:xfrm flipV="1">
            <a:off x="2967038" y="3195638"/>
            <a:ext cx="225425" cy="60325"/>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5" name="Elbow Connector 154"/>
          <p:cNvCxnSpPr>
            <a:stCxn id="59" idx="3"/>
            <a:endCxn id="300" idx="0"/>
          </p:cNvCxnSpPr>
          <p:nvPr/>
        </p:nvCxnSpPr>
        <p:spPr>
          <a:xfrm>
            <a:off x="1812925" y="1838325"/>
            <a:ext cx="1770063" cy="422275"/>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7" name="Elbow Connector 156"/>
          <p:cNvCxnSpPr>
            <a:endCxn id="91" idx="0"/>
          </p:cNvCxnSpPr>
          <p:nvPr/>
        </p:nvCxnSpPr>
        <p:spPr>
          <a:xfrm>
            <a:off x="1812925" y="2859088"/>
            <a:ext cx="2593975"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3" name="object 13"/>
          <p:cNvSpPr txBox="1"/>
          <p:nvPr/>
        </p:nvSpPr>
        <p:spPr>
          <a:xfrm>
            <a:off x="3971925" y="3921125"/>
            <a:ext cx="811213" cy="257175"/>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id-ID" sz="720" spc="-3" dirty="0">
                <a:latin typeface="Arial Narrow" panose="020B0606020202030204" pitchFamily="34" charset="0"/>
                <a:cs typeface="Liberation Sans Narrow"/>
              </a:rPr>
              <a:t>RP3KP Skala Kab/Kota</a:t>
            </a:r>
            <a:endParaRPr sz="720" dirty="0">
              <a:latin typeface="Arial Narrow" panose="020B0606020202030204" pitchFamily="34" charset="0"/>
              <a:cs typeface="Liberation Sans Narrow"/>
            </a:endParaRPr>
          </a:p>
        </p:txBody>
      </p:sp>
      <p:cxnSp>
        <p:nvCxnSpPr>
          <p:cNvPr id="186" name="Straight Arrow Connector 185"/>
          <p:cNvCxnSpPr>
            <a:stCxn id="110" idx="3"/>
            <a:endCxn id="111" idx="1"/>
          </p:cNvCxnSpPr>
          <p:nvPr/>
        </p:nvCxnSpPr>
        <p:spPr>
          <a:xfrm>
            <a:off x="8609013" y="6654800"/>
            <a:ext cx="125412"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94" name="object 13"/>
          <p:cNvSpPr txBox="1"/>
          <p:nvPr/>
        </p:nvSpPr>
        <p:spPr>
          <a:xfrm>
            <a:off x="4564063" y="5940425"/>
            <a:ext cx="579437" cy="258763"/>
          </a:xfrm>
          <a:prstGeom prst="rect">
            <a:avLst/>
          </a:prstGeom>
          <a:solidFill>
            <a:schemeClr val="bg1"/>
          </a:solidFill>
          <a:ln w="9525">
            <a:solidFill>
              <a:srgbClr val="000000"/>
            </a:solidFill>
            <a:prstDash val="dash"/>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Masterplan </a:t>
            </a:r>
            <a:r>
              <a:rPr lang="en-US" sz="720" spc="-3" dirty="0" err="1">
                <a:latin typeface="Arial Narrow" panose="020B0606020202030204" pitchFamily="34" charset="0"/>
                <a:cs typeface="Liberation Sans Narrow"/>
              </a:rPr>
              <a:t>Kawasan</a:t>
            </a:r>
            <a:endParaRPr sz="720" dirty="0">
              <a:latin typeface="Arial Narrow" panose="020B0606020202030204" pitchFamily="34" charset="0"/>
              <a:cs typeface="Liberation Sans Narrow"/>
            </a:endParaRPr>
          </a:p>
        </p:txBody>
      </p:sp>
      <p:sp>
        <p:nvSpPr>
          <p:cNvPr id="237" name="object 13"/>
          <p:cNvSpPr txBox="1"/>
          <p:nvPr/>
        </p:nvSpPr>
        <p:spPr>
          <a:xfrm>
            <a:off x="0" y="4786313"/>
            <a:ext cx="869950" cy="258762"/>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KWS FUNGSIONAL KABUPATEN/KOTA</a:t>
            </a:r>
            <a:endParaRPr lang="en-US" sz="720" dirty="0">
              <a:latin typeface="Arial Narrow" panose="020B0606020202030204" pitchFamily="34" charset="0"/>
              <a:cs typeface="Liberation Sans Narrow"/>
            </a:endParaRPr>
          </a:p>
        </p:txBody>
      </p:sp>
      <p:sp>
        <p:nvSpPr>
          <p:cNvPr id="241" name="object 13"/>
          <p:cNvSpPr txBox="1"/>
          <p:nvPr/>
        </p:nvSpPr>
        <p:spPr>
          <a:xfrm>
            <a:off x="0" y="3184525"/>
            <a:ext cx="869950" cy="257175"/>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KWS FUNGSIONAL PROVINSI</a:t>
            </a:r>
            <a:endParaRPr lang="en-US" sz="720" dirty="0">
              <a:latin typeface="Arial Narrow" panose="020B0606020202030204" pitchFamily="34" charset="0"/>
              <a:cs typeface="Liberation Sans Narrow"/>
            </a:endParaRPr>
          </a:p>
        </p:txBody>
      </p:sp>
      <p:sp>
        <p:nvSpPr>
          <p:cNvPr id="248" name="object 13"/>
          <p:cNvSpPr txBox="1"/>
          <p:nvPr/>
        </p:nvSpPr>
        <p:spPr>
          <a:xfrm>
            <a:off x="0" y="2252663"/>
            <a:ext cx="869950" cy="258762"/>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KWS FUNGSIONAL NASIONAL</a:t>
            </a:r>
            <a:endParaRPr lang="en-US" sz="720" dirty="0">
              <a:latin typeface="Arial Narrow" panose="020B0606020202030204" pitchFamily="34" charset="0"/>
              <a:cs typeface="Liberation Sans Narrow"/>
            </a:endParaRPr>
          </a:p>
        </p:txBody>
      </p:sp>
      <p:sp>
        <p:nvSpPr>
          <p:cNvPr id="249" name="Rectangle 248"/>
          <p:cNvSpPr/>
          <p:nvPr/>
        </p:nvSpPr>
        <p:spPr>
          <a:xfrm>
            <a:off x="4521200" y="5870575"/>
            <a:ext cx="668338" cy="40640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cxnSp>
        <p:nvCxnSpPr>
          <p:cNvPr id="291" name="Straight Arrow Connector 290"/>
          <p:cNvCxnSpPr/>
          <p:nvPr/>
        </p:nvCxnSpPr>
        <p:spPr>
          <a:xfrm>
            <a:off x="4505325" y="3384550"/>
            <a:ext cx="0" cy="5365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0" name="object 13"/>
          <p:cNvSpPr txBox="1"/>
          <p:nvPr/>
        </p:nvSpPr>
        <p:spPr>
          <a:xfrm>
            <a:off x="3192463" y="2260600"/>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Skala Nas</a:t>
            </a:r>
            <a:endParaRPr sz="720" dirty="0">
              <a:latin typeface="Arial Narrow" panose="020B0606020202030204" pitchFamily="34" charset="0"/>
              <a:cs typeface="Liberation Sans Narrow"/>
            </a:endParaRPr>
          </a:p>
        </p:txBody>
      </p:sp>
      <p:sp>
        <p:nvSpPr>
          <p:cNvPr id="307" name="Rectangle 306"/>
          <p:cNvSpPr/>
          <p:nvPr/>
        </p:nvSpPr>
        <p:spPr>
          <a:xfrm>
            <a:off x="3087688" y="2047875"/>
            <a:ext cx="1801812" cy="2185988"/>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308" name="object 13"/>
          <p:cNvSpPr txBox="1"/>
          <p:nvPr/>
        </p:nvSpPr>
        <p:spPr>
          <a:xfrm>
            <a:off x="3581400" y="2073275"/>
            <a:ext cx="811213" cy="139700"/>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Pola Ruang</a:t>
            </a:r>
            <a:endParaRPr sz="720" dirty="0">
              <a:latin typeface="Arial Narrow" panose="020B0606020202030204" pitchFamily="34" charset="0"/>
              <a:cs typeface="Liberation Sans Narrow"/>
            </a:endParaRPr>
          </a:p>
        </p:txBody>
      </p:sp>
      <p:sp>
        <p:nvSpPr>
          <p:cNvPr id="309" name="object 13"/>
          <p:cNvSpPr txBox="1"/>
          <p:nvPr/>
        </p:nvSpPr>
        <p:spPr>
          <a:xfrm>
            <a:off x="3128963" y="1473200"/>
            <a:ext cx="842962" cy="138113"/>
          </a:xfrm>
          <a:prstGeom prst="rect">
            <a:avLst/>
          </a:prstGeom>
          <a:solidFill>
            <a:schemeClr val="bg1">
              <a:lumMod val="85000"/>
            </a:schemeClr>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UU SEKTOR</a:t>
            </a:r>
            <a:endParaRPr sz="720" dirty="0">
              <a:latin typeface="Arial Narrow" panose="020B0606020202030204" pitchFamily="34" charset="0"/>
              <a:cs typeface="Liberation Sans Narrow"/>
            </a:endParaRPr>
          </a:p>
        </p:txBody>
      </p:sp>
      <p:cxnSp>
        <p:nvCxnSpPr>
          <p:cNvPr id="378" name="Elbow Connector 377"/>
          <p:cNvCxnSpPr>
            <a:cxnSpLocks/>
          </p:cNvCxnSpPr>
          <p:nvPr/>
        </p:nvCxnSpPr>
        <p:spPr>
          <a:xfrm>
            <a:off x="3030538" y="5073650"/>
            <a:ext cx="1490662" cy="817563"/>
          </a:xfrm>
          <a:prstGeom prst="bent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91" name="object 13"/>
          <p:cNvSpPr txBox="1"/>
          <p:nvPr/>
        </p:nvSpPr>
        <p:spPr>
          <a:xfrm>
            <a:off x="942975" y="1281113"/>
            <a:ext cx="2116138" cy="138112"/>
          </a:xfrm>
          <a:prstGeom prst="rect">
            <a:avLst/>
          </a:prstGeom>
          <a:solidFill>
            <a:schemeClr val="tx1">
              <a:lumMod val="85000"/>
              <a:lumOff val="15000"/>
            </a:schemeClr>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PERENCANAAN TATA RUANG</a:t>
            </a:r>
            <a:endParaRPr sz="720" dirty="0">
              <a:solidFill>
                <a:schemeClr val="bg1"/>
              </a:solidFill>
              <a:latin typeface="Arial Narrow" panose="020B0606020202030204" pitchFamily="34" charset="0"/>
              <a:cs typeface="Liberation Sans Narrow"/>
            </a:endParaRPr>
          </a:p>
        </p:txBody>
      </p:sp>
      <p:sp>
        <p:nvSpPr>
          <p:cNvPr id="392" name="object 13"/>
          <p:cNvSpPr txBox="1"/>
          <p:nvPr/>
        </p:nvSpPr>
        <p:spPr>
          <a:xfrm>
            <a:off x="3128963" y="1281113"/>
            <a:ext cx="2566987" cy="138112"/>
          </a:xfrm>
          <a:prstGeom prst="rect">
            <a:avLst/>
          </a:prstGeom>
          <a:solidFill>
            <a:schemeClr val="tx1">
              <a:lumMod val="85000"/>
              <a:lumOff val="15000"/>
            </a:schemeClr>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PERENCANAAN SEKTOR PEMBENTUK POLA RUANG</a:t>
            </a:r>
            <a:endParaRPr sz="720" dirty="0">
              <a:solidFill>
                <a:schemeClr val="bg1"/>
              </a:solidFill>
              <a:latin typeface="Arial Narrow" panose="020B0606020202030204" pitchFamily="34" charset="0"/>
              <a:cs typeface="Liberation Sans Narrow"/>
            </a:endParaRPr>
          </a:p>
        </p:txBody>
      </p:sp>
      <p:sp>
        <p:nvSpPr>
          <p:cNvPr id="396" name="object 13"/>
          <p:cNvSpPr txBox="1"/>
          <p:nvPr/>
        </p:nvSpPr>
        <p:spPr>
          <a:xfrm>
            <a:off x="5762625" y="1281113"/>
            <a:ext cx="2987675" cy="138112"/>
          </a:xfrm>
          <a:prstGeom prst="rect">
            <a:avLst/>
          </a:prstGeom>
          <a:solidFill>
            <a:schemeClr val="tx1">
              <a:lumMod val="85000"/>
              <a:lumOff val="15000"/>
            </a:schemeClr>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PERENCANAAN SEKTOR PEMBENTUK STRUKTUR RUANG</a:t>
            </a:r>
            <a:endParaRPr sz="720" dirty="0">
              <a:solidFill>
                <a:schemeClr val="bg1"/>
              </a:solidFill>
              <a:latin typeface="Arial Narrow" panose="020B0606020202030204" pitchFamily="34" charset="0"/>
              <a:cs typeface="Liberation Sans Narrow"/>
            </a:endParaRPr>
          </a:p>
        </p:txBody>
      </p:sp>
      <p:cxnSp>
        <p:nvCxnSpPr>
          <p:cNvPr id="403" name="Elbow Connector 402"/>
          <p:cNvCxnSpPr>
            <a:stCxn id="64" idx="3"/>
            <a:endCxn id="183" idx="0"/>
          </p:cNvCxnSpPr>
          <p:nvPr/>
        </p:nvCxnSpPr>
        <p:spPr>
          <a:xfrm>
            <a:off x="1812925" y="3667125"/>
            <a:ext cx="2565400" cy="25400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8" name="object 13"/>
          <p:cNvSpPr txBox="1"/>
          <p:nvPr/>
        </p:nvSpPr>
        <p:spPr>
          <a:xfrm>
            <a:off x="3132138" y="3228975"/>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RIS Skala Nas </a:t>
            </a:r>
            <a:endParaRPr sz="720" dirty="0">
              <a:solidFill>
                <a:schemeClr val="bg1"/>
              </a:solidFill>
              <a:latin typeface="Arial Narrow" panose="020B0606020202030204" pitchFamily="34" charset="0"/>
              <a:cs typeface="Liberation Sans Narrow"/>
            </a:endParaRPr>
          </a:p>
        </p:txBody>
      </p:sp>
      <p:sp>
        <p:nvSpPr>
          <p:cNvPr id="409" name="object 13"/>
          <p:cNvSpPr txBox="1"/>
          <p:nvPr/>
        </p:nvSpPr>
        <p:spPr>
          <a:xfrm>
            <a:off x="3163888" y="3184525"/>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RIS Skala Nas </a:t>
            </a:r>
            <a:endParaRPr sz="720" dirty="0">
              <a:solidFill>
                <a:schemeClr val="bg1"/>
              </a:solidFill>
              <a:latin typeface="Arial Narrow" panose="020B0606020202030204" pitchFamily="34" charset="0"/>
              <a:cs typeface="Liberation Sans Narrow"/>
            </a:endParaRPr>
          </a:p>
        </p:txBody>
      </p:sp>
      <p:sp>
        <p:nvSpPr>
          <p:cNvPr id="410" name="object 13"/>
          <p:cNvSpPr txBox="1"/>
          <p:nvPr/>
        </p:nvSpPr>
        <p:spPr>
          <a:xfrm>
            <a:off x="3192463" y="3127375"/>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Skala </a:t>
            </a:r>
            <a:r>
              <a:rPr lang="en-US" sz="720" spc="-3" dirty="0" err="1">
                <a:latin typeface="Arial Narrow" panose="020B0606020202030204" pitchFamily="34" charset="0"/>
                <a:cs typeface="Liberation Sans Narrow"/>
              </a:rPr>
              <a:t>Prov</a:t>
            </a:r>
            <a:endParaRPr sz="720" dirty="0">
              <a:latin typeface="Arial Narrow" panose="020B0606020202030204" pitchFamily="34" charset="0"/>
              <a:cs typeface="Liberation Sans Narrow"/>
            </a:endParaRPr>
          </a:p>
        </p:txBody>
      </p:sp>
      <p:sp>
        <p:nvSpPr>
          <p:cNvPr id="411" name="object 13"/>
          <p:cNvSpPr txBox="1"/>
          <p:nvPr/>
        </p:nvSpPr>
        <p:spPr>
          <a:xfrm>
            <a:off x="3132138" y="4022725"/>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RIS Skala Nas </a:t>
            </a:r>
            <a:endParaRPr sz="720" dirty="0">
              <a:solidFill>
                <a:schemeClr val="bg1"/>
              </a:solidFill>
              <a:latin typeface="Arial Narrow" panose="020B0606020202030204" pitchFamily="34" charset="0"/>
              <a:cs typeface="Liberation Sans Narrow"/>
            </a:endParaRPr>
          </a:p>
        </p:txBody>
      </p:sp>
      <p:sp>
        <p:nvSpPr>
          <p:cNvPr id="412" name="object 13"/>
          <p:cNvSpPr txBox="1"/>
          <p:nvPr/>
        </p:nvSpPr>
        <p:spPr>
          <a:xfrm>
            <a:off x="3163888" y="3978275"/>
            <a:ext cx="779462"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solidFill>
                  <a:schemeClr val="bg1"/>
                </a:solidFill>
                <a:latin typeface="Arial Narrow" panose="020B0606020202030204" pitchFamily="34" charset="0"/>
                <a:cs typeface="Liberation Sans Narrow"/>
              </a:rPr>
              <a:t>RIS Skala Nas </a:t>
            </a:r>
            <a:endParaRPr sz="720" dirty="0">
              <a:solidFill>
                <a:schemeClr val="bg1"/>
              </a:solidFill>
              <a:latin typeface="Arial Narrow" panose="020B0606020202030204" pitchFamily="34" charset="0"/>
              <a:cs typeface="Liberation Sans Narrow"/>
            </a:endParaRPr>
          </a:p>
        </p:txBody>
      </p:sp>
      <p:sp>
        <p:nvSpPr>
          <p:cNvPr id="413" name="object 13"/>
          <p:cNvSpPr txBox="1"/>
          <p:nvPr/>
        </p:nvSpPr>
        <p:spPr>
          <a:xfrm>
            <a:off x="3192463" y="3921125"/>
            <a:ext cx="779462" cy="257175"/>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Skala </a:t>
            </a:r>
            <a:r>
              <a:rPr lang="en-US" sz="720" spc="-3" dirty="0" err="1">
                <a:latin typeface="Arial Narrow" panose="020B0606020202030204" pitchFamily="34" charset="0"/>
                <a:cs typeface="Liberation Sans Narrow"/>
              </a:rPr>
              <a:t>Kab</a:t>
            </a:r>
            <a:r>
              <a:rPr lang="en-US" sz="720" spc="-3" dirty="0">
                <a:latin typeface="Arial Narrow" panose="020B0606020202030204" pitchFamily="34" charset="0"/>
                <a:cs typeface="Liberation Sans Narrow"/>
              </a:rPr>
              <a:t>/Kota</a:t>
            </a:r>
            <a:endParaRPr sz="720" dirty="0">
              <a:latin typeface="Arial Narrow" panose="020B0606020202030204" pitchFamily="34" charset="0"/>
              <a:cs typeface="Liberation Sans Narrow"/>
            </a:endParaRPr>
          </a:p>
        </p:txBody>
      </p:sp>
      <p:cxnSp>
        <p:nvCxnSpPr>
          <p:cNvPr id="415" name="Elbow Connector 414"/>
          <p:cNvCxnSpPr>
            <a:stCxn id="59" idx="3"/>
            <a:endCxn id="92" idx="0"/>
          </p:cNvCxnSpPr>
          <p:nvPr/>
        </p:nvCxnSpPr>
        <p:spPr>
          <a:xfrm>
            <a:off x="1812925" y="1838325"/>
            <a:ext cx="2593975" cy="420688"/>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0" name="Elbow Connector 419"/>
          <p:cNvCxnSpPr>
            <a:endCxn id="410" idx="0"/>
          </p:cNvCxnSpPr>
          <p:nvPr/>
        </p:nvCxnSpPr>
        <p:spPr>
          <a:xfrm>
            <a:off x="1812925" y="2859088"/>
            <a:ext cx="1770063"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3" name="Elbow Connector 422"/>
          <p:cNvCxnSpPr>
            <a:stCxn id="64" idx="3"/>
            <a:endCxn id="413" idx="0"/>
          </p:cNvCxnSpPr>
          <p:nvPr/>
        </p:nvCxnSpPr>
        <p:spPr>
          <a:xfrm>
            <a:off x="1812925" y="3667125"/>
            <a:ext cx="1770063" cy="25400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1" name="Rectangle 470"/>
          <p:cNvSpPr/>
          <p:nvPr/>
        </p:nvSpPr>
        <p:spPr>
          <a:xfrm>
            <a:off x="5762625" y="1925638"/>
            <a:ext cx="2987675" cy="309245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472" name="object 13"/>
          <p:cNvSpPr txBox="1"/>
          <p:nvPr/>
        </p:nvSpPr>
        <p:spPr>
          <a:xfrm>
            <a:off x="6365875" y="1928813"/>
            <a:ext cx="809625" cy="139700"/>
          </a:xfrm>
          <a:prstGeom prst="rect">
            <a:avLst/>
          </a:prstGeom>
          <a:noFill/>
          <a:ln w="9525">
            <a:no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Struktur Ruang</a:t>
            </a:r>
            <a:endParaRPr sz="720" dirty="0">
              <a:latin typeface="Arial Narrow" panose="020B0606020202030204" pitchFamily="34" charset="0"/>
              <a:cs typeface="Liberation Sans Narrow"/>
            </a:endParaRPr>
          </a:p>
        </p:txBody>
      </p:sp>
      <p:sp>
        <p:nvSpPr>
          <p:cNvPr id="474" name="object 13"/>
          <p:cNvSpPr txBox="1"/>
          <p:nvPr/>
        </p:nvSpPr>
        <p:spPr>
          <a:xfrm>
            <a:off x="5803900" y="2162175"/>
            <a:ext cx="996950"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Ke-PU-an Nasional</a:t>
            </a:r>
            <a:endParaRPr sz="720" dirty="0">
              <a:latin typeface="Arial Narrow" panose="020B0606020202030204" pitchFamily="34" charset="0"/>
              <a:cs typeface="Liberation Sans Narrow"/>
            </a:endParaRPr>
          </a:p>
        </p:txBody>
      </p:sp>
      <p:sp>
        <p:nvSpPr>
          <p:cNvPr id="475" name="object 13"/>
          <p:cNvSpPr txBox="1"/>
          <p:nvPr/>
        </p:nvSpPr>
        <p:spPr>
          <a:xfrm>
            <a:off x="6800850" y="2162175"/>
            <a:ext cx="869950"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Transportasi Nas</a:t>
            </a:r>
            <a:endParaRPr sz="720" dirty="0">
              <a:latin typeface="Arial Narrow" panose="020B0606020202030204" pitchFamily="34" charset="0"/>
              <a:cs typeface="Liberation Sans Narrow"/>
            </a:endParaRPr>
          </a:p>
        </p:txBody>
      </p:sp>
      <p:sp>
        <p:nvSpPr>
          <p:cNvPr id="476" name="object 13"/>
          <p:cNvSpPr txBox="1"/>
          <p:nvPr/>
        </p:nvSpPr>
        <p:spPr>
          <a:xfrm>
            <a:off x="7670800" y="2163763"/>
            <a:ext cx="504825" cy="341312"/>
          </a:xfrm>
          <a:prstGeom prst="rect">
            <a:avLst/>
          </a:prstGeom>
          <a:solidFill>
            <a:schemeClr val="bg1"/>
          </a:solidFill>
          <a:ln w="9525">
            <a:solidFill>
              <a:srgbClr val="000000"/>
            </a:solidFill>
          </a:ln>
        </p:spPr>
        <p:txBody>
          <a:bodyPr lIns="9000" tIns="9000" rIns="9000" bIns="9000"/>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Energi Nas</a:t>
            </a:r>
            <a:endParaRPr sz="720" dirty="0">
              <a:latin typeface="Arial Narrow" panose="020B0606020202030204" pitchFamily="34" charset="0"/>
              <a:cs typeface="Liberation Sans Narrow"/>
            </a:endParaRPr>
          </a:p>
        </p:txBody>
      </p:sp>
      <p:sp>
        <p:nvSpPr>
          <p:cNvPr id="477" name="object 13"/>
          <p:cNvSpPr txBox="1"/>
          <p:nvPr/>
        </p:nvSpPr>
        <p:spPr>
          <a:xfrm>
            <a:off x="8170863" y="2163763"/>
            <a:ext cx="541337" cy="341312"/>
          </a:xfrm>
          <a:prstGeom prst="rect">
            <a:avLst/>
          </a:prstGeom>
          <a:solidFill>
            <a:schemeClr val="bg1"/>
          </a:solidFill>
          <a:ln w="9525">
            <a:solidFill>
              <a:srgbClr val="000000"/>
            </a:solidFill>
          </a:ln>
        </p:spPr>
        <p:txBody>
          <a:bodyPr lIns="9000" tIns="9000" rIns="9000" bIns="9000"/>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a:t>
            </a:r>
            <a:r>
              <a:rPr lang="en-US" sz="720" spc="-3" dirty="0" err="1">
                <a:latin typeface="Arial Narrow" panose="020B0606020202030204" pitchFamily="34" charset="0"/>
                <a:cs typeface="Liberation Sans Narrow"/>
              </a:rPr>
              <a:t>Telekomu</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nikasi</a:t>
            </a:r>
            <a:r>
              <a:rPr lang="en-US" sz="720" spc="-3" dirty="0">
                <a:latin typeface="Arial Narrow" panose="020B0606020202030204" pitchFamily="34" charset="0"/>
                <a:cs typeface="Liberation Sans Narrow"/>
              </a:rPr>
              <a:t> Nas</a:t>
            </a:r>
            <a:endParaRPr sz="720" dirty="0">
              <a:latin typeface="Arial Narrow" panose="020B0606020202030204" pitchFamily="34" charset="0"/>
              <a:cs typeface="Liberation Sans Narrow"/>
            </a:endParaRPr>
          </a:p>
        </p:txBody>
      </p:sp>
      <p:sp>
        <p:nvSpPr>
          <p:cNvPr id="478" name="object 13"/>
          <p:cNvSpPr txBox="1"/>
          <p:nvPr/>
        </p:nvSpPr>
        <p:spPr>
          <a:xfrm>
            <a:off x="5803900" y="2338388"/>
            <a:ext cx="415925" cy="139700"/>
          </a:xfrm>
          <a:prstGeom prst="rect">
            <a:avLst/>
          </a:prstGeom>
          <a:solidFill>
            <a:srgbClr val="FFFF00"/>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CK</a:t>
            </a:r>
            <a:endParaRPr sz="720" dirty="0">
              <a:latin typeface="Arial Narrow" panose="020B0606020202030204" pitchFamily="34" charset="0"/>
              <a:cs typeface="Liberation Sans Narrow"/>
            </a:endParaRPr>
          </a:p>
        </p:txBody>
      </p:sp>
      <p:sp>
        <p:nvSpPr>
          <p:cNvPr id="479" name="object 13"/>
          <p:cNvSpPr txBox="1"/>
          <p:nvPr/>
        </p:nvSpPr>
        <p:spPr>
          <a:xfrm>
            <a:off x="6219825" y="2338388"/>
            <a:ext cx="290513"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BM</a:t>
            </a:r>
            <a:endParaRPr sz="720" dirty="0">
              <a:latin typeface="Arial Narrow" panose="020B0606020202030204" pitchFamily="34" charset="0"/>
              <a:cs typeface="Liberation Sans Narrow"/>
            </a:endParaRPr>
          </a:p>
        </p:txBody>
      </p:sp>
      <p:sp>
        <p:nvSpPr>
          <p:cNvPr id="480" name="object 13"/>
          <p:cNvSpPr txBox="1"/>
          <p:nvPr/>
        </p:nvSpPr>
        <p:spPr>
          <a:xfrm>
            <a:off x="6510338" y="2338388"/>
            <a:ext cx="290512"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SDA</a:t>
            </a:r>
            <a:endParaRPr sz="720" dirty="0">
              <a:latin typeface="Arial Narrow" panose="020B0606020202030204" pitchFamily="34" charset="0"/>
              <a:cs typeface="Liberation Sans Narrow"/>
            </a:endParaRPr>
          </a:p>
        </p:txBody>
      </p:sp>
      <p:sp>
        <p:nvSpPr>
          <p:cNvPr id="483" name="object 13"/>
          <p:cNvSpPr txBox="1"/>
          <p:nvPr/>
        </p:nvSpPr>
        <p:spPr>
          <a:xfrm>
            <a:off x="6802438" y="2338388"/>
            <a:ext cx="290512"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Darat </a:t>
            </a:r>
            <a:endParaRPr sz="720" dirty="0">
              <a:latin typeface="Arial Narrow" panose="020B0606020202030204" pitchFamily="34" charset="0"/>
              <a:cs typeface="Liberation Sans Narrow"/>
            </a:endParaRPr>
          </a:p>
        </p:txBody>
      </p:sp>
      <p:sp>
        <p:nvSpPr>
          <p:cNvPr id="484" name="object 13"/>
          <p:cNvSpPr txBox="1"/>
          <p:nvPr/>
        </p:nvSpPr>
        <p:spPr>
          <a:xfrm>
            <a:off x="7092950" y="2338388"/>
            <a:ext cx="290513"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Laut</a:t>
            </a:r>
            <a:endParaRPr sz="720" dirty="0">
              <a:latin typeface="Arial Narrow" panose="020B0606020202030204" pitchFamily="34" charset="0"/>
              <a:cs typeface="Liberation Sans Narrow"/>
            </a:endParaRPr>
          </a:p>
        </p:txBody>
      </p:sp>
      <p:sp>
        <p:nvSpPr>
          <p:cNvPr id="485" name="object 13"/>
          <p:cNvSpPr txBox="1"/>
          <p:nvPr/>
        </p:nvSpPr>
        <p:spPr>
          <a:xfrm>
            <a:off x="7383463" y="2338388"/>
            <a:ext cx="288925" cy="141287"/>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Udara</a:t>
            </a:r>
            <a:endParaRPr sz="720" dirty="0">
              <a:latin typeface="Arial Narrow" panose="020B0606020202030204" pitchFamily="34" charset="0"/>
              <a:cs typeface="Liberation Sans Narrow"/>
            </a:endParaRPr>
          </a:p>
        </p:txBody>
      </p:sp>
      <p:sp>
        <p:nvSpPr>
          <p:cNvPr id="508" name="object 13"/>
          <p:cNvSpPr txBox="1"/>
          <p:nvPr/>
        </p:nvSpPr>
        <p:spPr>
          <a:xfrm>
            <a:off x="5803900" y="3127375"/>
            <a:ext cx="996950"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Ke-PU-an </a:t>
            </a:r>
            <a:r>
              <a:rPr lang="en-US" sz="720" spc="-3" dirty="0" err="1">
                <a:latin typeface="Arial Narrow" panose="020B0606020202030204" pitchFamily="34" charset="0"/>
                <a:cs typeface="Liberation Sans Narrow"/>
              </a:rPr>
              <a:t>Prov</a:t>
            </a:r>
            <a:endParaRPr sz="720" dirty="0">
              <a:latin typeface="Arial Narrow" panose="020B0606020202030204" pitchFamily="34" charset="0"/>
              <a:cs typeface="Liberation Sans Narrow"/>
            </a:endParaRPr>
          </a:p>
        </p:txBody>
      </p:sp>
      <p:sp>
        <p:nvSpPr>
          <p:cNvPr id="509" name="object 13"/>
          <p:cNvSpPr txBox="1"/>
          <p:nvPr/>
        </p:nvSpPr>
        <p:spPr>
          <a:xfrm>
            <a:off x="6800850" y="3127375"/>
            <a:ext cx="869950"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Transportasi </a:t>
            </a:r>
            <a:r>
              <a:rPr lang="en-US" sz="720" spc="-3" dirty="0" err="1">
                <a:latin typeface="Arial Narrow" panose="020B0606020202030204" pitchFamily="34" charset="0"/>
                <a:cs typeface="Liberation Sans Narrow"/>
              </a:rPr>
              <a:t>Prov</a:t>
            </a:r>
            <a:endParaRPr sz="720" dirty="0">
              <a:latin typeface="Arial Narrow" panose="020B0606020202030204" pitchFamily="34" charset="0"/>
              <a:cs typeface="Liberation Sans Narrow"/>
            </a:endParaRPr>
          </a:p>
        </p:txBody>
      </p:sp>
      <p:sp>
        <p:nvSpPr>
          <p:cNvPr id="510" name="object 13"/>
          <p:cNvSpPr txBox="1"/>
          <p:nvPr/>
        </p:nvSpPr>
        <p:spPr>
          <a:xfrm>
            <a:off x="7670800" y="3127375"/>
            <a:ext cx="504825" cy="341313"/>
          </a:xfrm>
          <a:prstGeom prst="rect">
            <a:avLst/>
          </a:prstGeom>
          <a:solidFill>
            <a:schemeClr val="bg1"/>
          </a:solidFill>
          <a:ln w="9525">
            <a:solidFill>
              <a:srgbClr val="000000"/>
            </a:solidFill>
          </a:ln>
        </p:spPr>
        <p:txBody>
          <a:bodyPr lIns="9000" tIns="9000" rIns="9000" bIns="9000"/>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Energi </a:t>
            </a:r>
            <a:r>
              <a:rPr lang="en-US" sz="720" spc="-3" dirty="0" err="1">
                <a:latin typeface="Arial Narrow" panose="020B0606020202030204" pitchFamily="34" charset="0"/>
                <a:cs typeface="Liberation Sans Narrow"/>
              </a:rPr>
              <a:t>Prov</a:t>
            </a:r>
            <a:endParaRPr sz="720" dirty="0">
              <a:latin typeface="Arial Narrow" panose="020B0606020202030204" pitchFamily="34" charset="0"/>
              <a:cs typeface="Liberation Sans Narrow"/>
            </a:endParaRPr>
          </a:p>
        </p:txBody>
      </p:sp>
      <p:sp>
        <p:nvSpPr>
          <p:cNvPr id="511" name="object 13"/>
          <p:cNvSpPr txBox="1"/>
          <p:nvPr/>
        </p:nvSpPr>
        <p:spPr>
          <a:xfrm>
            <a:off x="8170863" y="3127375"/>
            <a:ext cx="541337" cy="341313"/>
          </a:xfrm>
          <a:prstGeom prst="rect">
            <a:avLst/>
          </a:prstGeom>
          <a:solidFill>
            <a:schemeClr val="bg1"/>
          </a:solidFill>
          <a:ln w="9525">
            <a:solidFill>
              <a:srgbClr val="000000"/>
            </a:solidFill>
          </a:ln>
        </p:spPr>
        <p:txBody>
          <a:bodyPr lIns="9000" tIns="9000" rIns="9000" bIns="9000"/>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a:t>
            </a:r>
            <a:r>
              <a:rPr lang="en-US" sz="720" spc="-3" dirty="0" err="1">
                <a:latin typeface="Arial Narrow" panose="020B0606020202030204" pitchFamily="34" charset="0"/>
                <a:cs typeface="Liberation Sans Narrow"/>
              </a:rPr>
              <a:t>Telekomu</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nikasi</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Prov</a:t>
            </a:r>
            <a:endParaRPr sz="720" dirty="0">
              <a:latin typeface="Arial Narrow" panose="020B0606020202030204" pitchFamily="34" charset="0"/>
              <a:cs typeface="Liberation Sans Narrow"/>
            </a:endParaRPr>
          </a:p>
        </p:txBody>
      </p:sp>
      <p:sp>
        <p:nvSpPr>
          <p:cNvPr id="512" name="object 13"/>
          <p:cNvSpPr txBox="1"/>
          <p:nvPr/>
        </p:nvSpPr>
        <p:spPr>
          <a:xfrm>
            <a:off x="5803900" y="3302000"/>
            <a:ext cx="415925" cy="139700"/>
          </a:xfrm>
          <a:prstGeom prst="rect">
            <a:avLst/>
          </a:prstGeom>
          <a:solidFill>
            <a:srgbClr val="FFFF00"/>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CK</a:t>
            </a:r>
            <a:endParaRPr sz="720" dirty="0">
              <a:latin typeface="Arial Narrow" panose="020B0606020202030204" pitchFamily="34" charset="0"/>
              <a:cs typeface="Liberation Sans Narrow"/>
            </a:endParaRPr>
          </a:p>
        </p:txBody>
      </p:sp>
      <p:sp>
        <p:nvSpPr>
          <p:cNvPr id="513" name="object 13"/>
          <p:cNvSpPr txBox="1"/>
          <p:nvPr/>
        </p:nvSpPr>
        <p:spPr>
          <a:xfrm>
            <a:off x="6219825" y="3302000"/>
            <a:ext cx="290513"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BM</a:t>
            </a:r>
            <a:endParaRPr sz="720" dirty="0">
              <a:latin typeface="Arial Narrow" panose="020B0606020202030204" pitchFamily="34" charset="0"/>
              <a:cs typeface="Liberation Sans Narrow"/>
            </a:endParaRPr>
          </a:p>
        </p:txBody>
      </p:sp>
      <p:sp>
        <p:nvSpPr>
          <p:cNvPr id="514" name="object 13"/>
          <p:cNvSpPr txBox="1"/>
          <p:nvPr/>
        </p:nvSpPr>
        <p:spPr>
          <a:xfrm>
            <a:off x="6510338" y="3302000"/>
            <a:ext cx="290512"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SDA</a:t>
            </a:r>
            <a:endParaRPr sz="720" dirty="0">
              <a:latin typeface="Arial Narrow" panose="020B0606020202030204" pitchFamily="34" charset="0"/>
              <a:cs typeface="Liberation Sans Narrow"/>
            </a:endParaRPr>
          </a:p>
        </p:txBody>
      </p:sp>
      <p:sp>
        <p:nvSpPr>
          <p:cNvPr id="515" name="object 13"/>
          <p:cNvSpPr txBox="1"/>
          <p:nvPr/>
        </p:nvSpPr>
        <p:spPr>
          <a:xfrm>
            <a:off x="6802438" y="3302000"/>
            <a:ext cx="290512"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Darat </a:t>
            </a:r>
            <a:endParaRPr sz="720" dirty="0">
              <a:latin typeface="Arial Narrow" panose="020B0606020202030204" pitchFamily="34" charset="0"/>
              <a:cs typeface="Liberation Sans Narrow"/>
            </a:endParaRPr>
          </a:p>
        </p:txBody>
      </p:sp>
      <p:sp>
        <p:nvSpPr>
          <p:cNvPr id="516" name="object 13"/>
          <p:cNvSpPr txBox="1"/>
          <p:nvPr/>
        </p:nvSpPr>
        <p:spPr>
          <a:xfrm>
            <a:off x="7092950" y="3302000"/>
            <a:ext cx="290513"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Laut</a:t>
            </a:r>
            <a:endParaRPr sz="720" dirty="0">
              <a:latin typeface="Arial Narrow" panose="020B0606020202030204" pitchFamily="34" charset="0"/>
              <a:cs typeface="Liberation Sans Narrow"/>
            </a:endParaRPr>
          </a:p>
        </p:txBody>
      </p:sp>
      <p:sp>
        <p:nvSpPr>
          <p:cNvPr id="517" name="object 13"/>
          <p:cNvSpPr txBox="1"/>
          <p:nvPr/>
        </p:nvSpPr>
        <p:spPr>
          <a:xfrm>
            <a:off x="7383463" y="3302000"/>
            <a:ext cx="288925" cy="141288"/>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Udara</a:t>
            </a:r>
            <a:endParaRPr sz="720" dirty="0">
              <a:latin typeface="Arial Narrow" panose="020B0606020202030204" pitchFamily="34" charset="0"/>
              <a:cs typeface="Liberation Sans Narrow"/>
            </a:endParaRPr>
          </a:p>
        </p:txBody>
      </p:sp>
      <p:sp>
        <p:nvSpPr>
          <p:cNvPr id="518" name="object 13"/>
          <p:cNvSpPr txBox="1"/>
          <p:nvPr/>
        </p:nvSpPr>
        <p:spPr>
          <a:xfrm>
            <a:off x="5803900" y="3914775"/>
            <a:ext cx="996950" cy="138113"/>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Ke-PU-an </a:t>
            </a:r>
            <a:r>
              <a:rPr lang="en-US" sz="720" spc="-3" dirty="0" err="1">
                <a:latin typeface="Arial Narrow" panose="020B0606020202030204" pitchFamily="34" charset="0"/>
                <a:cs typeface="Liberation Sans Narrow"/>
              </a:rPr>
              <a:t>Kab</a:t>
            </a:r>
            <a:r>
              <a:rPr lang="en-US" sz="720" spc="-3" dirty="0">
                <a:latin typeface="Arial Narrow" panose="020B0606020202030204" pitchFamily="34" charset="0"/>
                <a:cs typeface="Liberation Sans Narrow"/>
              </a:rPr>
              <a:t>/</a:t>
            </a:r>
            <a:r>
              <a:rPr lang="en-US" sz="720" spc="-3" dirty="0" err="1">
                <a:latin typeface="Arial Narrow" panose="020B0606020202030204" pitchFamily="34" charset="0"/>
                <a:cs typeface="Liberation Sans Narrow"/>
              </a:rPr>
              <a:t>Kot</a:t>
            </a:r>
            <a:endParaRPr sz="720" dirty="0">
              <a:latin typeface="Arial Narrow" panose="020B0606020202030204" pitchFamily="34" charset="0"/>
              <a:cs typeface="Liberation Sans Narrow"/>
            </a:endParaRPr>
          </a:p>
        </p:txBody>
      </p:sp>
      <p:sp>
        <p:nvSpPr>
          <p:cNvPr id="519" name="object 13"/>
          <p:cNvSpPr txBox="1"/>
          <p:nvPr/>
        </p:nvSpPr>
        <p:spPr>
          <a:xfrm>
            <a:off x="6800850" y="3914775"/>
            <a:ext cx="869950" cy="176213"/>
          </a:xfrm>
          <a:prstGeom prst="rect">
            <a:avLst/>
          </a:prstGeom>
          <a:solidFill>
            <a:schemeClr val="bg1"/>
          </a:solidFill>
          <a:ln w="9525">
            <a:solidFill>
              <a:srgbClr val="000000"/>
            </a:solidFill>
          </a:ln>
        </p:spPr>
        <p:txBody>
          <a:bodyPr lIns="9000" tIns="9000" rIns="9000" bIns="9000"/>
          <a:lstStyle/>
          <a:p>
            <a:pPr marL="54865" algn="ctr" eaLnBrk="1" fontAlgn="auto" hangingPunct="1">
              <a:spcBef>
                <a:spcPts val="204"/>
              </a:spcBef>
              <a:spcAft>
                <a:spcPts val="0"/>
              </a:spcAft>
              <a:tabLst>
                <a:tab pos="112778" algn="l"/>
              </a:tabLst>
              <a:defRPr/>
            </a:pPr>
            <a:r>
              <a:rPr lang="en-US" sz="650" spc="-3" dirty="0">
                <a:latin typeface="Arial Narrow" panose="020B0606020202030204" pitchFamily="34" charset="0"/>
                <a:cs typeface="Liberation Sans Narrow"/>
              </a:rPr>
              <a:t>RIS Transportasi </a:t>
            </a:r>
            <a:r>
              <a:rPr lang="en-US" sz="650" spc="-3" dirty="0" err="1">
                <a:latin typeface="Arial Narrow" panose="020B0606020202030204" pitchFamily="34" charset="0"/>
                <a:cs typeface="Liberation Sans Narrow"/>
              </a:rPr>
              <a:t>Kab</a:t>
            </a:r>
            <a:r>
              <a:rPr lang="en-US" sz="650" spc="-3" dirty="0">
                <a:latin typeface="Arial Narrow" panose="020B0606020202030204" pitchFamily="34" charset="0"/>
                <a:cs typeface="Liberation Sans Narrow"/>
              </a:rPr>
              <a:t>/</a:t>
            </a:r>
            <a:r>
              <a:rPr lang="en-US" sz="650" spc="-3" dirty="0" err="1">
                <a:latin typeface="Arial Narrow" panose="020B0606020202030204" pitchFamily="34" charset="0"/>
                <a:cs typeface="Liberation Sans Narrow"/>
              </a:rPr>
              <a:t>Kot</a:t>
            </a:r>
            <a:endParaRPr sz="650" dirty="0">
              <a:latin typeface="Arial Narrow" panose="020B0606020202030204" pitchFamily="34" charset="0"/>
              <a:cs typeface="Liberation Sans Narrow"/>
            </a:endParaRPr>
          </a:p>
        </p:txBody>
      </p:sp>
      <p:sp>
        <p:nvSpPr>
          <p:cNvPr id="520" name="object 13"/>
          <p:cNvSpPr txBox="1"/>
          <p:nvPr/>
        </p:nvSpPr>
        <p:spPr>
          <a:xfrm>
            <a:off x="7670800" y="3914775"/>
            <a:ext cx="504825" cy="341313"/>
          </a:xfrm>
          <a:prstGeom prst="rect">
            <a:avLst/>
          </a:prstGeom>
          <a:solidFill>
            <a:schemeClr val="bg1"/>
          </a:solidFill>
          <a:ln w="9525">
            <a:solidFill>
              <a:srgbClr val="000000"/>
            </a:solidFill>
          </a:ln>
        </p:spPr>
        <p:txBody>
          <a:bodyPr lIns="9000" tIns="9000" rIns="9000" bIns="9000"/>
          <a:lstStyle/>
          <a:p>
            <a:pPr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RIS Energi </a:t>
            </a:r>
            <a:r>
              <a:rPr lang="en-US" sz="720" spc="-3" dirty="0" err="1">
                <a:latin typeface="Arial Narrow" panose="020B0606020202030204" pitchFamily="34" charset="0"/>
                <a:cs typeface="Liberation Sans Narrow"/>
              </a:rPr>
              <a:t>Kab</a:t>
            </a:r>
            <a:r>
              <a:rPr lang="en-US" sz="720" spc="-3" dirty="0">
                <a:latin typeface="Arial Narrow" panose="020B0606020202030204" pitchFamily="34" charset="0"/>
                <a:cs typeface="Liberation Sans Narrow"/>
              </a:rPr>
              <a:t>/</a:t>
            </a:r>
            <a:r>
              <a:rPr lang="en-US" sz="720" spc="-3" dirty="0" err="1">
                <a:latin typeface="Arial Narrow" panose="020B0606020202030204" pitchFamily="34" charset="0"/>
                <a:cs typeface="Liberation Sans Narrow"/>
              </a:rPr>
              <a:t>Kot</a:t>
            </a:r>
            <a:endParaRPr sz="720" dirty="0">
              <a:latin typeface="Arial Narrow" panose="020B0606020202030204" pitchFamily="34" charset="0"/>
              <a:cs typeface="Liberation Sans Narrow"/>
            </a:endParaRPr>
          </a:p>
        </p:txBody>
      </p:sp>
      <p:sp>
        <p:nvSpPr>
          <p:cNvPr id="521" name="object 13"/>
          <p:cNvSpPr txBox="1"/>
          <p:nvPr/>
        </p:nvSpPr>
        <p:spPr>
          <a:xfrm>
            <a:off x="8170863" y="3914775"/>
            <a:ext cx="541337" cy="341313"/>
          </a:xfrm>
          <a:prstGeom prst="rect">
            <a:avLst/>
          </a:prstGeom>
          <a:solidFill>
            <a:schemeClr val="bg1"/>
          </a:solidFill>
          <a:ln w="9525">
            <a:solidFill>
              <a:srgbClr val="000000"/>
            </a:solidFill>
          </a:ln>
        </p:spPr>
        <p:txBody>
          <a:bodyPr lIns="9000" tIns="9000" rIns="9000" bIns="9000"/>
          <a:lstStyle/>
          <a:p>
            <a:pPr algn="ctr" eaLnBrk="1" fontAlgn="auto" hangingPunct="1">
              <a:spcBef>
                <a:spcPts val="204"/>
              </a:spcBef>
              <a:spcAft>
                <a:spcPts val="0"/>
              </a:spcAft>
              <a:tabLst>
                <a:tab pos="112778" algn="l"/>
              </a:tabLst>
              <a:defRPr/>
            </a:pPr>
            <a:r>
              <a:rPr lang="en-US" sz="700" spc="-3" dirty="0">
                <a:latin typeface="Arial Narrow" panose="020B0606020202030204" pitchFamily="34" charset="0"/>
                <a:cs typeface="Liberation Sans Narrow"/>
              </a:rPr>
              <a:t>RIS </a:t>
            </a:r>
            <a:r>
              <a:rPr lang="en-US" sz="700" spc="-3" dirty="0" err="1">
                <a:latin typeface="Arial Narrow" panose="020B0606020202030204" pitchFamily="34" charset="0"/>
                <a:cs typeface="Liberation Sans Narrow"/>
              </a:rPr>
              <a:t>Telekomu</a:t>
            </a:r>
            <a:r>
              <a:rPr lang="en-US" sz="700" spc="-3" dirty="0">
                <a:latin typeface="Arial Narrow" panose="020B0606020202030204" pitchFamily="34" charset="0"/>
                <a:cs typeface="Liberation Sans Narrow"/>
              </a:rPr>
              <a:t> </a:t>
            </a:r>
            <a:r>
              <a:rPr lang="en-US" sz="700" spc="-3" dirty="0" err="1">
                <a:latin typeface="Arial Narrow" panose="020B0606020202030204" pitchFamily="34" charset="0"/>
                <a:cs typeface="Liberation Sans Narrow"/>
              </a:rPr>
              <a:t>nikasi</a:t>
            </a:r>
            <a:r>
              <a:rPr lang="en-US" sz="700" spc="-3" dirty="0">
                <a:latin typeface="Arial Narrow" panose="020B0606020202030204" pitchFamily="34" charset="0"/>
                <a:cs typeface="Liberation Sans Narrow"/>
              </a:rPr>
              <a:t> </a:t>
            </a:r>
            <a:r>
              <a:rPr lang="en-US" sz="700" spc="-3" dirty="0" err="1">
                <a:latin typeface="Arial Narrow" panose="020B0606020202030204" pitchFamily="34" charset="0"/>
                <a:cs typeface="Liberation Sans Narrow"/>
              </a:rPr>
              <a:t>Kab</a:t>
            </a:r>
            <a:r>
              <a:rPr lang="en-US" sz="700" spc="-3" dirty="0">
                <a:latin typeface="Arial Narrow" panose="020B0606020202030204" pitchFamily="34" charset="0"/>
                <a:cs typeface="Liberation Sans Narrow"/>
              </a:rPr>
              <a:t>/</a:t>
            </a:r>
            <a:r>
              <a:rPr lang="en-US" sz="700" spc="-3" dirty="0" err="1">
                <a:latin typeface="Arial Narrow" panose="020B0606020202030204" pitchFamily="34" charset="0"/>
                <a:cs typeface="Liberation Sans Narrow"/>
              </a:rPr>
              <a:t>Kot</a:t>
            </a:r>
            <a:endParaRPr sz="700" dirty="0">
              <a:latin typeface="Arial Narrow" panose="020B0606020202030204" pitchFamily="34" charset="0"/>
              <a:cs typeface="Liberation Sans Narrow"/>
            </a:endParaRPr>
          </a:p>
        </p:txBody>
      </p:sp>
      <p:sp>
        <p:nvSpPr>
          <p:cNvPr id="522" name="object 13"/>
          <p:cNvSpPr txBox="1"/>
          <p:nvPr/>
        </p:nvSpPr>
        <p:spPr>
          <a:xfrm>
            <a:off x="5803900" y="4086225"/>
            <a:ext cx="415925" cy="138113"/>
          </a:xfrm>
          <a:prstGeom prst="rect">
            <a:avLst/>
          </a:prstGeom>
          <a:solidFill>
            <a:srgbClr val="FFFF00"/>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CK</a:t>
            </a:r>
            <a:endParaRPr sz="720" dirty="0">
              <a:latin typeface="Arial Narrow" panose="020B0606020202030204" pitchFamily="34" charset="0"/>
              <a:cs typeface="Liberation Sans Narrow"/>
            </a:endParaRPr>
          </a:p>
        </p:txBody>
      </p:sp>
      <p:sp>
        <p:nvSpPr>
          <p:cNvPr id="523" name="object 13"/>
          <p:cNvSpPr txBox="1"/>
          <p:nvPr/>
        </p:nvSpPr>
        <p:spPr>
          <a:xfrm>
            <a:off x="6219825" y="4090988"/>
            <a:ext cx="290513" cy="138112"/>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BM</a:t>
            </a:r>
            <a:endParaRPr sz="720" dirty="0">
              <a:latin typeface="Arial Narrow" panose="020B0606020202030204" pitchFamily="34" charset="0"/>
              <a:cs typeface="Liberation Sans Narrow"/>
            </a:endParaRPr>
          </a:p>
        </p:txBody>
      </p:sp>
      <p:sp>
        <p:nvSpPr>
          <p:cNvPr id="524" name="object 13"/>
          <p:cNvSpPr txBox="1"/>
          <p:nvPr/>
        </p:nvSpPr>
        <p:spPr>
          <a:xfrm>
            <a:off x="6510338" y="4090988"/>
            <a:ext cx="290512" cy="138112"/>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SDA</a:t>
            </a:r>
            <a:endParaRPr sz="720" dirty="0">
              <a:latin typeface="Arial Narrow" panose="020B0606020202030204" pitchFamily="34" charset="0"/>
              <a:cs typeface="Liberation Sans Narrow"/>
            </a:endParaRPr>
          </a:p>
        </p:txBody>
      </p:sp>
      <p:sp>
        <p:nvSpPr>
          <p:cNvPr id="525" name="object 13"/>
          <p:cNvSpPr txBox="1"/>
          <p:nvPr/>
        </p:nvSpPr>
        <p:spPr>
          <a:xfrm>
            <a:off x="6802438" y="4090988"/>
            <a:ext cx="290512" cy="138112"/>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Darat </a:t>
            </a:r>
            <a:endParaRPr sz="720" dirty="0">
              <a:latin typeface="Arial Narrow" panose="020B0606020202030204" pitchFamily="34" charset="0"/>
              <a:cs typeface="Liberation Sans Narrow"/>
            </a:endParaRPr>
          </a:p>
        </p:txBody>
      </p:sp>
      <p:sp>
        <p:nvSpPr>
          <p:cNvPr id="526" name="object 13"/>
          <p:cNvSpPr txBox="1"/>
          <p:nvPr/>
        </p:nvSpPr>
        <p:spPr>
          <a:xfrm>
            <a:off x="7092950" y="4090988"/>
            <a:ext cx="290513" cy="138112"/>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Laut</a:t>
            </a:r>
            <a:endParaRPr sz="720" dirty="0">
              <a:latin typeface="Arial Narrow" panose="020B0606020202030204" pitchFamily="34" charset="0"/>
              <a:cs typeface="Liberation Sans Narrow"/>
            </a:endParaRPr>
          </a:p>
        </p:txBody>
      </p:sp>
      <p:sp>
        <p:nvSpPr>
          <p:cNvPr id="527" name="object 13"/>
          <p:cNvSpPr txBox="1"/>
          <p:nvPr/>
        </p:nvSpPr>
        <p:spPr>
          <a:xfrm>
            <a:off x="7383463" y="4090988"/>
            <a:ext cx="288925"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Udara</a:t>
            </a:r>
            <a:endParaRPr sz="720" dirty="0">
              <a:latin typeface="Arial Narrow" panose="020B0606020202030204" pitchFamily="34" charset="0"/>
              <a:cs typeface="Liberation Sans Narrow"/>
            </a:endParaRPr>
          </a:p>
        </p:txBody>
      </p:sp>
      <p:sp>
        <p:nvSpPr>
          <p:cNvPr id="552" name="object 13"/>
          <p:cNvSpPr txBox="1"/>
          <p:nvPr/>
        </p:nvSpPr>
        <p:spPr>
          <a:xfrm>
            <a:off x="5803900" y="4268788"/>
            <a:ext cx="411163" cy="576262"/>
          </a:xfrm>
          <a:prstGeom prst="rect">
            <a:avLst/>
          </a:prstGeom>
          <a:solidFill>
            <a:srgbClr val="FFFF00"/>
          </a:solidFill>
          <a:ln w="9525">
            <a:solidFill>
              <a:srgbClr val="000000"/>
            </a:solidFill>
          </a:ln>
        </p:spPr>
        <p:txBody>
          <a:bodyPr lIns="9000" tIns="9000" rIns="9000" bIns="9000">
            <a:spAutoFit/>
          </a:bodyPr>
          <a:lstStyle/>
          <a:p>
            <a:pPr marL="41276" indent="-41276"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Air Minum </a:t>
            </a:r>
          </a:p>
          <a:p>
            <a:pPr marL="41276" indent="-41276"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Sanitasi </a:t>
            </a:r>
          </a:p>
          <a:p>
            <a:pPr marL="41276" indent="-41276" eaLnBrk="1" fontAlgn="auto" hangingPunct="1">
              <a:spcBef>
                <a:spcPts val="204"/>
              </a:spcBef>
              <a:spcAft>
                <a:spcPts val="0"/>
              </a:spcAft>
              <a:buFont typeface="Arial" panose="020B0604020202020204" pitchFamily="34" charset="0"/>
              <a:buChar char="•"/>
              <a:defRPr/>
            </a:pPr>
            <a:r>
              <a:rPr lang="en-US" sz="720" spc="-3" dirty="0" err="1">
                <a:latin typeface="Arial Narrow" panose="020B0606020202030204" pitchFamily="34" charset="0"/>
                <a:cs typeface="Liberation Sans Narrow"/>
              </a:rPr>
              <a:t>Jalan</a:t>
            </a:r>
            <a:r>
              <a:rPr lang="en-US" sz="720" spc="-3" dirty="0">
                <a:latin typeface="Arial Narrow" panose="020B0606020202030204" pitchFamily="34" charset="0"/>
                <a:cs typeface="Liberation Sans Narrow"/>
              </a:rPr>
              <a:t> Ling</a:t>
            </a:r>
          </a:p>
          <a:p>
            <a:pPr marL="41276" indent="-41276" eaLnBrk="1" fontAlgn="auto" hangingPunct="1">
              <a:spcBef>
                <a:spcPts val="204"/>
              </a:spcBef>
              <a:spcAft>
                <a:spcPts val="0"/>
              </a:spcAft>
              <a:buFont typeface="Arial" panose="020B0604020202020204" pitchFamily="34" charset="0"/>
              <a:buChar char="•"/>
              <a:defRPr/>
            </a:pPr>
            <a:r>
              <a:rPr lang="en-US" sz="720" spc="-3" dirty="0" err="1">
                <a:latin typeface="Arial Narrow" panose="020B0606020202030204" pitchFamily="34" charset="0"/>
                <a:cs typeface="Liberation Sans Narrow"/>
              </a:rPr>
              <a:t>Perda</a:t>
            </a:r>
            <a:r>
              <a:rPr lang="en-US" sz="720" spc="-3" dirty="0">
                <a:latin typeface="Arial Narrow" panose="020B0606020202030204" pitchFamily="34" charset="0"/>
                <a:cs typeface="Liberation Sans Narrow"/>
              </a:rPr>
              <a:t> BG</a:t>
            </a:r>
            <a:endParaRPr sz="720" dirty="0">
              <a:latin typeface="Arial Narrow" panose="020B0606020202030204" pitchFamily="34" charset="0"/>
              <a:cs typeface="Liberation Sans Narrow"/>
            </a:endParaRPr>
          </a:p>
        </p:txBody>
      </p:sp>
      <p:cxnSp>
        <p:nvCxnSpPr>
          <p:cNvPr id="560" name="Elbow Connector 559"/>
          <p:cNvCxnSpPr>
            <a:cxnSpLocks/>
          </p:cNvCxnSpPr>
          <p:nvPr/>
        </p:nvCxnSpPr>
        <p:spPr>
          <a:xfrm flipV="1">
            <a:off x="5189538" y="5022850"/>
            <a:ext cx="1025525" cy="947738"/>
          </a:xfrm>
          <a:prstGeom prst="bentConnector3">
            <a:avLst>
              <a:gd name="adj1" fmla="val 99246"/>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564" name="Elbow Connector 563"/>
          <p:cNvCxnSpPr>
            <a:stCxn id="59" idx="3"/>
            <a:endCxn id="474" idx="0"/>
          </p:cNvCxnSpPr>
          <p:nvPr/>
        </p:nvCxnSpPr>
        <p:spPr>
          <a:xfrm>
            <a:off x="1812925" y="1838325"/>
            <a:ext cx="4489450" cy="3238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7" name="Elbow Connector 566"/>
          <p:cNvCxnSpPr>
            <a:stCxn id="59" idx="3"/>
            <a:endCxn id="475" idx="0"/>
          </p:cNvCxnSpPr>
          <p:nvPr/>
        </p:nvCxnSpPr>
        <p:spPr>
          <a:xfrm>
            <a:off x="1812925" y="1838325"/>
            <a:ext cx="5422900" cy="3238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0" name="Elbow Connector 569"/>
          <p:cNvCxnSpPr>
            <a:stCxn id="59" idx="3"/>
            <a:endCxn id="476" idx="0"/>
          </p:cNvCxnSpPr>
          <p:nvPr/>
        </p:nvCxnSpPr>
        <p:spPr>
          <a:xfrm>
            <a:off x="1812925" y="1838325"/>
            <a:ext cx="6110288" cy="325438"/>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3" name="Elbow Connector 572"/>
          <p:cNvCxnSpPr>
            <a:stCxn id="59" idx="3"/>
            <a:endCxn id="477" idx="0"/>
          </p:cNvCxnSpPr>
          <p:nvPr/>
        </p:nvCxnSpPr>
        <p:spPr>
          <a:xfrm>
            <a:off x="1812925" y="1838325"/>
            <a:ext cx="6629400" cy="325438"/>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6" name="Elbow Connector 575"/>
          <p:cNvCxnSpPr>
            <a:endCxn id="508" idx="0"/>
          </p:cNvCxnSpPr>
          <p:nvPr/>
        </p:nvCxnSpPr>
        <p:spPr>
          <a:xfrm>
            <a:off x="1812925" y="2859088"/>
            <a:ext cx="4489450"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7" name="Elbow Connector 576"/>
          <p:cNvCxnSpPr>
            <a:endCxn id="509" idx="0"/>
          </p:cNvCxnSpPr>
          <p:nvPr/>
        </p:nvCxnSpPr>
        <p:spPr>
          <a:xfrm>
            <a:off x="1812925" y="2859088"/>
            <a:ext cx="5422900"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9" name="Elbow Connector 578"/>
          <p:cNvCxnSpPr>
            <a:endCxn id="511" idx="0"/>
          </p:cNvCxnSpPr>
          <p:nvPr/>
        </p:nvCxnSpPr>
        <p:spPr>
          <a:xfrm>
            <a:off x="1812925" y="2859088"/>
            <a:ext cx="6629400"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7212" name="Group 596"/>
          <p:cNvGrpSpPr>
            <a:grpSpLocks/>
          </p:cNvGrpSpPr>
          <p:nvPr/>
        </p:nvGrpSpPr>
        <p:grpSpPr bwMode="auto">
          <a:xfrm>
            <a:off x="4445000" y="2814638"/>
            <a:ext cx="125413" cy="163512"/>
            <a:chOff x="8996083" y="2905870"/>
            <a:chExt cx="132412" cy="129284"/>
          </a:xfrm>
        </p:grpSpPr>
        <p:sp>
          <p:nvSpPr>
            <p:cNvPr id="595" name="Oval 594"/>
            <p:cNvSpPr/>
            <p:nvPr/>
          </p:nvSpPr>
          <p:spPr>
            <a:xfrm>
              <a:off x="8996083" y="2905870"/>
              <a:ext cx="129060" cy="129284"/>
            </a:xfrm>
            <a:prstGeom prst="ellipse">
              <a:avLst/>
            </a:prstGeom>
            <a:solidFill>
              <a:srgbClr val="FFE3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596" name="Arc 595"/>
            <p:cNvSpPr/>
            <p:nvPr/>
          </p:nvSpPr>
          <p:spPr>
            <a:xfrm>
              <a:off x="8999435" y="2905870"/>
              <a:ext cx="129060" cy="129284"/>
            </a:xfrm>
            <a:prstGeom prst="arc">
              <a:avLst>
                <a:gd name="adj1" fmla="val 16200000"/>
                <a:gd name="adj2" fmla="val 521813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900"/>
            </a:p>
          </p:txBody>
        </p:sp>
      </p:grpSp>
      <p:cxnSp>
        <p:nvCxnSpPr>
          <p:cNvPr id="592" name="Elbow Connector 591"/>
          <p:cNvCxnSpPr>
            <a:endCxn id="510" idx="0"/>
          </p:cNvCxnSpPr>
          <p:nvPr/>
        </p:nvCxnSpPr>
        <p:spPr>
          <a:xfrm>
            <a:off x="1812925" y="2859088"/>
            <a:ext cx="6110288" cy="268287"/>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9" name="Elbow Connector 608"/>
          <p:cNvCxnSpPr>
            <a:stCxn id="64" idx="3"/>
            <a:endCxn id="518" idx="0"/>
          </p:cNvCxnSpPr>
          <p:nvPr/>
        </p:nvCxnSpPr>
        <p:spPr>
          <a:xfrm>
            <a:off x="1812925" y="3667125"/>
            <a:ext cx="4489450" cy="2476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0" name="Elbow Connector 609"/>
          <p:cNvCxnSpPr>
            <a:stCxn id="64" idx="3"/>
            <a:endCxn id="519" idx="0"/>
          </p:cNvCxnSpPr>
          <p:nvPr/>
        </p:nvCxnSpPr>
        <p:spPr>
          <a:xfrm>
            <a:off x="1812925" y="3667125"/>
            <a:ext cx="5422900" cy="2476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1" name="Elbow Connector 610"/>
          <p:cNvCxnSpPr>
            <a:stCxn id="64" idx="3"/>
            <a:endCxn id="521" idx="0"/>
          </p:cNvCxnSpPr>
          <p:nvPr/>
        </p:nvCxnSpPr>
        <p:spPr>
          <a:xfrm>
            <a:off x="1812925" y="3667125"/>
            <a:ext cx="6629400" cy="2476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2" name="Elbow Connector 611"/>
          <p:cNvCxnSpPr>
            <a:stCxn id="64" idx="3"/>
            <a:endCxn id="520" idx="0"/>
          </p:cNvCxnSpPr>
          <p:nvPr/>
        </p:nvCxnSpPr>
        <p:spPr>
          <a:xfrm>
            <a:off x="1812925" y="3667125"/>
            <a:ext cx="6110288" cy="2476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6" name="object 13"/>
          <p:cNvSpPr txBox="1"/>
          <p:nvPr/>
        </p:nvSpPr>
        <p:spPr>
          <a:xfrm>
            <a:off x="5762625" y="1473200"/>
            <a:ext cx="2987675" cy="138113"/>
          </a:xfrm>
          <a:prstGeom prst="rect">
            <a:avLst/>
          </a:prstGeom>
          <a:solidFill>
            <a:schemeClr val="bg1">
              <a:lumMod val="85000"/>
            </a:schemeClr>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a:latin typeface="Arial Narrow" panose="020B0606020202030204" pitchFamily="34" charset="0"/>
                <a:cs typeface="Liberation Sans Narrow"/>
              </a:rPr>
              <a:t>UU SEKTOR</a:t>
            </a:r>
            <a:endParaRPr sz="720" dirty="0">
              <a:latin typeface="Arial Narrow" panose="020B0606020202030204" pitchFamily="34" charset="0"/>
              <a:cs typeface="Liberation Sans Narrow"/>
            </a:endParaRPr>
          </a:p>
        </p:txBody>
      </p:sp>
      <p:cxnSp>
        <p:nvCxnSpPr>
          <p:cNvPr id="631" name="Elbow Connector 630"/>
          <p:cNvCxnSpPr>
            <a:stCxn id="64" idx="2"/>
            <a:endCxn id="110" idx="1"/>
          </p:cNvCxnSpPr>
          <p:nvPr/>
        </p:nvCxnSpPr>
        <p:spPr>
          <a:xfrm rot="16200000" flipH="1">
            <a:off x="3416300" y="1771650"/>
            <a:ext cx="2844800" cy="692150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5" name="Elbow Connector 634"/>
          <p:cNvCxnSpPr>
            <a:stCxn id="77" idx="2"/>
            <a:endCxn id="110" idx="1"/>
          </p:cNvCxnSpPr>
          <p:nvPr/>
        </p:nvCxnSpPr>
        <p:spPr>
          <a:xfrm rot="16200000" flipH="1">
            <a:off x="4445794" y="2801144"/>
            <a:ext cx="1792287" cy="5915025"/>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47221" name="Group 640"/>
          <p:cNvGrpSpPr>
            <a:grpSpLocks/>
          </p:cNvGrpSpPr>
          <p:nvPr/>
        </p:nvGrpSpPr>
        <p:grpSpPr bwMode="auto">
          <a:xfrm>
            <a:off x="2320925" y="5945188"/>
            <a:ext cx="125413" cy="163512"/>
            <a:chOff x="8996083" y="2905870"/>
            <a:chExt cx="132412" cy="129284"/>
          </a:xfrm>
        </p:grpSpPr>
        <p:sp>
          <p:nvSpPr>
            <p:cNvPr id="642" name="Oval 641"/>
            <p:cNvSpPr/>
            <p:nvPr/>
          </p:nvSpPr>
          <p:spPr>
            <a:xfrm>
              <a:off x="8996083" y="2905870"/>
              <a:ext cx="129060" cy="129284"/>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sp>
          <p:nvSpPr>
            <p:cNvPr id="643" name="Arc 642"/>
            <p:cNvSpPr/>
            <p:nvPr/>
          </p:nvSpPr>
          <p:spPr>
            <a:xfrm>
              <a:off x="8999435" y="2905870"/>
              <a:ext cx="129060" cy="129284"/>
            </a:xfrm>
            <a:prstGeom prst="arc">
              <a:avLst>
                <a:gd name="adj1" fmla="val 16200000"/>
                <a:gd name="adj2" fmla="val 521813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900"/>
            </a:p>
          </p:txBody>
        </p:sp>
      </p:grpSp>
      <p:cxnSp>
        <p:nvCxnSpPr>
          <p:cNvPr id="52" name="Elbow Connector 51"/>
          <p:cNvCxnSpPr>
            <a:cxnSpLocks/>
            <a:stCxn id="64" idx="2"/>
            <a:endCxn id="249" idx="1"/>
          </p:cNvCxnSpPr>
          <p:nvPr/>
        </p:nvCxnSpPr>
        <p:spPr>
          <a:xfrm rot="16200000" flipH="1">
            <a:off x="1817687" y="3370263"/>
            <a:ext cx="2263775" cy="3143250"/>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5" name="Elbow Connector 644"/>
          <p:cNvCxnSpPr>
            <a:cxnSpLocks/>
            <a:stCxn id="249" idx="2"/>
            <a:endCxn id="110" idx="1"/>
          </p:cNvCxnSpPr>
          <p:nvPr/>
        </p:nvCxnSpPr>
        <p:spPr>
          <a:xfrm rot="16200000" flipH="1">
            <a:off x="6388100" y="4743450"/>
            <a:ext cx="377825" cy="3444875"/>
          </a:xfrm>
          <a:prstGeom prst="bentConnector2">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8" name="Elbow Connector 647"/>
          <p:cNvCxnSpPr>
            <a:stCxn id="110" idx="1"/>
          </p:cNvCxnSpPr>
          <p:nvPr/>
        </p:nvCxnSpPr>
        <p:spPr>
          <a:xfrm rot="10800000">
            <a:off x="7256463" y="5022850"/>
            <a:ext cx="1042987" cy="1631950"/>
          </a:xfrm>
          <a:prstGeom prst="bentConnector2">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257" name="object 13"/>
          <p:cNvSpPr txBox="1"/>
          <p:nvPr/>
        </p:nvSpPr>
        <p:spPr>
          <a:xfrm>
            <a:off x="7313613" y="6575425"/>
            <a:ext cx="869950" cy="139700"/>
          </a:xfrm>
          <a:prstGeom prst="rect">
            <a:avLst/>
          </a:prstGeom>
          <a:solidFill>
            <a:schemeClr val="bg1"/>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en-US" sz="720" spc="-3" dirty="0" err="1">
                <a:latin typeface="Arial Narrow" panose="020B0606020202030204" pitchFamily="34" charset="0"/>
                <a:cs typeface="Liberation Sans Narrow"/>
              </a:rPr>
              <a:t>Studi</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Kelayakan</a:t>
            </a:r>
            <a:endParaRPr lang="en-US" sz="720" dirty="0">
              <a:latin typeface="Arial Narrow" panose="020B0606020202030204" pitchFamily="34" charset="0"/>
              <a:cs typeface="Liberation Sans Narrow"/>
            </a:endParaRPr>
          </a:p>
        </p:txBody>
      </p:sp>
      <p:cxnSp>
        <p:nvCxnSpPr>
          <p:cNvPr id="674" name="Straight Connector 673"/>
          <p:cNvCxnSpPr/>
          <p:nvPr/>
        </p:nvCxnSpPr>
        <p:spPr>
          <a:xfrm>
            <a:off x="57150" y="2058988"/>
            <a:ext cx="900747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75" name="Straight Connector 674"/>
          <p:cNvCxnSpPr/>
          <p:nvPr/>
        </p:nvCxnSpPr>
        <p:spPr>
          <a:xfrm>
            <a:off x="57150" y="2708275"/>
            <a:ext cx="900747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76" name="Straight Connector 675"/>
          <p:cNvCxnSpPr/>
          <p:nvPr/>
        </p:nvCxnSpPr>
        <p:spPr>
          <a:xfrm>
            <a:off x="57150" y="3063875"/>
            <a:ext cx="900747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77" name="Straight Connector 676"/>
          <p:cNvCxnSpPr/>
          <p:nvPr/>
        </p:nvCxnSpPr>
        <p:spPr>
          <a:xfrm>
            <a:off x="57150" y="3886200"/>
            <a:ext cx="900747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78" name="Straight Connector 677"/>
          <p:cNvCxnSpPr/>
          <p:nvPr/>
        </p:nvCxnSpPr>
        <p:spPr>
          <a:xfrm>
            <a:off x="57150" y="3536950"/>
            <a:ext cx="900747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80" name="Straight Connector 679"/>
          <p:cNvCxnSpPr/>
          <p:nvPr/>
        </p:nvCxnSpPr>
        <p:spPr>
          <a:xfrm>
            <a:off x="57150" y="5746750"/>
            <a:ext cx="900747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grpSp>
        <p:nvGrpSpPr>
          <p:cNvPr id="47232" name="Group 26"/>
          <p:cNvGrpSpPr>
            <a:grpSpLocks/>
          </p:cNvGrpSpPr>
          <p:nvPr/>
        </p:nvGrpSpPr>
        <p:grpSpPr bwMode="auto">
          <a:xfrm>
            <a:off x="19050" y="1668463"/>
            <a:ext cx="9067800" cy="5122862"/>
            <a:chOff x="17675" y="1668606"/>
            <a:chExt cx="9055883" cy="5076036"/>
          </a:xfrm>
        </p:grpSpPr>
        <p:cxnSp>
          <p:nvCxnSpPr>
            <p:cNvPr id="672" name="Straight Connector 671"/>
            <p:cNvCxnSpPr/>
            <p:nvPr/>
          </p:nvCxnSpPr>
          <p:spPr>
            <a:xfrm>
              <a:off x="38286" y="1668606"/>
              <a:ext cx="9006735"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87" name="Straight Connector 686"/>
            <p:cNvCxnSpPr/>
            <p:nvPr/>
          </p:nvCxnSpPr>
          <p:spPr>
            <a:xfrm>
              <a:off x="17675" y="6744642"/>
              <a:ext cx="9055883" cy="0"/>
            </a:xfrm>
            <a:prstGeom prst="line">
              <a:avLst/>
            </a:prstGeom>
            <a:ln w="19050">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91" name="Straight Connector 690"/>
            <p:cNvCxnSpPr/>
            <p:nvPr/>
          </p:nvCxnSpPr>
          <p:spPr>
            <a:xfrm>
              <a:off x="9073558" y="1668606"/>
              <a:ext cx="0" cy="5076036"/>
            </a:xfrm>
            <a:prstGeom prst="line">
              <a:avLst/>
            </a:prstGeom>
            <a:ln w="19050">
              <a:solidFill>
                <a:schemeClr val="bg1">
                  <a:lumMod val="50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693" name="Straight Connector 692"/>
            <p:cNvCxnSpPr/>
            <p:nvPr/>
          </p:nvCxnSpPr>
          <p:spPr>
            <a:xfrm>
              <a:off x="38286" y="1668606"/>
              <a:ext cx="0" cy="5076036"/>
            </a:xfrm>
            <a:prstGeom prst="line">
              <a:avLst/>
            </a:prstGeom>
            <a:ln w="19050">
              <a:solidFill>
                <a:schemeClr val="bg1">
                  <a:lumMod val="50000"/>
                </a:schemeClr>
              </a:solidFill>
              <a:prstDash val="lgDashDot"/>
            </a:ln>
          </p:spPr>
          <p:style>
            <a:lnRef idx="1">
              <a:schemeClr val="accent1"/>
            </a:lnRef>
            <a:fillRef idx="0">
              <a:schemeClr val="accent1"/>
            </a:fillRef>
            <a:effectRef idx="0">
              <a:schemeClr val="accent1"/>
            </a:effectRef>
            <a:fontRef idx="minor">
              <a:schemeClr val="tx1"/>
            </a:fontRef>
          </p:style>
        </p:cxnSp>
      </p:grpSp>
      <p:cxnSp>
        <p:nvCxnSpPr>
          <p:cNvPr id="704" name="Straight Arrow Connector 703"/>
          <p:cNvCxnSpPr>
            <a:stCxn id="92" idx="3"/>
            <a:endCxn id="478" idx="1"/>
          </p:cNvCxnSpPr>
          <p:nvPr/>
        </p:nvCxnSpPr>
        <p:spPr>
          <a:xfrm>
            <a:off x="4843463" y="2328863"/>
            <a:ext cx="960437" cy="79375"/>
          </a:xfrm>
          <a:prstGeom prst="straightConnector1">
            <a:avLst/>
          </a:prstGeom>
          <a:ln>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05" name="Straight Arrow Connector 704"/>
          <p:cNvCxnSpPr>
            <a:stCxn id="91" idx="3"/>
            <a:endCxn id="512" idx="1"/>
          </p:cNvCxnSpPr>
          <p:nvPr/>
        </p:nvCxnSpPr>
        <p:spPr>
          <a:xfrm>
            <a:off x="4843463" y="3255963"/>
            <a:ext cx="960437" cy="115887"/>
          </a:xfrm>
          <a:prstGeom prst="straightConnector1">
            <a:avLst/>
          </a:prstGeom>
          <a:ln>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08" name="Straight Arrow Connector 707"/>
          <p:cNvCxnSpPr>
            <a:stCxn id="183" idx="3"/>
            <a:endCxn id="522" idx="1"/>
          </p:cNvCxnSpPr>
          <p:nvPr/>
        </p:nvCxnSpPr>
        <p:spPr>
          <a:xfrm>
            <a:off x="4783138" y="4049713"/>
            <a:ext cx="1020762" cy="104775"/>
          </a:xfrm>
          <a:prstGeom prst="straightConnector1">
            <a:avLst/>
          </a:prstGeom>
          <a:ln>
            <a:solidFill>
              <a:schemeClr val="tx1"/>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sp>
        <p:nvSpPr>
          <p:cNvPr id="176" name="object 13"/>
          <p:cNvSpPr txBox="1"/>
          <p:nvPr/>
        </p:nvSpPr>
        <p:spPr>
          <a:xfrm>
            <a:off x="1801813" y="4975225"/>
            <a:ext cx="1166812" cy="714375"/>
          </a:xfrm>
          <a:prstGeom prst="rect">
            <a:avLst/>
          </a:prstGeom>
          <a:solidFill>
            <a:schemeClr val="accent6">
              <a:lumMod val="60000"/>
              <a:lumOff val="40000"/>
            </a:schemeClr>
          </a:solidFill>
          <a:ln w="9525">
            <a:solidFill>
              <a:srgbClr val="000000"/>
            </a:solidFill>
          </a:ln>
        </p:spPr>
        <p:txBody>
          <a:bodyPr lIns="9000" tIns="9000" rIns="9000" bIns="9000">
            <a:spAutoFit/>
          </a:bodyPr>
          <a:lstStyle/>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RDTR Kabupaten</a:t>
            </a:r>
          </a:p>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RTR </a:t>
            </a:r>
            <a:r>
              <a:rPr lang="en-US" sz="720" spc="-3" dirty="0" err="1">
                <a:latin typeface="Arial Narrow" panose="020B0606020202030204" pitchFamily="34" charset="0"/>
                <a:cs typeface="Liberation Sans Narrow"/>
              </a:rPr>
              <a:t>Kws</a:t>
            </a:r>
            <a:r>
              <a:rPr lang="en-US" sz="720" spc="-3" dirty="0">
                <a:latin typeface="Arial Narrow" panose="020B0606020202030204" pitchFamily="34" charset="0"/>
                <a:cs typeface="Liberation Sans Narrow"/>
              </a:rPr>
              <a:t> Strategis  Kabupaten</a:t>
            </a:r>
          </a:p>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RTR </a:t>
            </a:r>
            <a:r>
              <a:rPr lang="en-US" sz="720" spc="-3" dirty="0" err="1">
                <a:latin typeface="Arial Narrow" panose="020B0606020202030204" pitchFamily="34" charset="0"/>
                <a:cs typeface="Liberation Sans Narrow"/>
              </a:rPr>
              <a:t>Kws</a:t>
            </a:r>
            <a:r>
              <a:rPr lang="en-US" sz="720" spc="-3" dirty="0">
                <a:latin typeface="Arial Narrow" panose="020B0606020202030204" pitchFamily="34" charset="0"/>
                <a:cs typeface="Liberation Sans Narrow"/>
              </a:rPr>
              <a:t> Perdesaan</a:t>
            </a:r>
          </a:p>
          <a:p>
            <a:pPr marL="85727" indent="-85727" eaLnBrk="1" fontAlgn="auto" hangingPunct="1">
              <a:spcBef>
                <a:spcPts val="204"/>
              </a:spcBef>
              <a:spcAft>
                <a:spcPts val="0"/>
              </a:spcAft>
              <a:buFont typeface="Arial" panose="020B0604020202020204" pitchFamily="34" charset="0"/>
              <a:buChar char="•"/>
              <a:defRPr/>
            </a:pPr>
            <a:r>
              <a:rPr lang="en-US" sz="720" spc="-3" dirty="0">
                <a:latin typeface="Arial Narrow" panose="020B0606020202030204" pitchFamily="34" charset="0"/>
                <a:cs typeface="Liberation Sans Narrow"/>
              </a:rPr>
              <a:t>RTR </a:t>
            </a:r>
            <a:r>
              <a:rPr lang="en-US" sz="720" spc="-3" dirty="0" err="1">
                <a:latin typeface="Arial Narrow" panose="020B0606020202030204" pitchFamily="34" charset="0"/>
                <a:cs typeface="Liberation Sans Narrow"/>
              </a:rPr>
              <a:t>Kws</a:t>
            </a:r>
            <a:r>
              <a:rPr lang="en-US" sz="720" spc="-3" dirty="0">
                <a:latin typeface="Arial Narrow" panose="020B0606020202030204" pitchFamily="34" charset="0"/>
                <a:cs typeface="Liberation Sans Narrow"/>
              </a:rPr>
              <a:t> </a:t>
            </a:r>
            <a:r>
              <a:rPr lang="en-US" sz="720" spc="-3" dirty="0" err="1">
                <a:latin typeface="Arial Narrow" panose="020B0606020202030204" pitchFamily="34" charset="0"/>
                <a:cs typeface="Liberation Sans Narrow"/>
              </a:rPr>
              <a:t>Agropolitan</a:t>
            </a:r>
            <a:endParaRPr lang="en-US" sz="720" spc="-3" dirty="0">
              <a:latin typeface="Arial Narrow" panose="020B0606020202030204" pitchFamily="34" charset="0"/>
              <a:cs typeface="Liberation Sans Narrow"/>
            </a:endParaRPr>
          </a:p>
        </p:txBody>
      </p:sp>
      <p:sp>
        <p:nvSpPr>
          <p:cNvPr id="187" name="Rectangle 186"/>
          <p:cNvSpPr/>
          <p:nvPr/>
        </p:nvSpPr>
        <p:spPr>
          <a:xfrm>
            <a:off x="1733550" y="4371975"/>
            <a:ext cx="1287463" cy="1411288"/>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900"/>
          </a:p>
        </p:txBody>
      </p:sp>
      <p:cxnSp>
        <p:nvCxnSpPr>
          <p:cNvPr id="25" name="Elbow Connector 24"/>
          <p:cNvCxnSpPr>
            <a:stCxn id="183" idx="2"/>
          </p:cNvCxnSpPr>
          <p:nvPr/>
        </p:nvCxnSpPr>
        <p:spPr>
          <a:xfrm rot="16200000" flipH="1">
            <a:off x="3734594" y="4822031"/>
            <a:ext cx="1692275" cy="404813"/>
          </a:xfrm>
          <a:prstGeom prst="bentConnector3">
            <a:avLst>
              <a:gd name="adj1" fmla="val 50000"/>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0" name="Elbow Connector 29"/>
          <p:cNvCxnSpPr>
            <a:stCxn id="101" idx="1"/>
            <a:endCxn id="249" idx="3"/>
          </p:cNvCxnSpPr>
          <p:nvPr/>
        </p:nvCxnSpPr>
        <p:spPr>
          <a:xfrm rot="10800000">
            <a:off x="5189538" y="6073775"/>
            <a:ext cx="247650" cy="35401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45" name="Elbow Connector 44"/>
          <p:cNvCxnSpPr>
            <a:stCxn id="412" idx="1"/>
          </p:cNvCxnSpPr>
          <p:nvPr/>
        </p:nvCxnSpPr>
        <p:spPr>
          <a:xfrm rot="10800000" flipV="1">
            <a:off x="2846388" y="4048125"/>
            <a:ext cx="317500" cy="323850"/>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151" name="Title 1"/>
          <p:cNvSpPr txBox="1">
            <a:spLocks/>
          </p:cNvSpPr>
          <p:nvPr/>
        </p:nvSpPr>
        <p:spPr>
          <a:xfrm>
            <a:off x="517525" y="149225"/>
            <a:ext cx="8034338" cy="1100138"/>
          </a:xfrm>
          <a:prstGeom prst="rect">
            <a:avLst/>
          </a:prstGeom>
          <a:effectLst>
            <a:outerShdw blurRad="50800" dist="38100" dir="2700000" algn="tl" rotWithShape="0">
              <a:prstClr val="black">
                <a:alpha val="40000"/>
              </a:prstClr>
            </a:outerShdw>
          </a:effectLst>
        </p:spPr>
        <p:txBody>
          <a:bodyPr anchor="b">
            <a:normAutofit fontScale="90000"/>
          </a:bodyPr>
          <a:lstStyle>
            <a:lvl1pPr algn="ctr" defTabSz="914400" rtl="0" eaLnBrk="1" latinLnBrk="0" hangingPunct="1">
              <a:lnSpc>
                <a:spcPct val="90000"/>
              </a:lnSpc>
              <a:spcBef>
                <a:spcPct val="0"/>
              </a:spcBef>
              <a:buNone/>
              <a:defRPr sz="6000" b="1" kern="1200">
                <a:solidFill>
                  <a:schemeClr val="tx1">
                    <a:lumMod val="85000"/>
                    <a:lumOff val="15000"/>
                  </a:schemeClr>
                </a:solidFill>
                <a:latin typeface="Trebuchet MS" panose="020B0603020202020204" pitchFamily="34" charset="0"/>
                <a:ea typeface="+mj-ea"/>
                <a:cs typeface="+mj-cs"/>
              </a:defRPr>
            </a:lvl1pPr>
          </a:lstStyle>
          <a:p>
            <a:pPr algn="l" defTabSz="654596" fontAlgn="auto">
              <a:spcAft>
                <a:spcPts val="0"/>
              </a:spcAft>
              <a:defRPr/>
            </a:pPr>
            <a:r>
              <a:rPr lang="id-ID" sz="4400" dirty="0">
                <a:ln w="0"/>
                <a:ea typeface="Tahoma" pitchFamily="34" charset="0"/>
                <a:cs typeface="Tahoma" pitchFamily="34" charset="0"/>
              </a:rPr>
              <a:t>SKEMA </a:t>
            </a:r>
            <a:r>
              <a:rPr lang="id-ID" sz="4400" dirty="0" smtClean="0">
                <a:ln w="0"/>
                <a:ea typeface="Tahoma" pitchFamily="34" charset="0"/>
                <a:cs typeface="Tahoma" pitchFamily="34" charset="0"/>
              </a:rPr>
              <a:t>PERENCANAAN</a:t>
            </a:r>
            <a:r>
              <a:rPr lang="id-ID" sz="4000" dirty="0">
                <a:ln w="0"/>
                <a:ea typeface="Tahoma" pitchFamily="34" charset="0"/>
                <a:cs typeface="Tahoma" pitchFamily="34" charset="0"/>
              </a:rPr>
              <a:t/>
            </a:r>
            <a:br>
              <a:rPr lang="id-ID" sz="4000" dirty="0">
                <a:ln w="0"/>
                <a:ea typeface="Tahoma" pitchFamily="34" charset="0"/>
                <a:cs typeface="Tahoma" pitchFamily="34" charset="0"/>
              </a:rPr>
            </a:br>
            <a:r>
              <a:rPr lang="id-ID" sz="2800" dirty="0">
                <a:ln w="0"/>
                <a:solidFill>
                  <a:schemeClr val="accent4">
                    <a:lumMod val="75000"/>
                  </a:schemeClr>
                </a:solidFill>
                <a:ea typeface="Tahoma" pitchFamily="34" charset="0"/>
                <a:cs typeface="Tahoma" pitchFamily="34" charset="0"/>
              </a:rPr>
              <a:t>(Skala Wilayah, Kawasan Fungsional, Hingga Lokus)</a:t>
            </a:r>
          </a:p>
        </p:txBody>
      </p:sp>
      <p:sp>
        <p:nvSpPr>
          <p:cNvPr id="2" name="Slide Number Placeholder 1"/>
          <p:cNvSpPr>
            <a:spLocks noGrp="1"/>
          </p:cNvSpPr>
          <p:nvPr>
            <p:ph type="sldNum" sz="quarter" idx="12"/>
          </p:nvPr>
        </p:nvSpPr>
        <p:spPr>
          <a:xfrm>
            <a:off x="7046233" y="6269037"/>
            <a:ext cx="2057400" cy="365125"/>
          </a:xfrm>
        </p:spPr>
        <p:txBody>
          <a:bodyPr/>
          <a:lstStyle/>
          <a:p>
            <a:pPr>
              <a:defRPr/>
            </a:pPr>
            <a:fld id="{CB384B8E-2DAB-45B0-BA46-C1F289029B80}" type="slidenum">
              <a:rPr lang="id-ID"/>
              <a:pPr>
                <a:defRPr/>
              </a:pPr>
              <a:t>28</a:t>
            </a:fld>
            <a:endParaRPr lang="id-ID"/>
          </a:p>
        </p:txBody>
      </p:sp>
      <p:sp>
        <p:nvSpPr>
          <p:cNvPr id="149" name="object 13"/>
          <p:cNvSpPr txBox="1"/>
          <p:nvPr/>
        </p:nvSpPr>
        <p:spPr>
          <a:xfrm>
            <a:off x="1901825" y="2468563"/>
            <a:ext cx="944563" cy="128587"/>
          </a:xfrm>
          <a:prstGeom prst="rect">
            <a:avLst/>
          </a:prstGeom>
          <a:solidFill>
            <a:srgbClr val="99CCFF"/>
          </a:solidFill>
          <a:ln w="9525">
            <a:solidFill>
              <a:srgbClr val="000000"/>
            </a:solidFill>
          </a:ln>
        </p:spPr>
        <p:txBody>
          <a:bodyPr lIns="9000" tIns="9000" rIns="9000" bIns="9000">
            <a:spAutoFit/>
          </a:bodyPr>
          <a:lstStyle/>
          <a:p>
            <a:pPr marL="54865" algn="ctr" eaLnBrk="1" fontAlgn="auto" hangingPunct="1">
              <a:spcBef>
                <a:spcPts val="204"/>
              </a:spcBef>
              <a:spcAft>
                <a:spcPts val="0"/>
              </a:spcAft>
              <a:tabLst>
                <a:tab pos="112778" algn="l"/>
              </a:tabLst>
              <a:defRPr/>
            </a:pPr>
            <a:r>
              <a:rPr lang="id-ID" sz="720" spc="-3" dirty="0">
                <a:latin typeface="Arial Narrow" panose="020B0606020202030204" pitchFamily="34" charset="0"/>
                <a:cs typeface="Liberation Sans Narrow"/>
              </a:rPr>
              <a:t>Rencana WPS</a:t>
            </a:r>
            <a:endParaRPr sz="720" dirty="0">
              <a:latin typeface="Arial Narrow" panose="020B0606020202030204" pitchFamily="34" charset="0"/>
              <a:cs typeface="Liberation Sans Narrow"/>
            </a:endParaRPr>
          </a:p>
        </p:txBody>
      </p:sp>
      <p:cxnSp>
        <p:nvCxnSpPr>
          <p:cNvPr id="4" name="Elbow Connector 3"/>
          <p:cNvCxnSpPr>
            <a:stCxn id="149" idx="1"/>
          </p:cNvCxnSpPr>
          <p:nvPr/>
        </p:nvCxnSpPr>
        <p:spPr>
          <a:xfrm rot="10800000" flipV="1">
            <a:off x="1733550" y="2532063"/>
            <a:ext cx="168275" cy="204787"/>
          </a:xfrm>
          <a:prstGeom prst="bentConnector2">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7" name="Straight Arrow Connector 16"/>
          <p:cNvCxnSpPr>
            <a:stCxn id="596" idx="2"/>
          </p:cNvCxnSpPr>
          <p:nvPr/>
        </p:nvCxnSpPr>
        <p:spPr>
          <a:xfrm>
            <a:off x="4513263" y="2976563"/>
            <a:ext cx="7937" cy="150812"/>
          </a:xfrm>
          <a:prstGeom prst="straightConnector1">
            <a:avLst/>
          </a:prstGeom>
          <a:ln>
            <a:headEnd type="none" w="med" len="med"/>
            <a:tailEnd type="arrow"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84062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05468B8-D18F-40D5-9CC7-A0E4D5191CF3}" type="slidenum">
              <a:rPr lang="id-ID" sz="1200" smtClean="0">
                <a:solidFill>
                  <a:srgbClr val="898989"/>
                </a:solidFill>
              </a:rPr>
              <a:pPr>
                <a:lnSpc>
                  <a:spcPct val="100000"/>
                </a:lnSpc>
                <a:spcBef>
                  <a:spcPct val="0"/>
                </a:spcBef>
                <a:buFontTx/>
                <a:buNone/>
              </a:pPr>
              <a:t>29</a:t>
            </a:fld>
            <a:endParaRPr lang="id-ID" sz="1200" smtClean="0">
              <a:solidFill>
                <a:srgbClr val="898989"/>
              </a:solidFill>
            </a:endParaRPr>
          </a:p>
        </p:txBody>
      </p:sp>
      <p:sp>
        <p:nvSpPr>
          <p:cNvPr id="9222" name="Title 1"/>
          <p:cNvSpPr>
            <a:spLocks noGrp="1"/>
          </p:cNvSpPr>
          <p:nvPr>
            <p:ph type="title" idx="4294967295"/>
          </p:nvPr>
        </p:nvSpPr>
        <p:spPr>
          <a:xfrm>
            <a:off x="0" y="87313"/>
            <a:ext cx="7886700" cy="968375"/>
          </a:xfrm>
        </p:spPr>
        <p:txBody>
          <a:bodyPr/>
          <a:lstStyle/>
          <a:p>
            <a:r>
              <a:rPr lang="en-ID" smtClean="0">
                <a:solidFill>
                  <a:srgbClr val="BB3336"/>
                </a:solidFill>
              </a:rPr>
              <a:t>Skema </a:t>
            </a:r>
            <a:r>
              <a:rPr lang="en-ID" smtClean="0"/>
              <a:t>Perencanaan</a:t>
            </a:r>
            <a:endParaRPr lang="en-US" smtClean="0"/>
          </a:p>
        </p:txBody>
      </p:sp>
      <p:sp>
        <p:nvSpPr>
          <p:cNvPr id="9219" name="Rectangle 3"/>
          <p:cNvSpPr>
            <a:spLocks noChangeArrowheads="1"/>
          </p:cNvSpPr>
          <p:nvPr/>
        </p:nvSpPr>
        <p:spPr bwMode="auto">
          <a:xfrm>
            <a:off x="6919913" y="1279525"/>
            <a:ext cx="2076450" cy="47513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spcAft>
                <a:spcPts val="300"/>
              </a:spcAft>
              <a:buFontTx/>
              <a:buNone/>
            </a:pPr>
            <a:r>
              <a:rPr lang="id-ID" sz="1800" b="1" dirty="0">
                <a:latin typeface="Arial" panose="020B0604020202020204" pitchFamily="34" charset="0"/>
              </a:rPr>
              <a:t>DIREKTORAT PKP sebagai </a:t>
            </a:r>
            <a:r>
              <a:rPr lang="id-ID" sz="1800" b="1" dirty="0">
                <a:solidFill>
                  <a:schemeClr val="accent1"/>
                </a:solidFill>
                <a:latin typeface="Arial" panose="020B0604020202020204" pitchFamily="34" charset="0"/>
              </a:rPr>
              <a:t>Direktorat Perencanaan </a:t>
            </a:r>
            <a:r>
              <a:rPr lang="id-ID" sz="1800" b="1" dirty="0">
                <a:latin typeface="Arial" panose="020B0604020202020204" pitchFamily="34" charset="0"/>
              </a:rPr>
              <a:t>dalam melaksanakan tugas dan fungsi </a:t>
            </a:r>
            <a:r>
              <a:rPr lang="id-ID" sz="1800" b="1" dirty="0">
                <a:solidFill>
                  <a:schemeClr val="accent1"/>
                </a:solidFill>
                <a:latin typeface="Arial" panose="020B0604020202020204" pitchFamily="34" charset="0"/>
              </a:rPr>
              <a:t>menggunakan</a:t>
            </a:r>
            <a:r>
              <a:rPr lang="id-ID" sz="1800" b="1" dirty="0">
                <a:latin typeface="Arial" panose="020B0604020202020204" pitchFamily="34" charset="0"/>
              </a:rPr>
              <a:t> </a:t>
            </a:r>
            <a:r>
              <a:rPr lang="id-ID" sz="1800" b="1" dirty="0">
                <a:solidFill>
                  <a:schemeClr val="accent1"/>
                </a:solidFill>
                <a:latin typeface="Arial" panose="020B0604020202020204" pitchFamily="34" charset="0"/>
              </a:rPr>
              <a:t>instrumen perencanaan sebagai panduan untuk melakukan keterpaduan pembangunan infrastruktur permukiman </a:t>
            </a:r>
          </a:p>
        </p:txBody>
      </p:sp>
      <p:grpSp>
        <p:nvGrpSpPr>
          <p:cNvPr id="9221" name="Group 6"/>
          <p:cNvGrpSpPr>
            <a:grpSpLocks/>
          </p:cNvGrpSpPr>
          <p:nvPr/>
        </p:nvGrpSpPr>
        <p:grpSpPr bwMode="auto">
          <a:xfrm>
            <a:off x="255588" y="1146175"/>
            <a:ext cx="6486525" cy="4876800"/>
            <a:chOff x="427714" y="1427620"/>
            <a:chExt cx="8182061" cy="4778383"/>
          </a:xfrm>
        </p:grpSpPr>
        <p:sp>
          <p:nvSpPr>
            <p:cNvPr id="8" name="Right Arrow 68">
              <a:extLst/>
            </p:cNvPr>
            <p:cNvSpPr/>
            <p:nvPr/>
          </p:nvSpPr>
          <p:spPr>
            <a:xfrm>
              <a:off x="5706205" y="1440064"/>
              <a:ext cx="708872" cy="871059"/>
            </a:xfrm>
            <a:prstGeom prst="rightArrow">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9" name="Right Arrow 68">
              <a:extLst/>
            </p:cNvPr>
            <p:cNvSpPr/>
            <p:nvPr/>
          </p:nvSpPr>
          <p:spPr>
            <a:xfrm>
              <a:off x="2163848" y="1427620"/>
              <a:ext cx="710875" cy="871059"/>
            </a:xfrm>
            <a:prstGeom prst="rightArrow">
              <a:avLst/>
            </a:prstGeom>
            <a:solidFill>
              <a:schemeClr val="accent1">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10" name="Oval 9">
              <a:extLst/>
            </p:cNvPr>
            <p:cNvSpPr/>
            <p:nvPr/>
          </p:nvSpPr>
          <p:spPr>
            <a:xfrm>
              <a:off x="427714" y="1531837"/>
              <a:ext cx="702864" cy="701513"/>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id-ID" sz="1600" dirty="0">
                  <a:latin typeface="Franklin Gothic Book" panose="020B0503020102020204" pitchFamily="34" charset="0"/>
                </a:rPr>
                <a:t>1</a:t>
              </a:r>
            </a:p>
          </p:txBody>
        </p:sp>
        <p:sp>
          <p:nvSpPr>
            <p:cNvPr id="11" name="Oval 10">
              <a:extLst/>
            </p:cNvPr>
            <p:cNvSpPr/>
            <p:nvPr/>
          </p:nvSpPr>
          <p:spPr>
            <a:xfrm>
              <a:off x="2808641" y="1531837"/>
              <a:ext cx="700862" cy="703069"/>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id-ID" sz="1600" dirty="0">
                  <a:latin typeface="Franklin Gothic Book" panose="020B0503020102020204" pitchFamily="34" charset="0"/>
                </a:rPr>
                <a:t>2</a:t>
              </a:r>
            </a:p>
          </p:txBody>
        </p:sp>
        <p:sp>
          <p:nvSpPr>
            <p:cNvPr id="12" name="Oval 11">
              <a:extLst/>
            </p:cNvPr>
            <p:cNvSpPr/>
            <p:nvPr/>
          </p:nvSpPr>
          <p:spPr>
            <a:xfrm>
              <a:off x="6383037" y="1556724"/>
              <a:ext cx="690849" cy="69062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id-ID" sz="1600" dirty="0">
                  <a:latin typeface="Franklin Gothic Book" panose="020B0503020102020204" pitchFamily="34" charset="0"/>
                </a:rPr>
                <a:t>3</a:t>
              </a:r>
            </a:p>
          </p:txBody>
        </p:sp>
        <p:sp>
          <p:nvSpPr>
            <p:cNvPr id="13" name="Rectangle 12">
              <a:extLst/>
            </p:cNvPr>
            <p:cNvSpPr/>
            <p:nvPr/>
          </p:nvSpPr>
          <p:spPr>
            <a:xfrm>
              <a:off x="876266" y="1531837"/>
              <a:ext cx="1756159" cy="70151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100" b="1" dirty="0">
                  <a:solidFill>
                    <a:schemeClr val="tx1"/>
                  </a:solidFill>
                  <a:latin typeface="Franklin Gothic Book" panose="020B0503020102020204" pitchFamily="34" charset="0"/>
                </a:rPr>
                <a:t>PROFILING </a:t>
              </a:r>
              <a:r>
                <a:rPr lang="en-ID" sz="1100" b="1" dirty="0">
                  <a:solidFill>
                    <a:schemeClr val="tx1"/>
                  </a:solidFill>
                  <a:latin typeface="Franklin Gothic Book" panose="020B0503020102020204" pitchFamily="34" charset="0"/>
                </a:rPr>
                <a:t>DATA KABUPATEN/KOTA</a:t>
              </a:r>
              <a:endParaRPr lang="id-ID" sz="1100" b="1" dirty="0">
                <a:solidFill>
                  <a:schemeClr val="tx1"/>
                </a:solidFill>
                <a:latin typeface="Franklin Gothic Book" panose="020B0503020102020204" pitchFamily="34" charset="0"/>
              </a:endParaRPr>
            </a:p>
          </p:txBody>
        </p:sp>
        <p:sp>
          <p:nvSpPr>
            <p:cNvPr id="14" name="Rectangle 13">
              <a:extLst/>
            </p:cNvPr>
            <p:cNvSpPr/>
            <p:nvPr/>
          </p:nvSpPr>
          <p:spPr>
            <a:xfrm>
              <a:off x="3221148" y="1531837"/>
              <a:ext cx="2917588" cy="70462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100" b="1" dirty="0">
                  <a:solidFill>
                    <a:schemeClr val="tx1"/>
                  </a:solidFill>
                  <a:latin typeface="Franklin Gothic Book" panose="020B0503020102020204" pitchFamily="34" charset="0"/>
                </a:rPr>
                <a:t>PENETAPAN LOKASI PRIORITAS</a:t>
              </a:r>
              <a:r>
                <a:rPr lang="en-ID" sz="1100" b="1" dirty="0">
                  <a:solidFill>
                    <a:schemeClr val="tx1"/>
                  </a:solidFill>
                  <a:latin typeface="Franklin Gothic Book" panose="020B0503020102020204" pitchFamily="34" charset="0"/>
                </a:rPr>
                <a:t> DAN KEBUTUHAN PENANGANAN</a:t>
              </a:r>
              <a:endParaRPr lang="id-ID" sz="1100" b="1" dirty="0">
                <a:solidFill>
                  <a:schemeClr val="tx1"/>
                </a:solidFill>
                <a:latin typeface="Franklin Gothic Book" panose="020B0503020102020204" pitchFamily="34" charset="0"/>
              </a:endParaRPr>
            </a:p>
          </p:txBody>
        </p:sp>
        <p:sp>
          <p:nvSpPr>
            <p:cNvPr id="15" name="Rectangle 14">
              <a:extLst/>
            </p:cNvPr>
            <p:cNvSpPr/>
            <p:nvPr/>
          </p:nvSpPr>
          <p:spPr>
            <a:xfrm>
              <a:off x="6793541" y="1556724"/>
              <a:ext cx="1816234" cy="69062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100" b="1" dirty="0">
                  <a:solidFill>
                    <a:schemeClr val="tx1"/>
                  </a:solidFill>
                  <a:latin typeface="Franklin Gothic Book" panose="020B0503020102020204" pitchFamily="34" charset="0"/>
                </a:rPr>
                <a:t>PE</a:t>
              </a:r>
              <a:r>
                <a:rPr lang="en-ID" sz="1100" b="1" dirty="0">
                  <a:solidFill>
                    <a:schemeClr val="tx1"/>
                  </a:solidFill>
                  <a:latin typeface="Franklin Gothic Book" panose="020B0503020102020204" pitchFamily="34" charset="0"/>
                </a:rPr>
                <a:t>NYUSUNAN DESAIN KONSEP</a:t>
              </a:r>
              <a:endParaRPr lang="id-ID" sz="1100" b="1" dirty="0">
                <a:solidFill>
                  <a:schemeClr val="tx1"/>
                </a:solidFill>
                <a:latin typeface="Franklin Gothic Book" panose="020B0503020102020204" pitchFamily="34" charset="0"/>
              </a:endParaRPr>
            </a:p>
          </p:txBody>
        </p:sp>
        <p:sp>
          <p:nvSpPr>
            <p:cNvPr id="16" name="Rectangle 15">
              <a:extLst/>
            </p:cNvPr>
            <p:cNvSpPr/>
            <p:nvPr/>
          </p:nvSpPr>
          <p:spPr>
            <a:xfrm>
              <a:off x="561878" y="2451115"/>
              <a:ext cx="2032500" cy="375488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100" b="1" dirty="0">
                <a:latin typeface="Franklin Gothic Book" panose="020B0503020102020204" pitchFamily="34" charset="0"/>
              </a:endParaRPr>
            </a:p>
          </p:txBody>
        </p:sp>
        <p:sp>
          <p:nvSpPr>
            <p:cNvPr id="17" name="Rounded Rectangle 16">
              <a:extLst/>
            </p:cNvPr>
            <p:cNvSpPr/>
            <p:nvPr/>
          </p:nvSpPr>
          <p:spPr>
            <a:xfrm>
              <a:off x="680024" y="4914969"/>
              <a:ext cx="1760164" cy="734179"/>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900" dirty="0"/>
                <a:t>PETA KONDISI EKSISTING (GEOGRAFIS DAN INFRASTRUKTUR PERMUKIMAN)</a:t>
              </a:r>
              <a:endParaRPr lang="id-ID" sz="900" dirty="0"/>
            </a:p>
          </p:txBody>
        </p:sp>
        <p:sp>
          <p:nvSpPr>
            <p:cNvPr id="18" name="Rounded Rectangle 17">
              <a:extLst/>
            </p:cNvPr>
            <p:cNvSpPr/>
            <p:nvPr/>
          </p:nvSpPr>
          <p:spPr>
            <a:xfrm>
              <a:off x="876266" y="2513333"/>
              <a:ext cx="1445778" cy="808841"/>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050" dirty="0"/>
                <a:t>OVERVIEW KEBIJAKAN </a:t>
              </a:r>
              <a:r>
                <a:rPr lang="en-ID" sz="1050" dirty="0"/>
                <a:t>NASIONAL DAN ISU STRATEGIS  </a:t>
              </a:r>
              <a:r>
                <a:rPr lang="id-ID" sz="1050" dirty="0"/>
                <a:t>DAERAH</a:t>
              </a:r>
            </a:p>
          </p:txBody>
        </p:sp>
        <p:cxnSp>
          <p:nvCxnSpPr>
            <p:cNvPr id="19" name="Straight Arrow Connector 18">
              <a:extLst/>
            </p:cNvPr>
            <p:cNvCxnSpPr/>
            <p:nvPr/>
          </p:nvCxnSpPr>
          <p:spPr>
            <a:xfrm>
              <a:off x="1617177" y="3322174"/>
              <a:ext cx="0" cy="4324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Rounded Rectangle 19">
              <a:extLst/>
            </p:cNvPr>
            <p:cNvSpPr/>
            <p:nvPr/>
          </p:nvSpPr>
          <p:spPr>
            <a:xfrm>
              <a:off x="1044472" y="3754593"/>
              <a:ext cx="1197472" cy="707736"/>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900" dirty="0"/>
                <a:t>PENYUSUNAN DATA PROFIL PERMUKIMAN</a:t>
              </a:r>
            </a:p>
          </p:txBody>
        </p:sp>
        <p:cxnSp>
          <p:nvCxnSpPr>
            <p:cNvPr id="21" name="Straight Arrow Connector 20">
              <a:extLst/>
            </p:cNvPr>
            <p:cNvCxnSpPr/>
            <p:nvPr/>
          </p:nvCxnSpPr>
          <p:spPr>
            <a:xfrm>
              <a:off x="1627188" y="4462329"/>
              <a:ext cx="0" cy="4324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Rectangle 21">
              <a:extLst/>
            </p:cNvPr>
            <p:cNvSpPr/>
            <p:nvPr/>
          </p:nvSpPr>
          <p:spPr>
            <a:xfrm>
              <a:off x="2860705" y="2451115"/>
              <a:ext cx="3278031" cy="375488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100" b="1" dirty="0">
                <a:solidFill>
                  <a:schemeClr val="tx1"/>
                </a:solidFill>
                <a:latin typeface="Franklin Gothic Book" panose="020B0503020102020204" pitchFamily="34" charset="0"/>
              </a:endParaRPr>
            </a:p>
          </p:txBody>
        </p:sp>
        <p:sp>
          <p:nvSpPr>
            <p:cNvPr id="23" name="Rounded Rectangle 22">
              <a:extLst/>
            </p:cNvPr>
            <p:cNvSpPr/>
            <p:nvPr/>
          </p:nvSpPr>
          <p:spPr>
            <a:xfrm>
              <a:off x="3016897" y="4591432"/>
              <a:ext cx="1760165" cy="56463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1050" dirty="0"/>
                <a:t>KAWASAN PERMUKIMAN PRIORITAS</a:t>
              </a:r>
              <a:endParaRPr lang="id-ID" sz="1050" dirty="0"/>
            </a:p>
          </p:txBody>
        </p:sp>
        <p:sp>
          <p:nvSpPr>
            <p:cNvPr id="24" name="Rounded Rectangle 23">
              <a:extLst/>
            </p:cNvPr>
            <p:cNvSpPr/>
            <p:nvPr/>
          </p:nvSpPr>
          <p:spPr>
            <a:xfrm>
              <a:off x="2984858" y="2513333"/>
              <a:ext cx="1862290" cy="808841"/>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1050" dirty="0"/>
                <a:t>TEMA PENGEMBANGAN (KSN, WPS, KSPN, KPPN, PERBATASAN, DIREKTIF)</a:t>
              </a:r>
              <a:endParaRPr lang="id-ID" sz="1050" dirty="0"/>
            </a:p>
          </p:txBody>
        </p:sp>
        <p:cxnSp>
          <p:nvCxnSpPr>
            <p:cNvPr id="25" name="Straight Arrow Connector 24">
              <a:extLst/>
            </p:cNvPr>
            <p:cNvCxnSpPr/>
            <p:nvPr/>
          </p:nvCxnSpPr>
          <p:spPr>
            <a:xfrm>
              <a:off x="3918005" y="3172850"/>
              <a:ext cx="0" cy="4308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6" name="Rounded Rectangle 25">
              <a:extLst/>
            </p:cNvPr>
            <p:cNvSpPr/>
            <p:nvPr/>
          </p:nvSpPr>
          <p:spPr>
            <a:xfrm>
              <a:off x="3347304" y="3627045"/>
              <a:ext cx="1197472" cy="6330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1050" dirty="0"/>
                <a:t>LOKUS KAB/KOTA</a:t>
              </a:r>
              <a:endParaRPr lang="id-ID" sz="1050" dirty="0"/>
            </a:p>
          </p:txBody>
        </p:sp>
        <p:cxnSp>
          <p:nvCxnSpPr>
            <p:cNvPr id="27" name="Straight Arrow Connector 26">
              <a:extLst/>
            </p:cNvPr>
            <p:cNvCxnSpPr/>
            <p:nvPr/>
          </p:nvCxnSpPr>
          <p:spPr>
            <a:xfrm>
              <a:off x="3928018" y="4138793"/>
              <a:ext cx="0" cy="43086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8" name="Rounded Rectangle 27">
              <a:extLst/>
            </p:cNvPr>
            <p:cNvSpPr/>
            <p:nvPr/>
          </p:nvSpPr>
          <p:spPr>
            <a:xfrm>
              <a:off x="4943266" y="3465277"/>
              <a:ext cx="1127387" cy="1073270"/>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1050" dirty="0"/>
                <a:t>DOKUMEN SEKTORAL (RISPAM, SSK, RP2KPKP, RTBL)</a:t>
              </a:r>
              <a:endParaRPr lang="id-ID" sz="1050" dirty="0"/>
            </a:p>
          </p:txBody>
        </p:sp>
        <p:cxnSp>
          <p:nvCxnSpPr>
            <p:cNvPr id="29" name="Straight Arrow Connector 28">
              <a:extLst/>
            </p:cNvPr>
            <p:cNvCxnSpPr/>
            <p:nvPr/>
          </p:nvCxnSpPr>
          <p:spPr>
            <a:xfrm flipH="1">
              <a:off x="4544777" y="3981691"/>
              <a:ext cx="40850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0" name="Rounded Rectangle 29">
              <a:extLst/>
            </p:cNvPr>
            <p:cNvSpPr/>
            <p:nvPr/>
          </p:nvSpPr>
          <p:spPr>
            <a:xfrm>
              <a:off x="2938802" y="5516933"/>
              <a:ext cx="2034502" cy="643962"/>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1050" dirty="0"/>
                <a:t>KEBUTUHAN PENANGANAN INFRASTRUKTUR PERMUKIMAN</a:t>
              </a:r>
              <a:endParaRPr lang="id-ID" sz="1050" dirty="0"/>
            </a:p>
          </p:txBody>
        </p:sp>
        <p:cxnSp>
          <p:nvCxnSpPr>
            <p:cNvPr id="31" name="Straight Arrow Connector 30">
              <a:extLst/>
            </p:cNvPr>
            <p:cNvCxnSpPr/>
            <p:nvPr/>
          </p:nvCxnSpPr>
          <p:spPr>
            <a:xfrm>
              <a:off x="3934025" y="5062738"/>
              <a:ext cx="0" cy="4324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2" name="Rectangle 31">
              <a:extLst/>
            </p:cNvPr>
            <p:cNvSpPr/>
            <p:nvPr/>
          </p:nvSpPr>
          <p:spPr>
            <a:xfrm>
              <a:off x="6415076" y="2451115"/>
              <a:ext cx="2194699" cy="375488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100" b="1" dirty="0">
                <a:latin typeface="Franklin Gothic Book" panose="020B0503020102020204" pitchFamily="34" charset="0"/>
              </a:endParaRPr>
            </a:p>
          </p:txBody>
        </p:sp>
        <p:sp>
          <p:nvSpPr>
            <p:cNvPr id="33" name="Rounded Rectangle 32">
              <a:extLst/>
            </p:cNvPr>
            <p:cNvSpPr/>
            <p:nvPr/>
          </p:nvSpPr>
          <p:spPr>
            <a:xfrm>
              <a:off x="6607313" y="2766874"/>
              <a:ext cx="1760164" cy="810396"/>
            </a:xfrm>
            <a:prstGeom prst="round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ID" sz="1050" dirty="0"/>
                <a:t>PENYUSUNAN STRATEGI PEMBANGUNAN INFRASTRUKTUR PERMUKIMAN</a:t>
              </a:r>
              <a:endParaRPr lang="id-ID" sz="1050" dirty="0"/>
            </a:p>
          </p:txBody>
        </p:sp>
        <p:cxnSp>
          <p:nvCxnSpPr>
            <p:cNvPr id="34" name="Straight Arrow Connector 33">
              <a:extLst/>
            </p:cNvPr>
            <p:cNvCxnSpPr/>
            <p:nvPr/>
          </p:nvCxnSpPr>
          <p:spPr>
            <a:xfrm>
              <a:off x="7488396" y="3532162"/>
              <a:ext cx="0" cy="4324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5" name="Rounded Rectangle 34">
              <a:extLst/>
            </p:cNvPr>
            <p:cNvSpPr/>
            <p:nvPr/>
          </p:nvSpPr>
          <p:spPr>
            <a:xfrm>
              <a:off x="6853615" y="3964581"/>
              <a:ext cx="1303604" cy="707735"/>
            </a:xfrm>
            <a:prstGeom prst="round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sz="1050" dirty="0"/>
                <a:t>PENYUSUNAN </a:t>
              </a:r>
              <a:r>
                <a:rPr lang="en-ID" sz="1050" dirty="0"/>
                <a:t>DESAIN KAWASAN</a:t>
              </a:r>
              <a:endParaRPr lang="id-ID" sz="1050" dirty="0"/>
            </a:p>
          </p:txBody>
        </p:sp>
        <p:cxnSp>
          <p:nvCxnSpPr>
            <p:cNvPr id="36" name="Straight Arrow Connector 35">
              <a:extLst/>
            </p:cNvPr>
            <p:cNvCxnSpPr/>
            <p:nvPr/>
          </p:nvCxnSpPr>
          <p:spPr>
            <a:xfrm flipH="1">
              <a:off x="4777062" y="4894748"/>
              <a:ext cx="63277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37" name="Picture 36"/>
            <p:cNvPicPr>
              <a:picLocks noChangeAspect="1"/>
            </p:cNvPicPr>
            <p:nvPr/>
          </p:nvPicPr>
          <p:blipFill>
            <a:blip r:embed="rId3">
              <a:duotone>
                <a:prstClr val="black"/>
                <a:schemeClr val="accent2">
                  <a:tint val="45000"/>
                  <a:satMod val="400000"/>
                </a:schemeClr>
              </a:duotone>
            </a:blip>
            <a:stretch>
              <a:fillRect/>
            </a:stretch>
          </p:blipFill>
          <p:spPr>
            <a:xfrm>
              <a:off x="5066729" y="4649095"/>
              <a:ext cx="1004649" cy="567020"/>
            </a:xfrm>
            <a:prstGeom prst="rect">
              <a:avLst/>
            </a:prstGeom>
          </p:spPr>
        </p:pic>
        <p:sp>
          <p:nvSpPr>
            <p:cNvPr id="9253" name="Rectangle 37"/>
            <p:cNvSpPr>
              <a:spLocks noChangeArrowheads="1"/>
            </p:cNvSpPr>
            <p:nvPr/>
          </p:nvSpPr>
          <p:spPr bwMode="auto">
            <a:xfrm>
              <a:off x="4965588" y="4778629"/>
              <a:ext cx="1209793" cy="27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ID" sz="1200" b="1">
                  <a:solidFill>
                    <a:schemeClr val="bg1"/>
                  </a:solidFill>
                  <a:latin typeface="Arial" panose="020B0604020202020204" pitchFamily="34" charset="0"/>
                </a:rPr>
                <a:t>KUADRAN</a:t>
              </a:r>
              <a:endParaRPr lang="id-ID" sz="1200" b="1">
                <a:solidFill>
                  <a:schemeClr val="bg1"/>
                </a:solidFill>
                <a:latin typeface="Arial" panose="020B0604020202020204" pitchFamily="34" charset="0"/>
              </a:endParaRPr>
            </a:p>
          </p:txBody>
        </p:sp>
      </p:grpSp>
    </p:spTree>
    <p:extLst>
      <p:ext uri="{BB962C8B-B14F-4D97-AF65-F5344CB8AC3E}">
        <p14:creationId xmlns:p14="http://schemas.microsoft.com/office/powerpoint/2010/main" val="6685165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174"/>
            <a:ext cx="9175033" cy="6889296"/>
            <a:chOff x="-5333383" y="1320799"/>
            <a:chExt cx="9175033" cy="6889296"/>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3" name="Rectangle 12">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pic>
        <p:nvPicPr>
          <p:cNvPr id="3" name="Picture 2"/>
          <p:cNvPicPr>
            <a:picLocks noChangeAspect="1"/>
          </p:cNvPicPr>
          <p:nvPr/>
        </p:nvPicPr>
        <p:blipFill rotWithShape="1">
          <a:blip r:embed="rId3" cstate="print">
            <a:grayscl/>
            <a:extLst>
              <a:ext uri="{28A0092B-C50C-407E-A947-70E740481C1C}">
                <a14:useLocalDpi xmlns:a14="http://schemas.microsoft.com/office/drawing/2010/main" val="0"/>
              </a:ext>
            </a:extLst>
          </a:blip>
          <a:srcRect/>
          <a:stretch/>
        </p:blipFill>
        <p:spPr>
          <a:xfrm>
            <a:off x="4749419" y="-25398"/>
            <a:ext cx="4408229" cy="6908796"/>
          </a:xfrm>
          <a:prstGeom prst="rect">
            <a:avLst/>
          </a:prstGeom>
        </p:spPr>
      </p:pic>
      <p:grpSp>
        <p:nvGrpSpPr>
          <p:cNvPr id="5" name="Group 21"/>
          <p:cNvGrpSpPr/>
          <p:nvPr/>
        </p:nvGrpSpPr>
        <p:grpSpPr>
          <a:xfrm>
            <a:off x="600928" y="2442949"/>
            <a:ext cx="3765928" cy="1897039"/>
            <a:chOff x="246513" y="2015735"/>
            <a:chExt cx="3765928" cy="2610856"/>
          </a:xfrm>
        </p:grpSpPr>
        <p:sp>
          <p:nvSpPr>
            <p:cNvPr id="18" name="Flowchart: Card 17"/>
            <p:cNvSpPr/>
            <p:nvPr/>
          </p:nvSpPr>
          <p:spPr>
            <a:xfrm>
              <a:off x="246513" y="2015735"/>
              <a:ext cx="2114550" cy="2265528"/>
            </a:xfrm>
            <a:prstGeom prst="flowChartPunchedCard">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46762" y="2343281"/>
              <a:ext cx="3465679" cy="2283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7" name="Rectangle 16"/>
          <p:cNvSpPr/>
          <p:nvPr/>
        </p:nvSpPr>
        <p:spPr>
          <a:xfrm>
            <a:off x="4524231" y="2617918"/>
            <a:ext cx="450377" cy="16104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1014761" y="2475570"/>
            <a:ext cx="3509470" cy="2578773"/>
          </a:xfrm>
        </p:spPr>
        <p:txBody>
          <a:bodyPr>
            <a:normAutofit/>
          </a:bodyPr>
          <a:lstStyle/>
          <a:p>
            <a:r>
              <a:rPr lang="id-ID" sz="3600" dirty="0"/>
              <a:t>Isu Strategis dan Kebijakan Nasional Bidang Permukiman</a:t>
            </a:r>
          </a:p>
        </p:txBody>
      </p:sp>
      <p:sp>
        <p:nvSpPr>
          <p:cNvPr id="9" name="Title 1"/>
          <p:cNvSpPr txBox="1">
            <a:spLocks/>
          </p:cNvSpPr>
          <p:nvPr/>
        </p:nvSpPr>
        <p:spPr>
          <a:xfrm>
            <a:off x="7049494" y="4203511"/>
            <a:ext cx="3615804" cy="308775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r>
              <a:rPr lang="id-ID" sz="28700" dirty="0">
                <a:solidFill>
                  <a:schemeClr val="bg1">
                    <a:alpha val="40000"/>
                  </a:schemeClr>
                </a:solidFill>
              </a:rPr>
              <a:t>1</a:t>
            </a:r>
          </a:p>
        </p:txBody>
      </p:sp>
      <p:sp>
        <p:nvSpPr>
          <p:cNvPr id="10" name="Slide Number Placeholder 9"/>
          <p:cNvSpPr>
            <a:spLocks noGrp="1"/>
          </p:cNvSpPr>
          <p:nvPr>
            <p:ph type="sldNum" sz="quarter" idx="12"/>
          </p:nvPr>
        </p:nvSpPr>
        <p:spPr/>
        <p:txBody>
          <a:bodyPr/>
          <a:lstStyle/>
          <a:p>
            <a:fld id="{B87B30B6-2155-4CBA-9E03-20DB79216E54}" type="slidenum">
              <a:rPr lang="id-ID" smtClean="0"/>
              <a:pPr/>
              <a:t>3</a:t>
            </a:fld>
            <a:endParaRPr lang="id-ID"/>
          </a:p>
        </p:txBody>
      </p:sp>
    </p:spTree>
    <p:extLst>
      <p:ext uri="{BB962C8B-B14F-4D97-AF65-F5344CB8AC3E}">
        <p14:creationId xmlns:p14="http://schemas.microsoft.com/office/powerpoint/2010/main" val="2469019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Group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9200" y="1298575"/>
            <a:ext cx="6405563"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extLst>
          </p:cNvPr>
          <p:cNvSpPr/>
          <p:nvPr/>
        </p:nvSpPr>
        <p:spPr>
          <a:xfrm>
            <a:off x="5180013" y="739775"/>
            <a:ext cx="1774825" cy="1076325"/>
          </a:xfrm>
          <a:prstGeom prst="rect">
            <a:avLst/>
          </a:prstGeom>
          <a:solidFill>
            <a:schemeClr val="bg2">
              <a:alpha val="60000"/>
            </a:schemeClr>
          </a:solidFill>
          <a:ln w="28575">
            <a:solidFill>
              <a:srgbClr val="FF0000"/>
            </a:solidFill>
          </a:ln>
        </p:spPr>
        <p:txBody>
          <a:bodyPr>
            <a:spAutoFit/>
          </a:bodyPr>
          <a:lstStyle/>
          <a:p>
            <a:pPr eaLnBrk="1" hangingPunct="1">
              <a:defRPr/>
            </a:pPr>
            <a:r>
              <a:rPr lang="id-ID" sz="1600" b="1" spc="-113" dirty="0">
                <a:solidFill>
                  <a:srgbClr val="FF0000"/>
                </a:solidFill>
              </a:rPr>
              <a:t>Penyusunan Profil Permukiman (seluruh wilayah Kab/Kota)</a:t>
            </a:r>
            <a:endParaRPr lang="en-US" sz="1600" b="1" spc="-113" dirty="0">
              <a:solidFill>
                <a:srgbClr val="FF0000"/>
              </a:solidFill>
            </a:endParaRPr>
          </a:p>
        </p:txBody>
      </p:sp>
      <p:sp>
        <p:nvSpPr>
          <p:cNvPr id="11" name="Rectangle 10">
            <a:extLst>
              <a:ext uri="{FF2B5EF4-FFF2-40B4-BE49-F238E27FC236}"/>
            </a:extLst>
          </p:cNvPr>
          <p:cNvSpPr/>
          <p:nvPr/>
        </p:nvSpPr>
        <p:spPr>
          <a:xfrm>
            <a:off x="330200" y="4332288"/>
            <a:ext cx="1270000" cy="646112"/>
          </a:xfrm>
          <a:prstGeom prst="rect">
            <a:avLst/>
          </a:prstGeom>
          <a:solidFill>
            <a:schemeClr val="bg2">
              <a:alpha val="60000"/>
            </a:schemeClr>
          </a:solidFill>
          <a:ln w="19050">
            <a:solidFill>
              <a:srgbClr val="FF0000"/>
            </a:solidFill>
          </a:ln>
        </p:spPr>
        <p:txBody>
          <a:bodyPr>
            <a:spAutoFit/>
          </a:bodyPr>
          <a:lstStyle/>
          <a:p>
            <a:pPr algn="ctr" eaLnBrk="1" hangingPunct="1">
              <a:defRPr/>
            </a:pPr>
            <a:r>
              <a:rPr lang="id-ID" b="1" spc="-113" dirty="0">
                <a:solidFill>
                  <a:srgbClr val="FF0000"/>
                </a:solidFill>
              </a:rPr>
              <a:t>DED &amp; RAB</a:t>
            </a:r>
            <a:endParaRPr lang="en-US" b="1" spc="-113" dirty="0">
              <a:solidFill>
                <a:srgbClr val="FF0000"/>
              </a:solidFill>
            </a:endParaRPr>
          </a:p>
        </p:txBody>
      </p:sp>
      <p:sp>
        <p:nvSpPr>
          <p:cNvPr id="18" name="Freeform: Shape 17">
            <a:extLst>
              <a:ext uri="{FF2B5EF4-FFF2-40B4-BE49-F238E27FC236}"/>
            </a:extLst>
          </p:cNvPr>
          <p:cNvSpPr/>
          <p:nvPr/>
        </p:nvSpPr>
        <p:spPr>
          <a:xfrm>
            <a:off x="3846513" y="2833688"/>
            <a:ext cx="1042987" cy="995362"/>
          </a:xfrm>
          <a:custGeom>
            <a:avLst/>
            <a:gdLst>
              <a:gd name="connsiteX0" fmla="*/ 0 w 1390650"/>
              <a:gd name="connsiteY0" fmla="*/ 57150 h 1327150"/>
              <a:gd name="connsiteX1" fmla="*/ 228600 w 1390650"/>
              <a:gd name="connsiteY1" fmla="*/ 0 h 1327150"/>
              <a:gd name="connsiteX2" fmla="*/ 298450 w 1390650"/>
              <a:gd name="connsiteY2" fmla="*/ 273050 h 1327150"/>
              <a:gd name="connsiteX3" fmla="*/ 311150 w 1390650"/>
              <a:gd name="connsiteY3" fmla="*/ 488950 h 1327150"/>
              <a:gd name="connsiteX4" fmla="*/ 425450 w 1390650"/>
              <a:gd name="connsiteY4" fmla="*/ 622300 h 1327150"/>
              <a:gd name="connsiteX5" fmla="*/ 615950 w 1390650"/>
              <a:gd name="connsiteY5" fmla="*/ 609600 h 1327150"/>
              <a:gd name="connsiteX6" fmla="*/ 685800 w 1390650"/>
              <a:gd name="connsiteY6" fmla="*/ 749300 h 1327150"/>
              <a:gd name="connsiteX7" fmla="*/ 1054100 w 1390650"/>
              <a:gd name="connsiteY7" fmla="*/ 742950 h 1327150"/>
              <a:gd name="connsiteX8" fmla="*/ 1244600 w 1390650"/>
              <a:gd name="connsiteY8" fmla="*/ 679450 h 1327150"/>
              <a:gd name="connsiteX9" fmla="*/ 1390650 w 1390650"/>
              <a:gd name="connsiteY9" fmla="*/ 838200 h 1327150"/>
              <a:gd name="connsiteX10" fmla="*/ 1384300 w 1390650"/>
              <a:gd name="connsiteY10" fmla="*/ 1155700 h 1327150"/>
              <a:gd name="connsiteX11" fmla="*/ 1270000 w 1390650"/>
              <a:gd name="connsiteY11" fmla="*/ 1187450 h 1327150"/>
              <a:gd name="connsiteX12" fmla="*/ 1181100 w 1390650"/>
              <a:gd name="connsiteY12" fmla="*/ 1289050 h 1327150"/>
              <a:gd name="connsiteX13" fmla="*/ 1003300 w 1390650"/>
              <a:gd name="connsiteY13" fmla="*/ 1327150 h 1327150"/>
              <a:gd name="connsiteX14" fmla="*/ 825500 w 1390650"/>
              <a:gd name="connsiteY14" fmla="*/ 1314450 h 1327150"/>
              <a:gd name="connsiteX15" fmla="*/ 781050 w 1390650"/>
              <a:gd name="connsiteY15" fmla="*/ 1231900 h 1327150"/>
              <a:gd name="connsiteX16" fmla="*/ 692150 w 1390650"/>
              <a:gd name="connsiteY16" fmla="*/ 1231900 h 1327150"/>
              <a:gd name="connsiteX17" fmla="*/ 552450 w 1390650"/>
              <a:gd name="connsiteY17" fmla="*/ 1098550 h 1327150"/>
              <a:gd name="connsiteX18" fmla="*/ 406400 w 1390650"/>
              <a:gd name="connsiteY18" fmla="*/ 1009650 h 1327150"/>
              <a:gd name="connsiteX19" fmla="*/ 266700 w 1390650"/>
              <a:gd name="connsiteY19" fmla="*/ 831850 h 1327150"/>
              <a:gd name="connsiteX20" fmla="*/ 177800 w 1390650"/>
              <a:gd name="connsiteY20" fmla="*/ 628650 h 1327150"/>
              <a:gd name="connsiteX21" fmla="*/ 152400 w 1390650"/>
              <a:gd name="connsiteY21" fmla="*/ 406400 h 1327150"/>
              <a:gd name="connsiteX22" fmla="*/ 76200 w 1390650"/>
              <a:gd name="connsiteY22" fmla="*/ 177800 h 1327150"/>
              <a:gd name="connsiteX23" fmla="*/ 0 w 1390650"/>
              <a:gd name="connsiteY23" fmla="*/ 57150 h 132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90650" h="1327150">
                <a:moveTo>
                  <a:pt x="0" y="57150"/>
                </a:moveTo>
                <a:lnTo>
                  <a:pt x="228600" y="0"/>
                </a:lnTo>
                <a:lnTo>
                  <a:pt x="298450" y="273050"/>
                </a:lnTo>
                <a:lnTo>
                  <a:pt x="311150" y="488950"/>
                </a:lnTo>
                <a:lnTo>
                  <a:pt x="425450" y="622300"/>
                </a:lnTo>
                <a:lnTo>
                  <a:pt x="615950" y="609600"/>
                </a:lnTo>
                <a:lnTo>
                  <a:pt x="685800" y="749300"/>
                </a:lnTo>
                <a:lnTo>
                  <a:pt x="1054100" y="742950"/>
                </a:lnTo>
                <a:lnTo>
                  <a:pt x="1244600" y="679450"/>
                </a:lnTo>
                <a:lnTo>
                  <a:pt x="1390650" y="838200"/>
                </a:lnTo>
                <a:lnTo>
                  <a:pt x="1384300" y="1155700"/>
                </a:lnTo>
                <a:lnTo>
                  <a:pt x="1270000" y="1187450"/>
                </a:lnTo>
                <a:lnTo>
                  <a:pt x="1181100" y="1289050"/>
                </a:lnTo>
                <a:lnTo>
                  <a:pt x="1003300" y="1327150"/>
                </a:lnTo>
                <a:lnTo>
                  <a:pt x="825500" y="1314450"/>
                </a:lnTo>
                <a:lnTo>
                  <a:pt x="781050" y="1231900"/>
                </a:lnTo>
                <a:lnTo>
                  <a:pt x="692150" y="1231900"/>
                </a:lnTo>
                <a:lnTo>
                  <a:pt x="552450" y="1098550"/>
                </a:lnTo>
                <a:lnTo>
                  <a:pt x="406400" y="1009650"/>
                </a:lnTo>
                <a:lnTo>
                  <a:pt x="266700" y="831850"/>
                </a:lnTo>
                <a:lnTo>
                  <a:pt x="177800" y="628650"/>
                </a:lnTo>
                <a:lnTo>
                  <a:pt x="152400" y="406400"/>
                </a:lnTo>
                <a:lnTo>
                  <a:pt x="76200" y="177800"/>
                </a:lnTo>
                <a:lnTo>
                  <a:pt x="0" y="57150"/>
                </a:lnTo>
                <a:close/>
              </a:path>
            </a:pathLst>
          </a:custGeom>
          <a:solidFill>
            <a:srgbClr val="C00000"/>
          </a:solidFill>
          <a:ln w="38100">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id-ID"/>
          </a:p>
        </p:txBody>
      </p:sp>
      <p:sp>
        <p:nvSpPr>
          <p:cNvPr id="20" name="Freeform: Shape 19">
            <a:extLst>
              <a:ext uri="{FF2B5EF4-FFF2-40B4-BE49-F238E27FC236}"/>
            </a:extLst>
          </p:cNvPr>
          <p:cNvSpPr/>
          <p:nvPr/>
        </p:nvSpPr>
        <p:spPr>
          <a:xfrm>
            <a:off x="4394200" y="2119313"/>
            <a:ext cx="557213" cy="590550"/>
          </a:xfrm>
          <a:custGeom>
            <a:avLst/>
            <a:gdLst>
              <a:gd name="connsiteX0" fmla="*/ 0 w 742950"/>
              <a:gd name="connsiteY0" fmla="*/ 44450 h 787400"/>
              <a:gd name="connsiteX1" fmla="*/ 82550 w 742950"/>
              <a:gd name="connsiteY1" fmla="*/ 0 h 787400"/>
              <a:gd name="connsiteX2" fmla="*/ 146050 w 742950"/>
              <a:gd name="connsiteY2" fmla="*/ 0 h 787400"/>
              <a:gd name="connsiteX3" fmla="*/ 234950 w 742950"/>
              <a:gd name="connsiteY3" fmla="*/ 12700 h 787400"/>
              <a:gd name="connsiteX4" fmla="*/ 336550 w 742950"/>
              <a:gd name="connsiteY4" fmla="*/ 6350 h 787400"/>
              <a:gd name="connsiteX5" fmla="*/ 425450 w 742950"/>
              <a:gd name="connsiteY5" fmla="*/ 31750 h 787400"/>
              <a:gd name="connsiteX6" fmla="*/ 457200 w 742950"/>
              <a:gd name="connsiteY6" fmla="*/ 133350 h 787400"/>
              <a:gd name="connsiteX7" fmla="*/ 501650 w 742950"/>
              <a:gd name="connsiteY7" fmla="*/ 171450 h 787400"/>
              <a:gd name="connsiteX8" fmla="*/ 501650 w 742950"/>
              <a:gd name="connsiteY8" fmla="*/ 254000 h 787400"/>
              <a:gd name="connsiteX9" fmla="*/ 520700 w 742950"/>
              <a:gd name="connsiteY9" fmla="*/ 292100 h 787400"/>
              <a:gd name="connsiteX10" fmla="*/ 596900 w 742950"/>
              <a:gd name="connsiteY10" fmla="*/ 323850 h 787400"/>
              <a:gd name="connsiteX11" fmla="*/ 590550 w 742950"/>
              <a:gd name="connsiteY11" fmla="*/ 412750 h 787400"/>
              <a:gd name="connsiteX12" fmla="*/ 603250 w 742950"/>
              <a:gd name="connsiteY12" fmla="*/ 469900 h 787400"/>
              <a:gd name="connsiteX13" fmla="*/ 635000 w 742950"/>
              <a:gd name="connsiteY13" fmla="*/ 469900 h 787400"/>
              <a:gd name="connsiteX14" fmla="*/ 698500 w 742950"/>
              <a:gd name="connsiteY14" fmla="*/ 488950 h 787400"/>
              <a:gd name="connsiteX15" fmla="*/ 742950 w 742950"/>
              <a:gd name="connsiteY15" fmla="*/ 539750 h 787400"/>
              <a:gd name="connsiteX16" fmla="*/ 730250 w 742950"/>
              <a:gd name="connsiteY16" fmla="*/ 622300 h 787400"/>
              <a:gd name="connsiteX17" fmla="*/ 641350 w 742950"/>
              <a:gd name="connsiteY17" fmla="*/ 768350 h 787400"/>
              <a:gd name="connsiteX18" fmla="*/ 596900 w 742950"/>
              <a:gd name="connsiteY18" fmla="*/ 787400 h 787400"/>
              <a:gd name="connsiteX19" fmla="*/ 501650 w 742950"/>
              <a:gd name="connsiteY19" fmla="*/ 787400 h 787400"/>
              <a:gd name="connsiteX20" fmla="*/ 431800 w 742950"/>
              <a:gd name="connsiteY20" fmla="*/ 673100 h 787400"/>
              <a:gd name="connsiteX21" fmla="*/ 342900 w 742950"/>
              <a:gd name="connsiteY21" fmla="*/ 590550 h 787400"/>
              <a:gd name="connsiteX22" fmla="*/ 349250 w 742950"/>
              <a:gd name="connsiteY22" fmla="*/ 438150 h 787400"/>
              <a:gd name="connsiteX23" fmla="*/ 406400 w 742950"/>
              <a:gd name="connsiteY23" fmla="*/ 387350 h 787400"/>
              <a:gd name="connsiteX24" fmla="*/ 368300 w 742950"/>
              <a:gd name="connsiteY24" fmla="*/ 203200 h 787400"/>
              <a:gd name="connsiteX25" fmla="*/ 374650 w 742950"/>
              <a:gd name="connsiteY25" fmla="*/ 146050 h 787400"/>
              <a:gd name="connsiteX26" fmla="*/ 298450 w 742950"/>
              <a:gd name="connsiteY26" fmla="*/ 114300 h 787400"/>
              <a:gd name="connsiteX27" fmla="*/ 222250 w 742950"/>
              <a:gd name="connsiteY27" fmla="*/ 114300 h 787400"/>
              <a:gd name="connsiteX28" fmla="*/ 158750 w 742950"/>
              <a:gd name="connsiteY28" fmla="*/ 139700 h 787400"/>
              <a:gd name="connsiteX29" fmla="*/ 63500 w 742950"/>
              <a:gd name="connsiteY29" fmla="*/ 95250 h 787400"/>
              <a:gd name="connsiteX30" fmla="*/ 0 w 742950"/>
              <a:gd name="connsiteY30" fmla="*/ 44450 h 78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42950" h="787400">
                <a:moveTo>
                  <a:pt x="0" y="44450"/>
                </a:moveTo>
                <a:lnTo>
                  <a:pt x="82550" y="0"/>
                </a:lnTo>
                <a:lnTo>
                  <a:pt x="146050" y="0"/>
                </a:lnTo>
                <a:lnTo>
                  <a:pt x="234950" y="12700"/>
                </a:lnTo>
                <a:lnTo>
                  <a:pt x="336550" y="6350"/>
                </a:lnTo>
                <a:lnTo>
                  <a:pt x="425450" y="31750"/>
                </a:lnTo>
                <a:lnTo>
                  <a:pt x="457200" y="133350"/>
                </a:lnTo>
                <a:lnTo>
                  <a:pt x="501650" y="171450"/>
                </a:lnTo>
                <a:lnTo>
                  <a:pt x="501650" y="254000"/>
                </a:lnTo>
                <a:lnTo>
                  <a:pt x="520700" y="292100"/>
                </a:lnTo>
                <a:lnTo>
                  <a:pt x="596900" y="323850"/>
                </a:lnTo>
                <a:lnTo>
                  <a:pt x="590550" y="412750"/>
                </a:lnTo>
                <a:lnTo>
                  <a:pt x="603250" y="469900"/>
                </a:lnTo>
                <a:lnTo>
                  <a:pt x="635000" y="469900"/>
                </a:lnTo>
                <a:lnTo>
                  <a:pt x="698500" y="488950"/>
                </a:lnTo>
                <a:lnTo>
                  <a:pt x="742950" y="539750"/>
                </a:lnTo>
                <a:lnTo>
                  <a:pt x="730250" y="622300"/>
                </a:lnTo>
                <a:lnTo>
                  <a:pt x="641350" y="768350"/>
                </a:lnTo>
                <a:lnTo>
                  <a:pt x="596900" y="787400"/>
                </a:lnTo>
                <a:lnTo>
                  <a:pt x="501650" y="787400"/>
                </a:lnTo>
                <a:lnTo>
                  <a:pt x="431800" y="673100"/>
                </a:lnTo>
                <a:lnTo>
                  <a:pt x="342900" y="590550"/>
                </a:lnTo>
                <a:lnTo>
                  <a:pt x="349250" y="438150"/>
                </a:lnTo>
                <a:lnTo>
                  <a:pt x="406400" y="387350"/>
                </a:lnTo>
                <a:lnTo>
                  <a:pt x="368300" y="203200"/>
                </a:lnTo>
                <a:lnTo>
                  <a:pt x="374650" y="146050"/>
                </a:lnTo>
                <a:lnTo>
                  <a:pt x="298450" y="114300"/>
                </a:lnTo>
                <a:lnTo>
                  <a:pt x="222250" y="114300"/>
                </a:lnTo>
                <a:lnTo>
                  <a:pt x="158750" y="139700"/>
                </a:lnTo>
                <a:lnTo>
                  <a:pt x="63500" y="95250"/>
                </a:lnTo>
                <a:lnTo>
                  <a:pt x="0" y="44450"/>
                </a:lnTo>
                <a:close/>
              </a:path>
            </a:pathLst>
          </a:custGeom>
          <a:solidFill>
            <a:srgbClr val="C00000"/>
          </a:solidFill>
          <a:ln w="38100">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id-ID"/>
          </a:p>
        </p:txBody>
      </p:sp>
      <p:sp>
        <p:nvSpPr>
          <p:cNvPr id="21" name="Rectangle 20">
            <a:extLst>
              <a:ext uri="{FF2B5EF4-FFF2-40B4-BE49-F238E27FC236}"/>
            </a:extLst>
          </p:cNvPr>
          <p:cNvSpPr/>
          <p:nvPr/>
        </p:nvSpPr>
        <p:spPr>
          <a:xfrm>
            <a:off x="1665288" y="1944688"/>
            <a:ext cx="1284287" cy="403225"/>
          </a:xfrm>
          <a:prstGeom prst="rect">
            <a:avLst/>
          </a:prstGeom>
          <a:noFill/>
          <a:ln w="57150">
            <a:noFill/>
            <a:prstDash val="sysDot"/>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r>
              <a:rPr lang="id-ID" sz="1050" b="1" dirty="0">
                <a:solidFill>
                  <a:srgbClr val="FF0000"/>
                </a:solidFill>
              </a:rPr>
              <a:t>LOKASI PRIORITAS I RAWAN AIR/ SANITASI</a:t>
            </a:r>
            <a:endParaRPr lang="en-US" sz="1050" b="1" dirty="0">
              <a:solidFill>
                <a:srgbClr val="FF0000"/>
              </a:solidFill>
            </a:endParaRPr>
          </a:p>
        </p:txBody>
      </p:sp>
      <p:sp>
        <p:nvSpPr>
          <p:cNvPr id="22" name="Rectangle 21">
            <a:extLst>
              <a:ext uri="{FF2B5EF4-FFF2-40B4-BE49-F238E27FC236}"/>
            </a:extLst>
          </p:cNvPr>
          <p:cNvSpPr/>
          <p:nvPr/>
        </p:nvSpPr>
        <p:spPr>
          <a:xfrm>
            <a:off x="1630363" y="2859088"/>
            <a:ext cx="1468437" cy="554037"/>
          </a:xfrm>
          <a:prstGeom prst="rect">
            <a:avLst/>
          </a:prstGeom>
          <a:noFill/>
          <a:ln w="57150">
            <a:noFill/>
            <a:prstDash val="sysDot"/>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r>
              <a:rPr lang="id-ID" sz="1050" b="1" dirty="0">
                <a:solidFill>
                  <a:srgbClr val="FF0000"/>
                </a:solidFill>
              </a:rPr>
              <a:t>LOKASI  PRIORITAS II  KAWASAN  STRATEGIS  NASIONAL</a:t>
            </a:r>
            <a:endParaRPr lang="en-US" sz="1050" b="1" dirty="0">
              <a:solidFill>
                <a:srgbClr val="FF0000"/>
              </a:solidFill>
            </a:endParaRPr>
          </a:p>
        </p:txBody>
      </p:sp>
      <p:cxnSp>
        <p:nvCxnSpPr>
          <p:cNvPr id="24" name="Straight Connector 23">
            <a:extLst>
              <a:ext uri="{FF2B5EF4-FFF2-40B4-BE49-F238E27FC236}"/>
            </a:extLst>
          </p:cNvPr>
          <p:cNvCxnSpPr>
            <a:cxnSpLocks/>
          </p:cNvCxnSpPr>
          <p:nvPr/>
        </p:nvCxnSpPr>
        <p:spPr>
          <a:xfrm flipV="1">
            <a:off x="5637213" y="1824038"/>
            <a:ext cx="0" cy="466725"/>
          </a:xfrm>
          <a:prstGeom prst="line">
            <a:avLst/>
          </a:prstGeom>
          <a:ln w="38100">
            <a:solidFill>
              <a:srgbClr val="FF0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extLst>
          </p:cNvPr>
          <p:cNvSpPr/>
          <p:nvPr/>
        </p:nvSpPr>
        <p:spPr>
          <a:xfrm>
            <a:off x="330200" y="1971675"/>
            <a:ext cx="1270000" cy="2135188"/>
          </a:xfrm>
          <a:prstGeom prst="rect">
            <a:avLst/>
          </a:prstGeom>
          <a:solidFill>
            <a:schemeClr val="bg2">
              <a:alpha val="60000"/>
            </a:schemeClr>
          </a:solidFill>
          <a:ln w="19050">
            <a:solidFill>
              <a:srgbClr val="FF0000"/>
            </a:solidFill>
          </a:ln>
        </p:spPr>
        <p:txBody>
          <a:bodyPr/>
          <a:lstStyle/>
          <a:p>
            <a:pPr eaLnBrk="1" hangingPunct="1">
              <a:defRPr/>
            </a:pPr>
            <a:r>
              <a:rPr lang="id-ID" sz="1400" b="1" spc="-113" dirty="0">
                <a:solidFill>
                  <a:srgbClr val="FF0000"/>
                </a:solidFill>
              </a:rPr>
              <a:t>Rencana Pembangunan Infrastruktur Permukiman Prioritas (Masterplan)</a:t>
            </a:r>
            <a:endParaRPr lang="en-US" sz="1400" b="1" spc="-113" dirty="0">
              <a:solidFill>
                <a:srgbClr val="FF0000"/>
              </a:solidFill>
            </a:endParaRPr>
          </a:p>
        </p:txBody>
      </p:sp>
      <p:cxnSp>
        <p:nvCxnSpPr>
          <p:cNvPr id="26" name="Straight Connector 25">
            <a:extLst>
              <a:ext uri="{FF2B5EF4-FFF2-40B4-BE49-F238E27FC236}"/>
            </a:extLst>
          </p:cNvPr>
          <p:cNvCxnSpPr>
            <a:cxnSpLocks/>
          </p:cNvCxnSpPr>
          <p:nvPr/>
        </p:nvCxnSpPr>
        <p:spPr>
          <a:xfrm flipH="1">
            <a:off x="1630363" y="3397250"/>
            <a:ext cx="2416175" cy="0"/>
          </a:xfrm>
          <a:prstGeom prst="line">
            <a:avLst/>
          </a:prstGeom>
          <a:ln w="38100">
            <a:solidFill>
              <a:srgbClr val="FF0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324" name="Title 1"/>
          <p:cNvSpPr>
            <a:spLocks noGrp="1"/>
          </p:cNvSpPr>
          <p:nvPr>
            <p:ph type="title"/>
          </p:nvPr>
        </p:nvSpPr>
        <p:spPr>
          <a:xfrm>
            <a:off x="139700" y="24608"/>
            <a:ext cx="8872538" cy="697864"/>
          </a:xfrm>
        </p:spPr>
        <p:txBody>
          <a:bodyPr>
            <a:normAutofit/>
          </a:bodyPr>
          <a:lstStyle/>
          <a:p>
            <a:pPr algn="ctr" eaLnBrk="1" hangingPunct="1"/>
            <a:r>
              <a:rPr lang="id-ID" sz="2200" b="1" dirty="0" smtClean="0"/>
              <a:t>Ilustrasi Instrumen Rencana Pembangunan Infrastruktur Permukiman Prioritas </a:t>
            </a:r>
          </a:p>
        </p:txBody>
      </p:sp>
      <p:cxnSp>
        <p:nvCxnSpPr>
          <p:cNvPr id="37" name="Straight Connector 36">
            <a:extLst>
              <a:ext uri="{FF2B5EF4-FFF2-40B4-BE49-F238E27FC236}"/>
            </a:extLst>
          </p:cNvPr>
          <p:cNvCxnSpPr>
            <a:cxnSpLocks/>
          </p:cNvCxnSpPr>
          <p:nvPr/>
        </p:nvCxnSpPr>
        <p:spPr>
          <a:xfrm flipH="1" flipV="1">
            <a:off x="1600200" y="2484438"/>
            <a:ext cx="3073400" cy="0"/>
          </a:xfrm>
          <a:prstGeom prst="line">
            <a:avLst/>
          </a:prstGeom>
          <a:ln w="38100">
            <a:solidFill>
              <a:srgbClr val="FF0000"/>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extLst>
          </p:cNvPr>
          <p:cNvSpPr/>
          <p:nvPr/>
        </p:nvSpPr>
        <p:spPr>
          <a:xfrm>
            <a:off x="5432425" y="2757488"/>
            <a:ext cx="1270000" cy="646112"/>
          </a:xfrm>
          <a:prstGeom prst="rect">
            <a:avLst/>
          </a:prstGeom>
          <a:solidFill>
            <a:schemeClr val="bg2">
              <a:alpha val="60000"/>
            </a:schemeClr>
          </a:solidFill>
        </p:spPr>
        <p:txBody>
          <a:bodyPr>
            <a:spAutoFit/>
          </a:bodyPr>
          <a:lstStyle/>
          <a:p>
            <a:pPr algn="ctr" eaLnBrk="1" hangingPunct="1">
              <a:defRPr/>
            </a:pPr>
            <a:r>
              <a:rPr lang="id-ID" b="1" spc="-113" dirty="0">
                <a:solidFill>
                  <a:srgbClr val="00B050"/>
                </a:solidFill>
              </a:rPr>
              <a:t>DED &amp; RAB</a:t>
            </a:r>
            <a:endParaRPr lang="en-US" b="1" spc="-113" dirty="0">
              <a:solidFill>
                <a:srgbClr val="00B050"/>
              </a:solidFill>
            </a:endParaRPr>
          </a:p>
        </p:txBody>
      </p:sp>
      <p:pic>
        <p:nvPicPr>
          <p:cNvPr id="5" name="Picture 2">
            <a:extLst>
              <a:ext uri="{FF2B5EF4-FFF2-40B4-BE49-F238E27FC236}"/>
            </a:extLst>
          </p:cNvPr>
          <p:cNvPicPr>
            <a:picLocks noChangeAspect="1" noChangeArrowheads="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718390" y="3640308"/>
            <a:ext cx="399156" cy="399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a:extLst>
              <a:ext uri="{FF2B5EF4-FFF2-40B4-BE49-F238E27FC236}"/>
            </a:extLst>
          </p:cNvPr>
          <p:cNvPicPr>
            <a:picLocks noChangeAspect="1" noChangeArrowheads="1"/>
          </p:cNvPicPr>
          <p:nvPr/>
        </p:nvPicPr>
        <p:blipFill>
          <a:blip r:embed="rId4"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30660" y="3640309"/>
            <a:ext cx="381851" cy="381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a:extLst>
              <a:ext uri="{FF2B5EF4-FFF2-40B4-BE49-F238E27FC236}"/>
            </a:extLst>
          </p:cNvPr>
          <p:cNvPicPr>
            <a:picLocks noChangeAspect="1" noChangeArrowheads="1"/>
          </p:cNvPicPr>
          <p:nvPr/>
        </p:nvPicPr>
        <p:blipFill>
          <a:blip r:embed="rId5" cstate="email">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173982" y="3633311"/>
            <a:ext cx="391478" cy="391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 name="Arrow: Down 55">
            <a:extLst>
              <a:ext uri="{FF2B5EF4-FFF2-40B4-BE49-F238E27FC236}"/>
            </a:extLst>
          </p:cNvPr>
          <p:cNvSpPr/>
          <p:nvPr/>
        </p:nvSpPr>
        <p:spPr>
          <a:xfrm>
            <a:off x="828675" y="4106863"/>
            <a:ext cx="238125" cy="20955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id-ID"/>
          </a:p>
        </p:txBody>
      </p:sp>
      <p:sp>
        <p:nvSpPr>
          <p:cNvPr id="13331" name="Slide Number Placeholder 1"/>
          <p:cNvSpPr>
            <a:spLocks noGrp="1"/>
          </p:cNvSpPr>
          <p:nvPr>
            <p:ph type="sldNum" sz="quarter" idx="12"/>
          </p:nvPr>
        </p:nvSpPr>
        <p:spPr bwMode="auto">
          <a:xfrm>
            <a:off x="6954838" y="6286500"/>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0BF3CFCF-70F3-4091-98A4-E2203DEF27C0}" type="slidenum">
              <a:rPr lang="id-ID" sz="1200" smtClean="0">
                <a:solidFill>
                  <a:srgbClr val="898989"/>
                </a:solidFill>
              </a:rPr>
              <a:pPr>
                <a:lnSpc>
                  <a:spcPct val="100000"/>
                </a:lnSpc>
                <a:spcBef>
                  <a:spcPct val="0"/>
                </a:spcBef>
                <a:buFontTx/>
                <a:buNone/>
              </a:pPr>
              <a:t>30</a:t>
            </a:fld>
            <a:endParaRPr lang="id-ID" sz="1200" smtClean="0">
              <a:solidFill>
                <a:srgbClr val="898989"/>
              </a:solidFill>
            </a:endParaRPr>
          </a:p>
        </p:txBody>
      </p:sp>
    </p:spTree>
    <p:extLst>
      <p:ext uri="{BB962C8B-B14F-4D97-AF65-F5344CB8AC3E}">
        <p14:creationId xmlns:p14="http://schemas.microsoft.com/office/powerpoint/2010/main" val="29911739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897188" y="422275"/>
            <a:ext cx="5618162" cy="6300788"/>
          </a:xfrm>
        </p:spPr>
      </p:pic>
      <p:pic>
        <p:nvPicPr>
          <p:cNvPr id="4813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75513" y="-55563"/>
            <a:ext cx="186848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Content Placeholder 4"/>
          <p:cNvPicPr>
            <a:picLocks noChangeAspect="1"/>
          </p:cNvPicPr>
          <p:nvPr/>
        </p:nvPicPr>
        <p:blipFill>
          <a:blip r:embed="rId2">
            <a:extLst>
              <a:ext uri="{28A0092B-C50C-407E-A947-70E740481C1C}">
                <a14:useLocalDpi xmlns:a14="http://schemas.microsoft.com/office/drawing/2010/main" val="0"/>
              </a:ext>
            </a:extLst>
          </a:blip>
          <a:srcRect r="73232" b="88387"/>
          <a:stretch>
            <a:fillRect/>
          </a:stretch>
        </p:blipFill>
        <p:spPr bwMode="auto">
          <a:xfrm>
            <a:off x="2392363" y="207963"/>
            <a:ext cx="2149475"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0" y="650875"/>
            <a:ext cx="3262313" cy="3411538"/>
          </a:xfrm>
          <a:prstGeom prst="rect">
            <a:avLst/>
          </a:prstGeom>
          <a:effectLst>
            <a:outerShdw blurRad="50800" dist="38100" dir="2700000" algn="tl" rotWithShape="0">
              <a:prstClr val="black">
                <a:alpha val="40000"/>
              </a:prstClr>
            </a:outerShdw>
          </a:effectLst>
        </p:spPr>
        <p:txBody>
          <a:bodyPr anchor="b">
            <a:normAutofit fontScale="97500"/>
          </a:bodyPr>
          <a:lstStyle>
            <a:lvl1pPr algn="ctr" defTabSz="914400" rtl="0" eaLnBrk="1" latinLnBrk="0" hangingPunct="1">
              <a:lnSpc>
                <a:spcPct val="90000"/>
              </a:lnSpc>
              <a:spcBef>
                <a:spcPct val="0"/>
              </a:spcBef>
              <a:buNone/>
              <a:defRPr sz="6000" b="1" kern="1200">
                <a:solidFill>
                  <a:schemeClr val="tx1">
                    <a:lumMod val="85000"/>
                    <a:lumOff val="15000"/>
                  </a:schemeClr>
                </a:solidFill>
                <a:latin typeface="Trebuchet MS" panose="020B0603020202020204" pitchFamily="34" charset="0"/>
                <a:ea typeface="+mj-ea"/>
                <a:cs typeface="+mj-cs"/>
              </a:defRPr>
            </a:lvl1pPr>
          </a:lstStyle>
          <a:p>
            <a:pPr algn="l" defTabSz="654596" fontAlgn="auto">
              <a:spcAft>
                <a:spcPts val="0"/>
              </a:spcAft>
              <a:defRPr/>
            </a:pPr>
            <a:r>
              <a:rPr lang="id-ID" sz="4400" dirty="0" smtClean="0">
                <a:ln w="0"/>
                <a:ea typeface="Tahoma" pitchFamily="34" charset="0"/>
                <a:cs typeface="Tahoma" pitchFamily="34" charset="0"/>
              </a:rPr>
              <a:t>CONTOH </a:t>
            </a:r>
            <a:r>
              <a:rPr lang="id-ID" sz="3700" dirty="0" smtClean="0">
                <a:ln w="0"/>
                <a:ea typeface="Tahoma" pitchFamily="34" charset="0"/>
                <a:cs typeface="Tahoma" pitchFamily="34" charset="0"/>
              </a:rPr>
              <a:t>PENERAPAN</a:t>
            </a:r>
            <a:r>
              <a:rPr lang="id-ID" sz="4000" dirty="0">
                <a:ln w="0"/>
                <a:ea typeface="Tahoma" pitchFamily="34" charset="0"/>
                <a:cs typeface="Tahoma" pitchFamily="34" charset="0"/>
              </a:rPr>
              <a:t/>
            </a:r>
            <a:br>
              <a:rPr lang="id-ID" sz="4000" dirty="0">
                <a:ln w="0"/>
                <a:ea typeface="Tahoma" pitchFamily="34" charset="0"/>
                <a:cs typeface="Tahoma" pitchFamily="34" charset="0"/>
              </a:rPr>
            </a:br>
            <a:r>
              <a:rPr lang="id-ID" sz="3300" dirty="0" smtClean="0">
                <a:ln w="0"/>
                <a:solidFill>
                  <a:schemeClr val="accent4">
                    <a:lumMod val="75000"/>
                  </a:schemeClr>
                </a:solidFill>
                <a:ea typeface="Tahoma" pitchFamily="34" charset="0"/>
                <a:cs typeface="Tahoma" pitchFamily="34" charset="0"/>
              </a:rPr>
              <a:t>MEKANISME PEMILIHAN </a:t>
            </a:r>
          </a:p>
          <a:p>
            <a:pPr algn="l" defTabSz="654596" fontAlgn="auto">
              <a:spcAft>
                <a:spcPts val="0"/>
              </a:spcAft>
              <a:defRPr/>
            </a:pPr>
            <a:r>
              <a:rPr lang="id-ID" sz="3300" dirty="0" smtClean="0">
                <a:ln w="0"/>
                <a:solidFill>
                  <a:schemeClr val="accent4">
                    <a:lumMod val="75000"/>
                  </a:schemeClr>
                </a:solidFill>
                <a:ea typeface="Tahoma" pitchFamily="34" charset="0"/>
                <a:cs typeface="Tahoma" pitchFamily="34" charset="0"/>
              </a:rPr>
              <a:t>LOKASI </a:t>
            </a:r>
          </a:p>
          <a:p>
            <a:pPr algn="l" defTabSz="654596" fontAlgn="auto">
              <a:spcAft>
                <a:spcPts val="0"/>
              </a:spcAft>
              <a:defRPr/>
            </a:pPr>
            <a:r>
              <a:rPr lang="id-ID" sz="3300" dirty="0" smtClean="0">
                <a:ln w="0"/>
                <a:solidFill>
                  <a:schemeClr val="accent4">
                    <a:lumMod val="75000"/>
                  </a:schemeClr>
                </a:solidFill>
                <a:ea typeface="Tahoma" pitchFamily="34" charset="0"/>
                <a:cs typeface="Tahoma" pitchFamily="34" charset="0"/>
              </a:rPr>
              <a:t>PRIORITAS PENANGANAN</a:t>
            </a:r>
            <a:endParaRPr lang="id-ID" sz="3300" dirty="0">
              <a:ln w="0"/>
              <a:solidFill>
                <a:schemeClr val="accent4">
                  <a:lumMod val="75000"/>
                </a:schemeClr>
              </a:solidFill>
              <a:ea typeface="Tahoma" pitchFamily="34" charset="0"/>
              <a:cs typeface="Tahoma" pitchFamily="34" charset="0"/>
            </a:endParaRPr>
          </a:p>
        </p:txBody>
      </p:sp>
      <p:sp>
        <p:nvSpPr>
          <p:cNvPr id="2" name="Slide Number Placeholder 1"/>
          <p:cNvSpPr>
            <a:spLocks noGrp="1"/>
          </p:cNvSpPr>
          <p:nvPr>
            <p:ph type="sldNum" sz="quarter" idx="12"/>
          </p:nvPr>
        </p:nvSpPr>
        <p:spPr/>
        <p:txBody>
          <a:bodyPr/>
          <a:lstStyle/>
          <a:p>
            <a:pPr>
              <a:defRPr/>
            </a:pPr>
            <a:fld id="{DF3053AB-1C4C-40B5-9259-87CA45B5A77E}" type="slidenum">
              <a:rPr lang="id-ID"/>
              <a:pPr>
                <a:defRPr/>
              </a:pPr>
              <a:t>31</a:t>
            </a:fld>
            <a:endParaRPr lang="id-ID"/>
          </a:p>
        </p:txBody>
      </p:sp>
    </p:spTree>
    <p:extLst>
      <p:ext uri="{BB962C8B-B14F-4D97-AF65-F5344CB8AC3E}">
        <p14:creationId xmlns:p14="http://schemas.microsoft.com/office/powerpoint/2010/main" val="35410155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174"/>
            <a:ext cx="9175033" cy="6889296"/>
            <a:chOff x="-5333383" y="1320799"/>
            <a:chExt cx="9175033" cy="6889296"/>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3" name="Rectangle 12">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pic>
        <p:nvPicPr>
          <p:cNvPr id="3" name="Picture 2"/>
          <p:cNvPicPr>
            <a:picLocks noChangeAspect="1"/>
          </p:cNvPicPr>
          <p:nvPr/>
        </p:nvPicPr>
        <p:blipFill rotWithShape="1">
          <a:blip r:embed="rId3" cstate="print">
            <a:grayscl/>
            <a:extLst>
              <a:ext uri="{28A0092B-C50C-407E-A947-70E740481C1C}">
                <a14:useLocalDpi xmlns:a14="http://schemas.microsoft.com/office/drawing/2010/main" val="0"/>
              </a:ext>
            </a:extLst>
          </a:blip>
          <a:srcRect/>
          <a:stretch/>
        </p:blipFill>
        <p:spPr>
          <a:xfrm>
            <a:off x="4749419" y="-25398"/>
            <a:ext cx="4408229" cy="6908796"/>
          </a:xfrm>
          <a:prstGeom prst="rect">
            <a:avLst/>
          </a:prstGeom>
        </p:spPr>
      </p:pic>
      <p:grpSp>
        <p:nvGrpSpPr>
          <p:cNvPr id="5" name="Group 21"/>
          <p:cNvGrpSpPr/>
          <p:nvPr/>
        </p:nvGrpSpPr>
        <p:grpSpPr>
          <a:xfrm>
            <a:off x="600928" y="2442949"/>
            <a:ext cx="3765928" cy="1897039"/>
            <a:chOff x="246513" y="2015735"/>
            <a:chExt cx="3765928" cy="2610856"/>
          </a:xfrm>
        </p:grpSpPr>
        <p:sp>
          <p:nvSpPr>
            <p:cNvPr id="18" name="Flowchart: Card 17"/>
            <p:cNvSpPr/>
            <p:nvPr/>
          </p:nvSpPr>
          <p:spPr>
            <a:xfrm>
              <a:off x="246513" y="2015735"/>
              <a:ext cx="2114550" cy="2265528"/>
            </a:xfrm>
            <a:prstGeom prst="flowChartPunchedCard">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46762" y="2343281"/>
              <a:ext cx="3465679" cy="2283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7" name="Rectangle 16"/>
          <p:cNvSpPr/>
          <p:nvPr/>
        </p:nvSpPr>
        <p:spPr>
          <a:xfrm>
            <a:off x="4524231" y="2617918"/>
            <a:ext cx="450377" cy="16104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997376" y="2969057"/>
            <a:ext cx="3509470" cy="1864418"/>
          </a:xfrm>
        </p:spPr>
        <p:txBody>
          <a:bodyPr>
            <a:normAutofit fontScale="90000"/>
          </a:bodyPr>
          <a:lstStyle/>
          <a:p>
            <a:r>
              <a:rPr lang="id-ID" sz="3600" dirty="0" smtClean="0"/>
              <a:t>Upaya Pencegahan dan Peningkatan Kualitas Terhadap Permukiman Kumuh </a:t>
            </a:r>
            <a:endParaRPr lang="id-ID" sz="3600" dirty="0"/>
          </a:p>
        </p:txBody>
      </p:sp>
      <p:sp>
        <p:nvSpPr>
          <p:cNvPr id="9" name="Title 1"/>
          <p:cNvSpPr txBox="1">
            <a:spLocks/>
          </p:cNvSpPr>
          <p:nvPr/>
        </p:nvSpPr>
        <p:spPr>
          <a:xfrm>
            <a:off x="7049494" y="4203511"/>
            <a:ext cx="3615804" cy="308775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r>
              <a:rPr lang="id-ID" sz="28700" dirty="0" smtClean="0">
                <a:solidFill>
                  <a:schemeClr val="bg1">
                    <a:alpha val="40000"/>
                  </a:schemeClr>
                </a:solidFill>
              </a:rPr>
              <a:t>4</a:t>
            </a:r>
            <a:endParaRPr lang="id-ID" sz="28700" dirty="0">
              <a:solidFill>
                <a:schemeClr val="bg1">
                  <a:alpha val="40000"/>
                </a:schemeClr>
              </a:solidFill>
            </a:endParaRPr>
          </a:p>
        </p:txBody>
      </p:sp>
      <p:sp>
        <p:nvSpPr>
          <p:cNvPr id="10" name="Slide Number Placeholder 9"/>
          <p:cNvSpPr>
            <a:spLocks noGrp="1"/>
          </p:cNvSpPr>
          <p:nvPr>
            <p:ph type="sldNum" sz="quarter" idx="12"/>
          </p:nvPr>
        </p:nvSpPr>
        <p:spPr/>
        <p:txBody>
          <a:bodyPr/>
          <a:lstStyle/>
          <a:p>
            <a:fld id="{B87B30B6-2155-4CBA-9E03-20DB79216E54}" type="slidenum">
              <a:rPr lang="id-ID" smtClean="0"/>
              <a:pPr/>
              <a:t>32</a:t>
            </a:fld>
            <a:endParaRPr lang="id-ID"/>
          </a:p>
        </p:txBody>
      </p:sp>
    </p:spTree>
    <p:extLst>
      <p:ext uri="{BB962C8B-B14F-4D97-AF65-F5344CB8AC3E}">
        <p14:creationId xmlns:p14="http://schemas.microsoft.com/office/powerpoint/2010/main" val="4237488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3" name="object 3"/>
          <p:cNvSpPr txBox="1"/>
          <p:nvPr/>
        </p:nvSpPr>
        <p:spPr>
          <a:xfrm>
            <a:off x="4518422" y="6572250"/>
            <a:ext cx="206276" cy="203814"/>
          </a:xfrm>
          <a:prstGeom prst="rect">
            <a:avLst/>
          </a:prstGeom>
        </p:spPr>
        <p:txBody>
          <a:bodyPr vert="horz" wrap="square" lIns="0" tIns="8930" rIns="0" bIns="0" rtlCol="0">
            <a:spAutoFit/>
          </a:bodyPr>
          <a:lstStyle/>
          <a:p>
            <a:pPr marL="8929">
              <a:spcBef>
                <a:spcPts val="70"/>
              </a:spcBef>
            </a:pPr>
            <a:r>
              <a:rPr sz="1266" b="1" spc="-4" dirty="0">
                <a:solidFill>
                  <a:srgbClr val="51573F"/>
                </a:solidFill>
                <a:latin typeface="Trebuchet MS"/>
                <a:cs typeface="Trebuchet MS"/>
              </a:rPr>
              <a:t>15</a:t>
            </a:r>
            <a:endParaRPr sz="1266">
              <a:latin typeface="Trebuchet MS"/>
              <a:cs typeface="Trebuchet MS"/>
            </a:endParaRPr>
          </a:p>
        </p:txBody>
      </p:sp>
      <p:sp>
        <p:nvSpPr>
          <p:cNvPr id="4" name="object 4"/>
          <p:cNvSpPr/>
          <p:nvPr/>
        </p:nvSpPr>
        <p:spPr>
          <a:xfrm>
            <a:off x="0" y="0"/>
            <a:ext cx="9144000" cy="6858000"/>
          </a:xfrm>
          <a:prstGeom prst="rect">
            <a:avLst/>
          </a:prstGeom>
          <a:blipFill>
            <a:blip r:embed="rId3" cstate="print"/>
            <a:stretch>
              <a:fillRect/>
            </a:stretch>
          </a:blipFill>
        </p:spPr>
        <p:txBody>
          <a:bodyPr wrap="square" lIns="0" tIns="0" rIns="0" bIns="0" rtlCol="0"/>
          <a:lstStyle/>
          <a:p>
            <a:endParaRPr sz="1266"/>
          </a:p>
        </p:txBody>
      </p:sp>
      <p:sp>
        <p:nvSpPr>
          <p:cNvPr id="5" name="Slide Number Placeholder 4"/>
          <p:cNvSpPr>
            <a:spLocks noGrp="1"/>
          </p:cNvSpPr>
          <p:nvPr>
            <p:ph type="sldNum" sz="quarter" idx="12"/>
          </p:nvPr>
        </p:nvSpPr>
        <p:spPr/>
        <p:txBody>
          <a:bodyPr/>
          <a:lstStyle/>
          <a:p>
            <a:fld id="{9CD5A045-6D39-4879-8E20-C877BE4435CE}" type="slidenum">
              <a:rPr lang="en-US" smtClean="0"/>
              <a:t>33</a:t>
            </a:fld>
            <a:endParaRPr lang="en-US"/>
          </a:p>
        </p:txBody>
      </p:sp>
    </p:spTree>
    <p:extLst>
      <p:ext uri="{BB962C8B-B14F-4D97-AF65-F5344CB8AC3E}">
        <p14:creationId xmlns:p14="http://schemas.microsoft.com/office/powerpoint/2010/main" val="16066206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txBox="1">
            <a:spLocks/>
          </p:cNvSpPr>
          <p:nvPr/>
        </p:nvSpPr>
        <p:spPr>
          <a:xfrm>
            <a:off x="322438" y="3037903"/>
            <a:ext cx="8404964" cy="1833835"/>
          </a:xfrm>
          <a:prstGeom prst="rect">
            <a:avLst/>
          </a:prstGeom>
        </p:spPr>
        <p:txBody>
          <a:bodyPr vert="horz" wrap="square" lIns="0" tIns="38100"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marR="5080" indent="0" algn="ctr">
              <a:lnSpc>
                <a:spcPts val="3500"/>
              </a:lnSpc>
              <a:spcBef>
                <a:spcPts val="300"/>
              </a:spcBef>
              <a:buNone/>
            </a:pPr>
            <a:r>
              <a:rPr lang="en-US" sz="1600" i="1" spc="-5" dirty="0" smtClean="0"/>
              <a:t>Unlike most public spaces in developed countries, growth </a:t>
            </a:r>
            <a:r>
              <a:rPr lang="en-US" sz="1600" i="1" dirty="0" smtClean="0"/>
              <a:t>and  </a:t>
            </a:r>
            <a:r>
              <a:rPr lang="en-US" sz="1600" spc="-5" dirty="0" smtClean="0"/>
              <a:t>development patterns in slums are entirely different. Adopted  from workshop proceedings of the United Nations Conference on  Housing </a:t>
            </a:r>
            <a:r>
              <a:rPr lang="en-US" sz="1600" dirty="0" smtClean="0"/>
              <a:t>and </a:t>
            </a:r>
            <a:r>
              <a:rPr lang="en-US" sz="1600" spc="-5" dirty="0" smtClean="0"/>
              <a:t>Sustainable Urban Development, the maps below  present how </a:t>
            </a:r>
            <a:r>
              <a:rPr lang="en-US" sz="1600" spc="-5" dirty="0" smtClean="0">
                <a:solidFill>
                  <a:srgbClr val="9A403E"/>
                </a:solidFill>
              </a:rPr>
              <a:t>the use </a:t>
            </a:r>
            <a:r>
              <a:rPr lang="en-US" sz="1600" dirty="0" smtClean="0">
                <a:solidFill>
                  <a:srgbClr val="9A403E"/>
                </a:solidFill>
              </a:rPr>
              <a:t>and </a:t>
            </a:r>
            <a:r>
              <a:rPr lang="en-US" sz="1600" spc="-5" dirty="0" smtClean="0">
                <a:solidFill>
                  <a:srgbClr val="9A403E"/>
                </a:solidFill>
              </a:rPr>
              <a:t>accessibility of public space vary between formal </a:t>
            </a:r>
            <a:r>
              <a:rPr lang="en-US" sz="1600" dirty="0" smtClean="0">
                <a:solidFill>
                  <a:srgbClr val="9A403E"/>
                </a:solidFill>
              </a:rPr>
              <a:t>and </a:t>
            </a:r>
            <a:r>
              <a:rPr lang="en-US" sz="1600" spc="-5" dirty="0" smtClean="0">
                <a:solidFill>
                  <a:srgbClr val="9A403E"/>
                </a:solidFill>
              </a:rPr>
              <a:t>informal parts of </a:t>
            </a:r>
            <a:r>
              <a:rPr lang="en-US" sz="1600" dirty="0" smtClean="0">
                <a:solidFill>
                  <a:srgbClr val="9A403E"/>
                </a:solidFill>
              </a:rPr>
              <a:t>a</a:t>
            </a:r>
            <a:r>
              <a:rPr lang="en-US" sz="1600" spc="25" dirty="0" smtClean="0">
                <a:solidFill>
                  <a:srgbClr val="9A403E"/>
                </a:solidFill>
              </a:rPr>
              <a:t> </a:t>
            </a:r>
            <a:r>
              <a:rPr lang="en-US" sz="1600" spc="-5" dirty="0" smtClean="0">
                <a:solidFill>
                  <a:srgbClr val="9A403E"/>
                </a:solidFill>
              </a:rPr>
              <a:t>city</a:t>
            </a:r>
            <a:endParaRPr lang="en-US" sz="1600" spc="-5" dirty="0">
              <a:solidFill>
                <a:srgbClr val="9A403E"/>
              </a:solidFill>
            </a:endParaRPr>
          </a:p>
        </p:txBody>
      </p:sp>
      <p:sp>
        <p:nvSpPr>
          <p:cNvPr id="7" name="object 3"/>
          <p:cNvSpPr txBox="1">
            <a:spLocks noGrp="1"/>
          </p:cNvSpPr>
          <p:nvPr>
            <p:ph type="title"/>
          </p:nvPr>
        </p:nvSpPr>
        <p:spPr>
          <a:xfrm>
            <a:off x="136636" y="2083588"/>
            <a:ext cx="8891392" cy="443711"/>
          </a:xfrm>
          <a:prstGeom prst="rect">
            <a:avLst/>
          </a:prstGeom>
        </p:spPr>
        <p:txBody>
          <a:bodyPr vert="horz" wrap="square" lIns="0" tIns="12700" rIns="0" bIns="0" rtlCol="0">
            <a:spAutoFit/>
          </a:bodyPr>
          <a:lstStyle/>
          <a:p>
            <a:pPr marL="12700" algn="ctr">
              <a:lnSpc>
                <a:spcPct val="100000"/>
              </a:lnSpc>
              <a:spcBef>
                <a:spcPts val="100"/>
              </a:spcBef>
            </a:pPr>
            <a:r>
              <a:rPr sz="2800" dirty="0">
                <a:latin typeface="Trebuchet MS"/>
                <a:cs typeface="Trebuchet MS"/>
              </a:rPr>
              <a:t>PUBLIC </a:t>
            </a:r>
            <a:r>
              <a:rPr sz="2800" spc="-65" dirty="0">
                <a:latin typeface="Trebuchet MS"/>
                <a:cs typeface="Trebuchet MS"/>
              </a:rPr>
              <a:t>SPACE </a:t>
            </a:r>
            <a:r>
              <a:rPr sz="2800" spc="-5" dirty="0">
                <a:latin typeface="Trebuchet MS"/>
                <a:cs typeface="Trebuchet MS"/>
              </a:rPr>
              <a:t>AS </a:t>
            </a:r>
            <a:r>
              <a:rPr sz="2800" spc="-140" dirty="0">
                <a:solidFill>
                  <a:srgbClr val="D71A16"/>
                </a:solidFill>
                <a:latin typeface="Trebuchet MS"/>
                <a:cs typeface="Trebuchet MS"/>
              </a:rPr>
              <a:t>CATALYST </a:t>
            </a:r>
            <a:r>
              <a:rPr sz="2800" spc="-5" dirty="0">
                <a:latin typeface="Trebuchet MS"/>
                <a:cs typeface="Trebuchet MS"/>
              </a:rPr>
              <a:t>FOR SLUM</a:t>
            </a:r>
            <a:r>
              <a:rPr sz="2800" spc="-130" dirty="0">
                <a:latin typeface="Trebuchet MS"/>
                <a:cs typeface="Trebuchet MS"/>
              </a:rPr>
              <a:t> </a:t>
            </a:r>
            <a:r>
              <a:rPr sz="2800" spc="-5" dirty="0">
                <a:latin typeface="Trebuchet MS"/>
                <a:cs typeface="Trebuchet MS"/>
              </a:rPr>
              <a:t>UPGRADING</a:t>
            </a:r>
            <a:endParaRPr sz="2800">
              <a:latin typeface="Trebuchet MS"/>
              <a:cs typeface="Trebuchet MS"/>
            </a:endParaRPr>
          </a:p>
        </p:txBody>
      </p:sp>
      <p:sp>
        <p:nvSpPr>
          <p:cNvPr id="8" name="Slide Number Placeholder 7"/>
          <p:cNvSpPr>
            <a:spLocks noGrp="1"/>
          </p:cNvSpPr>
          <p:nvPr>
            <p:ph type="sldNum" sz="quarter" idx="12"/>
          </p:nvPr>
        </p:nvSpPr>
        <p:spPr/>
        <p:txBody>
          <a:bodyPr/>
          <a:lstStyle/>
          <a:p>
            <a:fld id="{9CD5A045-6D39-4879-8E20-C877BE4435CE}" type="slidenum">
              <a:rPr lang="en-US" smtClean="0"/>
              <a:t>34</a:t>
            </a:fld>
            <a:endParaRPr lang="en-US"/>
          </a:p>
        </p:txBody>
      </p:sp>
    </p:spTree>
    <p:extLst>
      <p:ext uri="{BB962C8B-B14F-4D97-AF65-F5344CB8AC3E}">
        <p14:creationId xmlns:p14="http://schemas.microsoft.com/office/powerpoint/2010/main" val="1940702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17349" y="0"/>
            <a:ext cx="8232218" cy="6858000"/>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a:xfrm>
            <a:off x="7041276" y="6356351"/>
            <a:ext cx="2057400" cy="365125"/>
          </a:xfrm>
        </p:spPr>
        <p:txBody>
          <a:bodyPr/>
          <a:lstStyle/>
          <a:p>
            <a:fld id="{9CD5A045-6D39-4879-8E20-C877BE4435CE}" type="slidenum">
              <a:rPr lang="en-US" smtClean="0"/>
              <a:t>35</a:t>
            </a:fld>
            <a:endParaRPr lang="en-US" dirty="0"/>
          </a:p>
        </p:txBody>
      </p:sp>
    </p:spTree>
    <p:extLst>
      <p:ext uri="{BB962C8B-B14F-4D97-AF65-F5344CB8AC3E}">
        <p14:creationId xmlns:p14="http://schemas.microsoft.com/office/powerpoint/2010/main" val="25812801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5719"/>
            <a:ext cx="9144000" cy="6822281"/>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a:xfrm>
            <a:off x="6820560" y="6356351"/>
            <a:ext cx="2057400" cy="365125"/>
          </a:xfrm>
        </p:spPr>
        <p:txBody>
          <a:bodyPr/>
          <a:lstStyle/>
          <a:p>
            <a:fld id="{9CD5A045-6D39-4879-8E20-C877BE4435CE}" type="slidenum">
              <a:rPr lang="en-US" smtClean="0"/>
              <a:t>36</a:t>
            </a:fld>
            <a:endParaRPr lang="en-US" dirty="0"/>
          </a:p>
        </p:txBody>
      </p:sp>
    </p:spTree>
    <p:extLst>
      <p:ext uri="{BB962C8B-B14F-4D97-AF65-F5344CB8AC3E}">
        <p14:creationId xmlns:p14="http://schemas.microsoft.com/office/powerpoint/2010/main" val="17813916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539750" y="935038"/>
            <a:ext cx="0" cy="3887787"/>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11863" y="935038"/>
            <a:ext cx="0" cy="3887787"/>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067175" y="935038"/>
            <a:ext cx="0" cy="3887787"/>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7956550" y="1077913"/>
            <a:ext cx="0" cy="3744912"/>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268538" y="935038"/>
            <a:ext cx="0" cy="3887787"/>
          </a:xfrm>
          <a:prstGeom prst="line">
            <a:avLst/>
          </a:prstGeom>
          <a:ln w="19050">
            <a:prstDash val="dash"/>
          </a:ln>
        </p:spPr>
        <p:style>
          <a:lnRef idx="1">
            <a:schemeClr val="accent1"/>
          </a:lnRef>
          <a:fillRef idx="0">
            <a:schemeClr val="accent1"/>
          </a:fillRef>
          <a:effectRef idx="0">
            <a:schemeClr val="accent1"/>
          </a:effectRef>
          <a:fontRef idx="minor">
            <a:schemeClr val="tx1"/>
          </a:fontRef>
        </p:style>
      </p:cxnSp>
      <p:graphicFrame>
        <p:nvGraphicFramePr>
          <p:cNvPr id="2" name="Diagram 1"/>
          <p:cNvGraphicFramePr/>
          <p:nvPr/>
        </p:nvGraphicFramePr>
        <p:xfrm>
          <a:off x="140762" y="990608"/>
          <a:ext cx="8751718" cy="3832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 name="Straight Arrow Connector 6"/>
          <p:cNvCxnSpPr/>
          <p:nvPr/>
        </p:nvCxnSpPr>
        <p:spPr>
          <a:xfrm>
            <a:off x="141288" y="4894263"/>
            <a:ext cx="7815262"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39750" y="1006475"/>
            <a:ext cx="1728788"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2268538" y="1006475"/>
            <a:ext cx="3743325" cy="0"/>
          </a:xfrm>
          <a:prstGeom prst="straightConnector1">
            <a:avLst/>
          </a:prstGeom>
          <a:ln w="381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57213" y="1204913"/>
            <a:ext cx="1655762" cy="16668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1400" dirty="0" err="1">
                <a:solidFill>
                  <a:schemeClr val="tx1"/>
                </a:solidFill>
              </a:rPr>
              <a:t>Pemenuhan</a:t>
            </a:r>
            <a:r>
              <a:rPr lang="en-US" sz="1400" dirty="0">
                <a:solidFill>
                  <a:schemeClr val="tx1"/>
                </a:solidFill>
              </a:rPr>
              <a:t> </a:t>
            </a:r>
            <a:r>
              <a:rPr lang="en-US" sz="1400" dirty="0" err="1">
                <a:solidFill>
                  <a:schemeClr val="tx1"/>
                </a:solidFill>
              </a:rPr>
              <a:t>Standar</a:t>
            </a:r>
            <a:r>
              <a:rPr lang="en-US" sz="1400" dirty="0">
                <a:solidFill>
                  <a:schemeClr val="tx1"/>
                </a:solidFill>
              </a:rPr>
              <a:t> </a:t>
            </a:r>
            <a:r>
              <a:rPr lang="en-US" sz="1400" dirty="0" err="1">
                <a:solidFill>
                  <a:schemeClr val="tx1"/>
                </a:solidFill>
              </a:rPr>
              <a:t>Pelayanan</a:t>
            </a:r>
            <a:r>
              <a:rPr lang="en-US" sz="1400" dirty="0">
                <a:solidFill>
                  <a:schemeClr val="tx1"/>
                </a:solidFill>
              </a:rPr>
              <a:t> </a:t>
            </a:r>
            <a:r>
              <a:rPr lang="en-US" sz="1400" dirty="0" err="1">
                <a:solidFill>
                  <a:schemeClr val="tx1"/>
                </a:solidFill>
              </a:rPr>
              <a:t>Perkotaan</a:t>
            </a:r>
            <a:r>
              <a:rPr lang="en-US" sz="1400" dirty="0">
                <a:solidFill>
                  <a:schemeClr val="tx1"/>
                </a:solidFill>
              </a:rPr>
              <a:t> (SPP) </a:t>
            </a:r>
            <a:r>
              <a:rPr lang="id-ID" sz="1400" dirty="0">
                <a:solidFill>
                  <a:schemeClr val="tx1"/>
                </a:solidFill>
              </a:rPr>
              <a:t>menuju</a:t>
            </a:r>
            <a:r>
              <a:rPr lang="en-US" sz="1400" dirty="0">
                <a:solidFill>
                  <a:schemeClr val="tx1"/>
                </a:solidFill>
              </a:rPr>
              <a:t> KOTA LAYAK HUNI</a:t>
            </a:r>
          </a:p>
        </p:txBody>
      </p:sp>
      <p:sp>
        <p:nvSpPr>
          <p:cNvPr id="21" name="Oval 20"/>
          <p:cNvSpPr/>
          <p:nvPr/>
        </p:nvSpPr>
        <p:spPr>
          <a:xfrm>
            <a:off x="2357438" y="2879725"/>
            <a:ext cx="1657350" cy="166687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1400" dirty="0">
                <a:solidFill>
                  <a:schemeClr val="tx1"/>
                </a:solidFill>
              </a:rPr>
              <a:t>100 % </a:t>
            </a:r>
            <a:r>
              <a:rPr lang="en-US" sz="1400" dirty="0" err="1">
                <a:solidFill>
                  <a:schemeClr val="tx1"/>
                </a:solidFill>
              </a:rPr>
              <a:t>Indikator</a:t>
            </a:r>
            <a:r>
              <a:rPr lang="en-US" sz="1400" dirty="0">
                <a:solidFill>
                  <a:schemeClr val="tx1"/>
                </a:solidFill>
              </a:rPr>
              <a:t> KOTA HIJAU </a:t>
            </a:r>
            <a:r>
              <a:rPr lang="en-US" sz="1400" dirty="0" err="1">
                <a:solidFill>
                  <a:schemeClr val="tx1"/>
                </a:solidFill>
              </a:rPr>
              <a:t>terwujud</a:t>
            </a:r>
            <a:r>
              <a:rPr lang="en-US" sz="1400" dirty="0">
                <a:solidFill>
                  <a:schemeClr val="tx1"/>
                </a:solidFill>
              </a:rPr>
              <a:t> di </a:t>
            </a:r>
            <a:r>
              <a:rPr lang="en-US" sz="1400" dirty="0" err="1">
                <a:solidFill>
                  <a:schemeClr val="tx1"/>
                </a:solidFill>
              </a:rPr>
              <a:t>seluruh</a:t>
            </a:r>
            <a:r>
              <a:rPr lang="en-US" sz="1400" dirty="0">
                <a:solidFill>
                  <a:schemeClr val="tx1"/>
                </a:solidFill>
              </a:rPr>
              <a:t> </a:t>
            </a:r>
            <a:r>
              <a:rPr lang="en-US" sz="1400" dirty="0" err="1">
                <a:solidFill>
                  <a:schemeClr val="tx1"/>
                </a:solidFill>
              </a:rPr>
              <a:t>kota</a:t>
            </a:r>
            <a:r>
              <a:rPr lang="en-US" sz="1400" dirty="0">
                <a:solidFill>
                  <a:schemeClr val="tx1"/>
                </a:solidFill>
              </a:rPr>
              <a:t> </a:t>
            </a:r>
          </a:p>
        </p:txBody>
      </p:sp>
      <p:sp>
        <p:nvSpPr>
          <p:cNvPr id="22" name="Oval 21"/>
          <p:cNvSpPr/>
          <p:nvPr/>
        </p:nvSpPr>
        <p:spPr>
          <a:xfrm>
            <a:off x="4495800" y="2374900"/>
            <a:ext cx="1655763" cy="22669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sz="1400" dirty="0">
                <a:solidFill>
                  <a:schemeClr val="tx1"/>
                </a:solidFill>
              </a:rPr>
              <a:t>100 % </a:t>
            </a:r>
            <a:r>
              <a:rPr lang="en-US" sz="1400" dirty="0" err="1">
                <a:solidFill>
                  <a:schemeClr val="tx1"/>
                </a:solidFill>
              </a:rPr>
              <a:t>Indikator</a:t>
            </a:r>
            <a:r>
              <a:rPr lang="en-US" sz="1400" dirty="0">
                <a:solidFill>
                  <a:schemeClr val="tx1"/>
                </a:solidFill>
              </a:rPr>
              <a:t> KOTA HIJAU yang </a:t>
            </a:r>
            <a:r>
              <a:rPr lang="en-US" sz="1400" dirty="0" err="1">
                <a:solidFill>
                  <a:schemeClr val="tx1"/>
                </a:solidFill>
              </a:rPr>
              <a:t>berdaya</a:t>
            </a:r>
            <a:r>
              <a:rPr lang="en-US" sz="1400" dirty="0">
                <a:solidFill>
                  <a:schemeClr val="tx1"/>
                </a:solidFill>
              </a:rPr>
              <a:t> </a:t>
            </a:r>
            <a:r>
              <a:rPr lang="en-US" sz="1400" dirty="0" err="1">
                <a:solidFill>
                  <a:schemeClr val="tx1"/>
                </a:solidFill>
              </a:rPr>
              <a:t>saing</a:t>
            </a:r>
            <a:r>
              <a:rPr lang="en-US" sz="1400" dirty="0">
                <a:solidFill>
                  <a:schemeClr val="tx1"/>
                </a:solidFill>
              </a:rPr>
              <a:t> </a:t>
            </a:r>
            <a:r>
              <a:rPr lang="en-US" sz="1400" dirty="0" err="1">
                <a:solidFill>
                  <a:schemeClr val="tx1"/>
                </a:solidFill>
              </a:rPr>
              <a:t>dan</a:t>
            </a:r>
            <a:r>
              <a:rPr lang="en-US" sz="1400" dirty="0">
                <a:solidFill>
                  <a:schemeClr val="tx1"/>
                </a:solidFill>
              </a:rPr>
              <a:t> </a:t>
            </a:r>
            <a:r>
              <a:rPr lang="en-US" sz="1400" dirty="0" err="1">
                <a:solidFill>
                  <a:schemeClr val="tx1"/>
                </a:solidFill>
              </a:rPr>
              <a:t>berbasis</a:t>
            </a:r>
            <a:r>
              <a:rPr lang="en-US" sz="1400" dirty="0">
                <a:solidFill>
                  <a:schemeClr val="tx1"/>
                </a:solidFill>
              </a:rPr>
              <a:t> </a:t>
            </a:r>
            <a:r>
              <a:rPr lang="en-US" sz="1400" dirty="0" err="1">
                <a:solidFill>
                  <a:schemeClr val="tx1"/>
                </a:solidFill>
              </a:rPr>
              <a:t>teknologi</a:t>
            </a:r>
            <a:r>
              <a:rPr lang="en-US" sz="1400" dirty="0">
                <a:solidFill>
                  <a:schemeClr val="tx1"/>
                </a:solidFill>
              </a:rPr>
              <a:t>  </a:t>
            </a:r>
            <a:r>
              <a:rPr lang="en-US" sz="1400" dirty="0" err="1">
                <a:solidFill>
                  <a:schemeClr val="tx1"/>
                </a:solidFill>
              </a:rPr>
              <a:t>terwujud</a:t>
            </a:r>
            <a:r>
              <a:rPr lang="en-US" sz="1400" dirty="0">
                <a:solidFill>
                  <a:schemeClr val="tx1"/>
                </a:solidFill>
              </a:rPr>
              <a:t> di </a:t>
            </a:r>
            <a:r>
              <a:rPr lang="en-US" sz="1400" dirty="0" err="1">
                <a:solidFill>
                  <a:schemeClr val="tx1"/>
                </a:solidFill>
              </a:rPr>
              <a:t>seluruh</a:t>
            </a:r>
            <a:r>
              <a:rPr lang="en-US" sz="1400" dirty="0">
                <a:solidFill>
                  <a:schemeClr val="tx1"/>
                </a:solidFill>
              </a:rPr>
              <a:t> </a:t>
            </a:r>
            <a:r>
              <a:rPr lang="en-US" sz="1400" dirty="0" err="1">
                <a:solidFill>
                  <a:schemeClr val="tx1"/>
                </a:solidFill>
              </a:rPr>
              <a:t>kota</a:t>
            </a:r>
            <a:r>
              <a:rPr lang="en-US" sz="1400" dirty="0">
                <a:solidFill>
                  <a:schemeClr val="tx1"/>
                </a:solidFill>
              </a:rPr>
              <a:t> </a:t>
            </a:r>
          </a:p>
        </p:txBody>
      </p:sp>
      <p:sp>
        <p:nvSpPr>
          <p:cNvPr id="31758" name="TextBox 22"/>
          <p:cNvSpPr txBox="1">
            <a:spLocks noChangeArrowheads="1"/>
          </p:cNvSpPr>
          <p:nvPr/>
        </p:nvSpPr>
        <p:spPr bwMode="auto">
          <a:xfrm>
            <a:off x="447675" y="641350"/>
            <a:ext cx="1933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id-ID" sz="1800">
                <a:solidFill>
                  <a:srgbClr val="000000"/>
                </a:solidFill>
              </a:rPr>
              <a:t>RPJPN 2005-2025</a:t>
            </a:r>
          </a:p>
        </p:txBody>
      </p:sp>
      <p:sp>
        <p:nvSpPr>
          <p:cNvPr id="31759" name="TextBox 23"/>
          <p:cNvSpPr txBox="1">
            <a:spLocks noChangeArrowheads="1"/>
          </p:cNvSpPr>
          <p:nvPr/>
        </p:nvSpPr>
        <p:spPr bwMode="auto">
          <a:xfrm>
            <a:off x="3081338" y="641350"/>
            <a:ext cx="19351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id-ID" sz="1800">
                <a:solidFill>
                  <a:srgbClr val="000000"/>
                </a:solidFill>
              </a:rPr>
              <a:t>RPJPN 2025-2045</a:t>
            </a:r>
          </a:p>
        </p:txBody>
      </p:sp>
      <p:sp>
        <p:nvSpPr>
          <p:cNvPr id="31760" name="TextBox 24"/>
          <p:cNvSpPr txBox="1">
            <a:spLocks noChangeArrowheads="1"/>
          </p:cNvSpPr>
          <p:nvPr/>
        </p:nvSpPr>
        <p:spPr bwMode="auto">
          <a:xfrm>
            <a:off x="6588125" y="1697038"/>
            <a:ext cx="19351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id-ID" sz="1800" b="1"/>
              <a:t>KOTA BERKELANJUTAN</a:t>
            </a:r>
          </a:p>
        </p:txBody>
      </p:sp>
      <p:cxnSp>
        <p:nvCxnSpPr>
          <p:cNvPr id="26" name="Straight Arrow Connector 25"/>
          <p:cNvCxnSpPr/>
          <p:nvPr/>
        </p:nvCxnSpPr>
        <p:spPr>
          <a:xfrm>
            <a:off x="539750" y="5110163"/>
            <a:ext cx="1728788" cy="0"/>
          </a:xfrm>
          <a:prstGeom prst="straightConnector1">
            <a:avLst/>
          </a:prstGeom>
          <a:ln w="381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323850" y="5094288"/>
            <a:ext cx="369888" cy="287337"/>
          </a:xfrm>
          <a:prstGeom prst="rect">
            <a:avLst/>
          </a:prstGeom>
          <a:solidFill>
            <a:srgbClr val="FF0000"/>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tx1"/>
                </a:solidFill>
              </a:rPr>
              <a:t>1</a:t>
            </a:r>
          </a:p>
        </p:txBody>
      </p:sp>
      <p:sp>
        <p:nvSpPr>
          <p:cNvPr id="31763" name="TextBox 28"/>
          <p:cNvSpPr txBox="1">
            <a:spLocks noChangeArrowheads="1"/>
          </p:cNvSpPr>
          <p:nvPr/>
        </p:nvSpPr>
        <p:spPr bwMode="auto">
          <a:xfrm>
            <a:off x="693738" y="5092700"/>
            <a:ext cx="30353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id-ID" sz="1100">
                <a:solidFill>
                  <a:srgbClr val="000000"/>
                </a:solidFill>
              </a:rPr>
              <a:t>Pemenuhan Standar Pelayanan Perkotaan (SPP) dan indikator kota layak huni</a:t>
            </a:r>
          </a:p>
        </p:txBody>
      </p:sp>
      <p:cxnSp>
        <p:nvCxnSpPr>
          <p:cNvPr id="30" name="Straight Arrow Connector 29"/>
          <p:cNvCxnSpPr/>
          <p:nvPr/>
        </p:nvCxnSpPr>
        <p:spPr>
          <a:xfrm>
            <a:off x="539750" y="5589588"/>
            <a:ext cx="3527425" cy="0"/>
          </a:xfrm>
          <a:prstGeom prst="straightConnector1">
            <a:avLst/>
          </a:prstGeom>
          <a:ln w="38100">
            <a:solidFill>
              <a:srgbClr val="00B05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23850" y="5568950"/>
            <a:ext cx="369888" cy="287338"/>
          </a:xfrm>
          <a:prstGeom prst="rect">
            <a:avLst/>
          </a:prstGeom>
          <a:solidFill>
            <a:srgbClr val="00B050"/>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tx1"/>
                </a:solidFill>
              </a:rPr>
              <a:t>2</a:t>
            </a:r>
          </a:p>
        </p:txBody>
      </p:sp>
      <p:sp>
        <p:nvSpPr>
          <p:cNvPr id="31766" name="TextBox 31"/>
          <p:cNvSpPr txBox="1">
            <a:spLocks noChangeArrowheads="1"/>
          </p:cNvSpPr>
          <p:nvPr/>
        </p:nvSpPr>
        <p:spPr bwMode="auto">
          <a:xfrm>
            <a:off x="693738" y="5557838"/>
            <a:ext cx="49736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id-ID" altLang="id-ID" sz="1100">
                <a:solidFill>
                  <a:srgbClr val="000000"/>
                </a:solidFill>
              </a:rPr>
              <a:t>Pemenuhan indikator kota hijau berketa</a:t>
            </a:r>
            <a:r>
              <a:rPr lang="en-AU" altLang="id-ID" sz="1100">
                <a:solidFill>
                  <a:srgbClr val="000000"/>
                </a:solidFill>
              </a:rPr>
              <a:t>ha</a:t>
            </a:r>
            <a:r>
              <a:rPr lang="id-ID" altLang="id-ID" sz="1100">
                <a:solidFill>
                  <a:srgbClr val="000000"/>
                </a:solidFill>
              </a:rPr>
              <a:t>nan iklim dan bencana</a:t>
            </a:r>
            <a:endParaRPr lang="en-US" altLang="id-ID" sz="1100">
              <a:solidFill>
                <a:srgbClr val="000000"/>
              </a:solidFill>
            </a:endParaRPr>
          </a:p>
        </p:txBody>
      </p:sp>
      <p:cxnSp>
        <p:nvCxnSpPr>
          <p:cNvPr id="34" name="Straight Arrow Connector 33"/>
          <p:cNvCxnSpPr/>
          <p:nvPr/>
        </p:nvCxnSpPr>
        <p:spPr>
          <a:xfrm flipV="1">
            <a:off x="531813" y="6007100"/>
            <a:ext cx="5480050" cy="19050"/>
          </a:xfrm>
          <a:prstGeom prst="straightConnector1">
            <a:avLst/>
          </a:prstGeom>
          <a:ln w="38100">
            <a:solidFill>
              <a:srgbClr val="FFFF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315913" y="6008688"/>
            <a:ext cx="369887" cy="288925"/>
          </a:xfrm>
          <a:prstGeom prst="rect">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dirty="0">
                <a:solidFill>
                  <a:schemeClr val="tx1"/>
                </a:solidFill>
              </a:rPr>
              <a:t>3</a:t>
            </a:r>
          </a:p>
        </p:txBody>
      </p:sp>
      <p:sp>
        <p:nvSpPr>
          <p:cNvPr id="31769" name="TextBox 35"/>
          <p:cNvSpPr txBox="1">
            <a:spLocks noChangeArrowheads="1"/>
          </p:cNvSpPr>
          <p:nvPr/>
        </p:nvSpPr>
        <p:spPr bwMode="auto">
          <a:xfrm>
            <a:off x="685800" y="6007100"/>
            <a:ext cx="41449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id-ID" altLang="id-ID" sz="1100">
                <a:solidFill>
                  <a:srgbClr val="000000"/>
                </a:solidFill>
              </a:rPr>
              <a:t>Pemenuhan indikator kota cerdas berdaya berdaya saing</a:t>
            </a:r>
            <a:endParaRPr lang="en-US" altLang="id-ID" sz="1100">
              <a:solidFill>
                <a:srgbClr val="000000"/>
              </a:solidFill>
            </a:endParaRPr>
          </a:p>
        </p:txBody>
      </p:sp>
      <p:sp>
        <p:nvSpPr>
          <p:cNvPr id="31770" name="Rectangle 2"/>
          <p:cNvSpPr>
            <a:spLocks noChangeArrowheads="1"/>
          </p:cNvSpPr>
          <p:nvPr/>
        </p:nvSpPr>
        <p:spPr bwMode="auto">
          <a:xfrm>
            <a:off x="900113" y="147638"/>
            <a:ext cx="7056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id-ID" altLang="en-US" sz="2400" b="1">
                <a:solidFill>
                  <a:srgbClr val="000000"/>
                </a:solidFill>
                <a:latin typeface="Adobe Gothic Std B"/>
                <a:ea typeface="Adobe Gothic Std B"/>
                <a:cs typeface="Adobe Gothic Std B"/>
              </a:rPr>
              <a:t>Pemenuhan Standar Pelayanan Perkotaan</a:t>
            </a:r>
          </a:p>
        </p:txBody>
      </p:sp>
      <p:sp>
        <p:nvSpPr>
          <p:cNvPr id="4" name="TextBox 3"/>
          <p:cNvSpPr txBox="1"/>
          <p:nvPr/>
        </p:nvSpPr>
        <p:spPr>
          <a:xfrm>
            <a:off x="6246813" y="5203825"/>
            <a:ext cx="2746375" cy="576263"/>
          </a:xfrm>
          <a:prstGeom prst="rect">
            <a:avLst/>
          </a:prstGeom>
          <a:noFill/>
        </p:spPr>
        <p:txBody>
          <a:bodyPr>
            <a:spAutoFit/>
          </a:bodyPr>
          <a:lstStyle/>
          <a:p>
            <a:pPr eaLnBrk="1" fontAlgn="auto" hangingPunct="1">
              <a:spcBef>
                <a:spcPts val="0"/>
              </a:spcBef>
              <a:spcAft>
                <a:spcPts val="0"/>
              </a:spcAft>
              <a:defRPr/>
            </a:pPr>
            <a:r>
              <a:rPr lang="en-US" sz="1050" dirty="0" err="1">
                <a:latin typeface="+mn-lt"/>
                <a:cs typeface="+mn-cs"/>
              </a:rPr>
              <a:t>Sumber</a:t>
            </a:r>
            <a:r>
              <a:rPr lang="en-US" sz="1050" dirty="0">
                <a:latin typeface="+mn-lt"/>
                <a:cs typeface="+mn-cs"/>
              </a:rPr>
              <a:t> : </a:t>
            </a:r>
            <a:r>
              <a:rPr lang="id-ID" altLang="en-US" sz="1050" dirty="0">
                <a:latin typeface="+mn-lt"/>
                <a:cs typeface="+mn-cs"/>
              </a:rPr>
              <a:t>UU NO. 17/ 2007</a:t>
            </a:r>
            <a:r>
              <a:rPr lang="en-US" altLang="en-US" sz="1050" dirty="0">
                <a:latin typeface="+mn-lt"/>
                <a:cs typeface="+mn-cs"/>
              </a:rPr>
              <a:t> </a:t>
            </a:r>
          </a:p>
          <a:p>
            <a:pPr eaLnBrk="1" fontAlgn="auto" hangingPunct="1">
              <a:spcBef>
                <a:spcPts val="0"/>
              </a:spcBef>
              <a:spcAft>
                <a:spcPts val="0"/>
              </a:spcAft>
              <a:defRPr/>
            </a:pPr>
            <a:r>
              <a:rPr lang="en-US" altLang="en-US" sz="1050" dirty="0" err="1">
                <a:latin typeface="+mn-lt"/>
                <a:cs typeface="+mn-cs"/>
              </a:rPr>
              <a:t>Tentang</a:t>
            </a:r>
            <a:r>
              <a:rPr lang="en-US" altLang="en-US" sz="1050" dirty="0">
                <a:latin typeface="+mn-lt"/>
                <a:cs typeface="+mn-cs"/>
              </a:rPr>
              <a:t> </a:t>
            </a:r>
            <a:r>
              <a:rPr lang="en-US" altLang="en-US" sz="1050" dirty="0" err="1">
                <a:latin typeface="+mn-lt"/>
                <a:cs typeface="+mn-cs"/>
              </a:rPr>
              <a:t>Rencana</a:t>
            </a:r>
            <a:r>
              <a:rPr lang="en-US" altLang="en-US" sz="1050" dirty="0">
                <a:latin typeface="+mn-lt"/>
                <a:cs typeface="+mn-cs"/>
              </a:rPr>
              <a:t> Pembangunan </a:t>
            </a:r>
            <a:r>
              <a:rPr lang="en-US" altLang="en-US" sz="1050" dirty="0" err="1">
                <a:latin typeface="+mn-lt"/>
                <a:cs typeface="+mn-cs"/>
              </a:rPr>
              <a:t>Jangka</a:t>
            </a:r>
            <a:r>
              <a:rPr lang="en-US" altLang="en-US" sz="1050" dirty="0">
                <a:latin typeface="+mn-lt"/>
                <a:cs typeface="+mn-cs"/>
              </a:rPr>
              <a:t> </a:t>
            </a:r>
            <a:r>
              <a:rPr lang="en-US" altLang="en-US" sz="1050" dirty="0" err="1">
                <a:latin typeface="+mn-lt"/>
                <a:cs typeface="+mn-cs"/>
              </a:rPr>
              <a:t>Panjang</a:t>
            </a:r>
            <a:r>
              <a:rPr lang="en-US" altLang="en-US" sz="1050" dirty="0">
                <a:latin typeface="+mn-lt"/>
                <a:cs typeface="+mn-cs"/>
              </a:rPr>
              <a:t> Nasional (RPJPN)</a:t>
            </a:r>
            <a:endParaRPr lang="en-US" sz="1050" dirty="0">
              <a:latin typeface="+mn-lt"/>
              <a:cs typeface="+mn-cs"/>
            </a:endParaRPr>
          </a:p>
        </p:txBody>
      </p:sp>
      <p:sp>
        <p:nvSpPr>
          <p:cNvPr id="3177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DAC36F24-0858-42BA-94E6-5D7F45C503AD}" type="slidenum">
              <a:rPr lang="id-ID" sz="1200" smtClean="0">
                <a:solidFill>
                  <a:srgbClr val="898989"/>
                </a:solidFill>
              </a:rPr>
              <a:pPr>
                <a:lnSpc>
                  <a:spcPct val="100000"/>
                </a:lnSpc>
                <a:spcBef>
                  <a:spcPct val="0"/>
                </a:spcBef>
                <a:buFontTx/>
                <a:buNone/>
              </a:pPr>
              <a:t>37</a:t>
            </a:fld>
            <a:endParaRPr lang="id-ID" sz="1200" smtClean="0">
              <a:solidFill>
                <a:srgbClr val="898989"/>
              </a:solidFill>
            </a:endParaRPr>
          </a:p>
        </p:txBody>
      </p:sp>
    </p:spTree>
    <p:extLst>
      <p:ext uri="{BB962C8B-B14F-4D97-AF65-F5344CB8AC3E}">
        <p14:creationId xmlns:p14="http://schemas.microsoft.com/office/powerpoint/2010/main" val="3965414973"/>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35088" y="2141538"/>
            <a:ext cx="5708650"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2"/>
          <p:cNvSpPr>
            <a:spLocks noGrp="1" noChangeArrowheads="1"/>
          </p:cNvSpPr>
          <p:nvPr>
            <p:ph type="title"/>
          </p:nvPr>
        </p:nvSpPr>
        <p:spPr>
          <a:xfrm>
            <a:off x="533400" y="139700"/>
            <a:ext cx="3028950" cy="625475"/>
          </a:xfrm>
        </p:spPr>
        <p:txBody>
          <a:bodyPr/>
          <a:lstStyle/>
          <a:p>
            <a:pPr eaLnBrk="1" hangingPunct="1"/>
            <a:r>
              <a:rPr lang="id-ID" altLang="en-US" sz="3200" noProof="1" smtClean="0">
                <a:solidFill>
                  <a:srgbClr val="C00000"/>
                </a:solidFill>
                <a:latin typeface="KG Second Chances Solid" pitchFamily="2" charset="0"/>
                <a:ea typeface="Kozuka Gothic Pro B"/>
                <a:cs typeface="Kozuka Gothic Pro B"/>
              </a:rPr>
              <a:t>5 Prinsip</a:t>
            </a:r>
          </a:p>
        </p:txBody>
      </p:sp>
      <p:grpSp>
        <p:nvGrpSpPr>
          <p:cNvPr id="21508" name="Group 2"/>
          <p:cNvGrpSpPr>
            <a:grpSpLocks/>
          </p:cNvGrpSpPr>
          <p:nvPr/>
        </p:nvGrpSpPr>
        <p:grpSpPr bwMode="auto">
          <a:xfrm>
            <a:off x="346075" y="1625600"/>
            <a:ext cx="3379788" cy="1533525"/>
            <a:chOff x="428125" y="1934090"/>
            <a:chExt cx="3379797" cy="1533109"/>
          </a:xfrm>
        </p:grpSpPr>
        <p:sp>
          <p:nvSpPr>
            <p:cNvPr id="21524" name="Rectangle 20"/>
            <p:cNvSpPr>
              <a:spLocks noChangeArrowheads="1"/>
            </p:cNvSpPr>
            <p:nvPr/>
          </p:nvSpPr>
          <p:spPr bwMode="auto">
            <a:xfrm>
              <a:off x="494810" y="2267049"/>
              <a:ext cx="33131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Calibri Light" panose="020F0302020204030204" pitchFamily="34" charset="0"/>
                <a:buAutoNum type="arabicPeriod"/>
              </a:pPr>
              <a:r>
                <a:rPr lang="id-ID" altLang="en-US" sz="1200" noProof="1"/>
                <a:t>Optimalisasi PARTISIPASI MASYARAKAT</a:t>
              </a:r>
            </a:p>
            <a:p>
              <a:pPr eaLnBrk="1" hangingPunct="1">
                <a:lnSpc>
                  <a:spcPct val="100000"/>
                </a:lnSpc>
                <a:spcBef>
                  <a:spcPct val="0"/>
                </a:spcBef>
                <a:buFont typeface="Calibri Light" panose="020F0302020204030204" pitchFamily="34" charset="0"/>
                <a:buAutoNum type="arabicPeriod"/>
              </a:pPr>
              <a:r>
                <a:rPr lang="id-ID" altLang="en-US" sz="1200" noProof="1"/>
                <a:t>Justifikasi juridiksi silang dari kepemimpinan</a:t>
              </a:r>
            </a:p>
            <a:p>
              <a:pPr eaLnBrk="1" hangingPunct="1">
                <a:lnSpc>
                  <a:spcPct val="100000"/>
                </a:lnSpc>
                <a:spcBef>
                  <a:spcPct val="0"/>
                </a:spcBef>
                <a:buFont typeface="Calibri Light" panose="020F0302020204030204" pitchFamily="34" charset="0"/>
                <a:buAutoNum type="arabicPeriod"/>
              </a:pPr>
              <a:r>
                <a:rPr lang="id-ID" altLang="en-US" sz="1200" noProof="1"/>
                <a:t>Kerjasama Strategis</a:t>
              </a:r>
            </a:p>
            <a:p>
              <a:pPr eaLnBrk="1" hangingPunct="1">
                <a:lnSpc>
                  <a:spcPct val="100000"/>
                </a:lnSpc>
                <a:spcBef>
                  <a:spcPct val="0"/>
                </a:spcBef>
                <a:buFont typeface="Calibri Light" panose="020F0302020204030204" pitchFamily="34" charset="0"/>
                <a:buAutoNum type="arabicPeriod"/>
              </a:pPr>
              <a:r>
                <a:rPr lang="id-ID" altLang="en-US" sz="1200" noProof="1"/>
                <a:t>Fasilitator pemberdayaan</a:t>
              </a:r>
            </a:p>
            <a:p>
              <a:pPr eaLnBrk="1" hangingPunct="1">
                <a:lnSpc>
                  <a:spcPct val="100000"/>
                </a:lnSpc>
                <a:spcBef>
                  <a:spcPct val="0"/>
                </a:spcBef>
                <a:buFont typeface="Calibri Light" panose="020F0302020204030204" pitchFamily="34" charset="0"/>
                <a:buAutoNum type="arabicPeriod"/>
              </a:pPr>
              <a:r>
                <a:rPr lang="id-ID" altLang="en-US" sz="1200" noProof="1"/>
                <a:t>Negosiator dengan menjaring masukan dari bawah</a:t>
              </a:r>
            </a:p>
          </p:txBody>
        </p:sp>
        <p:sp>
          <p:nvSpPr>
            <p:cNvPr id="19" name="Rectangle 18"/>
            <p:cNvSpPr/>
            <p:nvPr/>
          </p:nvSpPr>
          <p:spPr>
            <a:xfrm>
              <a:off x="428125" y="1934090"/>
              <a:ext cx="2840046" cy="3777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noProof="1">
                  <a:solidFill>
                    <a:schemeClr val="tx1"/>
                  </a:solidFill>
                </a:rPr>
                <a:t>Partisipasi Masyarakat</a:t>
              </a:r>
            </a:p>
          </p:txBody>
        </p:sp>
      </p:grpSp>
      <p:sp>
        <p:nvSpPr>
          <p:cNvPr id="21509" name="Rectangle 3"/>
          <p:cNvSpPr>
            <a:spLocks noChangeArrowheads="1"/>
          </p:cNvSpPr>
          <p:nvPr/>
        </p:nvSpPr>
        <p:spPr bwMode="auto">
          <a:xfrm>
            <a:off x="4879975" y="1905000"/>
            <a:ext cx="33004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Calibri Light" panose="020F0302020204030204" pitchFamily="34" charset="0"/>
              <a:buAutoNum type="arabicPeriod"/>
            </a:pPr>
            <a:r>
              <a:rPr lang="id-ID" altLang="en-US" sz="1200" noProof="1"/>
              <a:t>Kerja sama strategis</a:t>
            </a:r>
          </a:p>
          <a:p>
            <a:pPr eaLnBrk="1" hangingPunct="1">
              <a:lnSpc>
                <a:spcPct val="100000"/>
              </a:lnSpc>
              <a:spcBef>
                <a:spcPct val="0"/>
              </a:spcBef>
              <a:buFont typeface="Calibri Light" panose="020F0302020204030204" pitchFamily="34" charset="0"/>
              <a:buAutoNum type="arabicPeriod"/>
            </a:pPr>
            <a:r>
              <a:rPr lang="id-ID" altLang="en-US" sz="1200" noProof="1"/>
              <a:t>Peningkatan keahlian pekerja</a:t>
            </a:r>
          </a:p>
          <a:p>
            <a:pPr eaLnBrk="1" hangingPunct="1">
              <a:lnSpc>
                <a:spcPct val="100000"/>
              </a:lnSpc>
              <a:spcBef>
                <a:spcPct val="0"/>
              </a:spcBef>
              <a:buFont typeface="Calibri Light" panose="020F0302020204030204" pitchFamily="34" charset="0"/>
              <a:buAutoNum type="arabicPeriod"/>
            </a:pPr>
            <a:r>
              <a:rPr lang="id-ID" altLang="en-US" sz="1200" noProof="1"/>
              <a:t>Penyediaan Infrastruktur dasar</a:t>
            </a:r>
          </a:p>
          <a:p>
            <a:pPr eaLnBrk="1" hangingPunct="1">
              <a:lnSpc>
                <a:spcPct val="100000"/>
              </a:lnSpc>
              <a:spcBef>
                <a:spcPct val="0"/>
              </a:spcBef>
              <a:buFont typeface="Calibri Light" panose="020F0302020204030204" pitchFamily="34" charset="0"/>
              <a:buAutoNum type="arabicPeriod"/>
            </a:pPr>
            <a:r>
              <a:rPr lang="id-ID" altLang="en-US" sz="1200" noProof="1"/>
              <a:t>Keterbukaan informasi</a:t>
            </a:r>
          </a:p>
          <a:p>
            <a:pPr eaLnBrk="1" hangingPunct="1">
              <a:lnSpc>
                <a:spcPct val="100000"/>
              </a:lnSpc>
              <a:spcBef>
                <a:spcPct val="0"/>
              </a:spcBef>
              <a:buFont typeface="Calibri Light" panose="020F0302020204030204" pitchFamily="34" charset="0"/>
              <a:buAutoNum type="arabicPeriod"/>
            </a:pPr>
            <a:r>
              <a:rPr lang="id-ID" altLang="en-US" sz="1200" noProof="1"/>
              <a:t>Penanaman modal strategis pada tenaga kerja</a:t>
            </a:r>
          </a:p>
          <a:p>
            <a:pPr eaLnBrk="1" hangingPunct="1">
              <a:lnSpc>
                <a:spcPct val="100000"/>
              </a:lnSpc>
              <a:spcBef>
                <a:spcPct val="0"/>
              </a:spcBef>
              <a:buFont typeface="Calibri Light" panose="020F0302020204030204" pitchFamily="34" charset="0"/>
              <a:buAutoNum type="arabicPeriod"/>
            </a:pPr>
            <a:r>
              <a:rPr lang="id-ID" altLang="en-US" sz="1200" noProof="1"/>
              <a:t>Kesempatan kerja</a:t>
            </a:r>
          </a:p>
        </p:txBody>
      </p:sp>
      <p:sp>
        <p:nvSpPr>
          <p:cNvPr id="21" name="Rectangle 20"/>
          <p:cNvSpPr/>
          <p:nvPr/>
        </p:nvSpPr>
        <p:spPr>
          <a:xfrm>
            <a:off x="4735513" y="1608138"/>
            <a:ext cx="1384300" cy="377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noProof="1">
                <a:solidFill>
                  <a:schemeClr val="tx1"/>
                </a:solidFill>
              </a:rPr>
              <a:t>Ekonomi</a:t>
            </a:r>
          </a:p>
        </p:txBody>
      </p:sp>
      <p:sp>
        <p:nvSpPr>
          <p:cNvPr id="21511" name="Rectangle 18"/>
          <p:cNvSpPr>
            <a:spLocks noChangeArrowheads="1"/>
          </p:cNvSpPr>
          <p:nvPr/>
        </p:nvSpPr>
        <p:spPr bwMode="auto">
          <a:xfrm>
            <a:off x="403225" y="4686300"/>
            <a:ext cx="25225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Calibri Light" panose="020F0302020204030204" pitchFamily="34" charset="0"/>
              <a:buAutoNum type="arabicPeriod"/>
            </a:pPr>
            <a:r>
              <a:rPr lang="id-ID" altLang="en-US" sz="1200" noProof="1"/>
              <a:t>Mengecilkan GAP dan DISPARITAS</a:t>
            </a:r>
          </a:p>
          <a:p>
            <a:pPr eaLnBrk="1" hangingPunct="1">
              <a:lnSpc>
                <a:spcPct val="100000"/>
              </a:lnSpc>
              <a:spcBef>
                <a:spcPct val="0"/>
              </a:spcBef>
              <a:buFont typeface="Calibri Light" panose="020F0302020204030204" pitchFamily="34" charset="0"/>
              <a:buAutoNum type="arabicPeriod"/>
            </a:pPr>
            <a:r>
              <a:rPr lang="id-ID" altLang="en-US" sz="1200" noProof="1"/>
              <a:t>Memberikan </a:t>
            </a:r>
            <a:r>
              <a:rPr lang="id-ID" altLang="en-US" sz="1200" b="1" noProof="1"/>
              <a:t>kesempatan</a:t>
            </a:r>
            <a:r>
              <a:rPr lang="id-ID" altLang="en-US" sz="1200" noProof="1"/>
              <a:t> kepada semua pihak </a:t>
            </a:r>
            <a:r>
              <a:rPr lang="id-ID" altLang="en-US" sz="1200" b="1" noProof="1"/>
              <a:t>secara seimbang</a:t>
            </a:r>
          </a:p>
          <a:p>
            <a:pPr eaLnBrk="1" hangingPunct="1">
              <a:lnSpc>
                <a:spcPct val="100000"/>
              </a:lnSpc>
              <a:spcBef>
                <a:spcPct val="0"/>
              </a:spcBef>
              <a:buFont typeface="Calibri Light" panose="020F0302020204030204" pitchFamily="34" charset="0"/>
              <a:buAutoNum type="arabicPeriod"/>
            </a:pPr>
            <a:r>
              <a:rPr lang="id-ID" altLang="en-US" sz="1200" noProof="1"/>
              <a:t>Pelayanan yang tidak memihak pada kelompok tertentu</a:t>
            </a:r>
          </a:p>
        </p:txBody>
      </p:sp>
      <p:sp>
        <p:nvSpPr>
          <p:cNvPr id="23" name="Rectangle 22"/>
          <p:cNvSpPr/>
          <p:nvPr/>
        </p:nvSpPr>
        <p:spPr>
          <a:xfrm>
            <a:off x="346075" y="4368800"/>
            <a:ext cx="1489075" cy="377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noProof="1">
                <a:solidFill>
                  <a:schemeClr val="tx1"/>
                </a:solidFill>
              </a:rPr>
              <a:t>Kesetaraan</a:t>
            </a:r>
          </a:p>
        </p:txBody>
      </p:sp>
      <p:sp>
        <p:nvSpPr>
          <p:cNvPr id="21513" name="Rectangle 24"/>
          <p:cNvSpPr>
            <a:spLocks noChangeArrowheads="1"/>
          </p:cNvSpPr>
          <p:nvPr/>
        </p:nvSpPr>
        <p:spPr bwMode="auto">
          <a:xfrm>
            <a:off x="5676900" y="4897438"/>
            <a:ext cx="31480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Calibri Light" panose="020F0302020204030204" pitchFamily="34" charset="0"/>
              <a:buAutoNum type="arabicPeriod"/>
            </a:pPr>
            <a:r>
              <a:rPr lang="id-ID" altLang="en-US" sz="1200" noProof="1"/>
              <a:t>Penghematan energi</a:t>
            </a:r>
          </a:p>
          <a:p>
            <a:pPr eaLnBrk="1" hangingPunct="1">
              <a:lnSpc>
                <a:spcPct val="100000"/>
              </a:lnSpc>
              <a:spcBef>
                <a:spcPct val="0"/>
              </a:spcBef>
              <a:buFont typeface="Calibri Light" panose="020F0302020204030204" pitchFamily="34" charset="0"/>
              <a:buAutoNum type="arabicPeriod"/>
            </a:pPr>
            <a:r>
              <a:rPr lang="id-ID" altLang="en-US" sz="1200" noProof="1"/>
              <a:t>Mengutamakan transportasi publik</a:t>
            </a:r>
          </a:p>
          <a:p>
            <a:pPr eaLnBrk="1" hangingPunct="1">
              <a:lnSpc>
                <a:spcPct val="100000"/>
              </a:lnSpc>
              <a:spcBef>
                <a:spcPct val="0"/>
              </a:spcBef>
              <a:buFont typeface="Calibri Light" panose="020F0302020204030204" pitchFamily="34" charset="0"/>
              <a:buAutoNum type="arabicPeriod"/>
            </a:pPr>
            <a:r>
              <a:rPr lang="id-ID" altLang="en-US" sz="1200" noProof="1"/>
              <a:t>Alternatif energi</a:t>
            </a:r>
          </a:p>
          <a:p>
            <a:pPr eaLnBrk="1" hangingPunct="1">
              <a:lnSpc>
                <a:spcPct val="100000"/>
              </a:lnSpc>
              <a:spcBef>
                <a:spcPct val="0"/>
              </a:spcBef>
              <a:buFont typeface="Calibri Light" panose="020F0302020204030204" pitchFamily="34" charset="0"/>
              <a:buAutoNum type="arabicPeriod"/>
            </a:pPr>
            <a:r>
              <a:rPr lang="id-ID" altLang="en-US" sz="1200" noProof="1"/>
              <a:t>Green building</a:t>
            </a:r>
          </a:p>
        </p:txBody>
      </p:sp>
      <p:sp>
        <p:nvSpPr>
          <p:cNvPr id="25" name="Rectangle 24"/>
          <p:cNvSpPr/>
          <p:nvPr/>
        </p:nvSpPr>
        <p:spPr>
          <a:xfrm>
            <a:off x="5586413" y="4568825"/>
            <a:ext cx="973137" cy="377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noProof="1">
                <a:solidFill>
                  <a:schemeClr val="tx1"/>
                </a:solidFill>
              </a:rPr>
              <a:t>Energi</a:t>
            </a:r>
          </a:p>
        </p:txBody>
      </p:sp>
      <p:sp>
        <p:nvSpPr>
          <p:cNvPr id="21515" name="Rectangle 13"/>
          <p:cNvSpPr>
            <a:spLocks noChangeArrowheads="1"/>
          </p:cNvSpPr>
          <p:nvPr/>
        </p:nvSpPr>
        <p:spPr bwMode="auto">
          <a:xfrm>
            <a:off x="6575425" y="3606800"/>
            <a:ext cx="25987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Calibri Light" panose="020F0302020204030204" pitchFamily="34" charset="0"/>
              <a:buAutoNum type="arabicPeriod"/>
            </a:pPr>
            <a:r>
              <a:rPr lang="id-ID" altLang="en-US" sz="1200" noProof="1"/>
              <a:t>Penggunaan lahan CAMPURAN</a:t>
            </a:r>
          </a:p>
          <a:p>
            <a:pPr eaLnBrk="1" hangingPunct="1">
              <a:lnSpc>
                <a:spcPct val="100000"/>
              </a:lnSpc>
              <a:spcBef>
                <a:spcPct val="0"/>
              </a:spcBef>
              <a:buFont typeface="Calibri Light" panose="020F0302020204030204" pitchFamily="34" charset="0"/>
              <a:buAutoNum type="arabicPeriod"/>
            </a:pPr>
            <a:r>
              <a:rPr lang="id-ID" altLang="en-US" sz="1200" noProof="1"/>
              <a:t>Koordinasi dengan sistem transportasi</a:t>
            </a:r>
          </a:p>
          <a:p>
            <a:pPr eaLnBrk="1" hangingPunct="1">
              <a:lnSpc>
                <a:spcPct val="100000"/>
              </a:lnSpc>
              <a:spcBef>
                <a:spcPct val="0"/>
              </a:spcBef>
              <a:buFont typeface="Calibri Light" panose="020F0302020204030204" pitchFamily="34" charset="0"/>
              <a:buAutoNum type="arabicPeriod"/>
            </a:pPr>
            <a:r>
              <a:rPr lang="id-ID" altLang="en-US" sz="1200" noProof="1"/>
              <a:t>Menciptakan RTH</a:t>
            </a:r>
          </a:p>
          <a:p>
            <a:pPr eaLnBrk="1" hangingPunct="1">
              <a:lnSpc>
                <a:spcPct val="100000"/>
              </a:lnSpc>
              <a:spcBef>
                <a:spcPct val="0"/>
              </a:spcBef>
              <a:buFont typeface="Calibri Light" panose="020F0302020204030204" pitchFamily="34" charset="0"/>
              <a:buAutoNum type="arabicPeriod"/>
            </a:pPr>
            <a:r>
              <a:rPr lang="id-ID" altLang="en-US" sz="1200" noProof="1"/>
              <a:t>Menetapkan batas pemekaran kota</a:t>
            </a:r>
          </a:p>
        </p:txBody>
      </p:sp>
      <p:sp>
        <p:nvSpPr>
          <p:cNvPr id="28" name="Rectangle 27"/>
          <p:cNvSpPr/>
          <p:nvPr/>
        </p:nvSpPr>
        <p:spPr>
          <a:xfrm>
            <a:off x="6397625" y="3297238"/>
            <a:ext cx="2378075" cy="377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b="1" noProof="1">
                <a:solidFill>
                  <a:schemeClr val="tx1"/>
                </a:solidFill>
              </a:rPr>
              <a:t>Lingkungan Hidup</a:t>
            </a:r>
          </a:p>
        </p:txBody>
      </p:sp>
      <p:sp>
        <p:nvSpPr>
          <p:cNvPr id="21517" name="Rectangle 2"/>
          <p:cNvSpPr>
            <a:spLocks noChangeArrowheads="1"/>
          </p:cNvSpPr>
          <p:nvPr/>
        </p:nvSpPr>
        <p:spPr bwMode="auto">
          <a:xfrm>
            <a:off x="533400" y="665163"/>
            <a:ext cx="4606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id-ID" altLang="en-US" sz="2400" b="1" noProof="1">
                <a:solidFill>
                  <a:srgbClr val="C00000"/>
                </a:solidFill>
                <a:ea typeface="Kozuka Gothic Pro B"/>
                <a:cs typeface="Kozuka Gothic Pro B"/>
              </a:rPr>
              <a:t>Pembangunan Kota Berkelanjutan </a:t>
            </a:r>
            <a:endParaRPr lang="id-ID" sz="2400" b="1" noProof="1">
              <a:solidFill>
                <a:srgbClr val="C00000"/>
              </a:solidFill>
            </a:endParaRPr>
          </a:p>
        </p:txBody>
      </p:sp>
      <p:sp>
        <p:nvSpPr>
          <p:cNvPr id="24" name="Oval 23"/>
          <p:cNvSpPr/>
          <p:nvPr/>
        </p:nvSpPr>
        <p:spPr>
          <a:xfrm>
            <a:off x="163513" y="1466850"/>
            <a:ext cx="500062" cy="4683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altLang="en-US" sz="4800" noProof="1">
                <a:latin typeface="KG Second Chances Solid" pitchFamily="2" charset="0"/>
                <a:ea typeface="Kozuka Gothic Pro B" pitchFamily="34" charset="-128"/>
              </a:rPr>
              <a:t>1</a:t>
            </a:r>
            <a:endParaRPr lang="en-US" sz="4800" noProof="1">
              <a:latin typeface="KG Second Chances Solid" pitchFamily="2" charset="0"/>
            </a:endParaRPr>
          </a:p>
        </p:txBody>
      </p:sp>
      <p:sp>
        <p:nvSpPr>
          <p:cNvPr id="26" name="Oval 25"/>
          <p:cNvSpPr/>
          <p:nvPr/>
        </p:nvSpPr>
        <p:spPr>
          <a:xfrm>
            <a:off x="33338" y="4287838"/>
            <a:ext cx="500062" cy="4683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altLang="en-US" sz="4800" noProof="1">
                <a:latin typeface="KG Second Chances Solid" pitchFamily="2" charset="0"/>
                <a:ea typeface="Kozuka Gothic Pro B" pitchFamily="34" charset="-128"/>
              </a:rPr>
              <a:t>5</a:t>
            </a:r>
            <a:endParaRPr lang="en-US" sz="4800" noProof="1">
              <a:latin typeface="KG Second Chances Solid" pitchFamily="2" charset="0"/>
            </a:endParaRPr>
          </a:p>
        </p:txBody>
      </p:sp>
      <p:sp>
        <p:nvSpPr>
          <p:cNvPr id="27" name="Oval 26"/>
          <p:cNvSpPr/>
          <p:nvPr/>
        </p:nvSpPr>
        <p:spPr>
          <a:xfrm>
            <a:off x="5248275" y="4429125"/>
            <a:ext cx="498475" cy="4683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altLang="en-US" sz="4800" noProof="1">
                <a:latin typeface="KG Second Chances Solid" pitchFamily="2" charset="0"/>
                <a:ea typeface="Kozuka Gothic Pro B" pitchFamily="34" charset="-128"/>
              </a:rPr>
              <a:t>4</a:t>
            </a:r>
            <a:endParaRPr lang="en-US" sz="4800" noProof="1">
              <a:latin typeface="KG Second Chances Solid" pitchFamily="2" charset="0"/>
            </a:endParaRPr>
          </a:p>
        </p:txBody>
      </p:sp>
      <p:sp>
        <p:nvSpPr>
          <p:cNvPr id="29" name="Oval 28"/>
          <p:cNvSpPr/>
          <p:nvPr/>
        </p:nvSpPr>
        <p:spPr>
          <a:xfrm>
            <a:off x="6235700" y="3159125"/>
            <a:ext cx="500063" cy="4683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altLang="en-US" sz="4800" noProof="1">
                <a:latin typeface="KG Second Chances Solid" pitchFamily="2" charset="0"/>
                <a:ea typeface="Kozuka Gothic Pro B" pitchFamily="34" charset="-128"/>
              </a:rPr>
              <a:t>3</a:t>
            </a:r>
            <a:endParaRPr lang="en-US" sz="4800" noProof="1">
              <a:latin typeface="KG Second Chances Solid" pitchFamily="2" charset="0"/>
            </a:endParaRPr>
          </a:p>
        </p:txBody>
      </p:sp>
      <p:sp>
        <p:nvSpPr>
          <p:cNvPr id="30" name="Oval 29"/>
          <p:cNvSpPr/>
          <p:nvPr/>
        </p:nvSpPr>
        <p:spPr>
          <a:xfrm>
            <a:off x="4486275" y="1476375"/>
            <a:ext cx="498475" cy="4683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id-ID" altLang="en-US" sz="4800" noProof="1">
                <a:latin typeface="KG Second Chances Solid" pitchFamily="2" charset="0"/>
                <a:ea typeface="Kozuka Gothic Pro B" pitchFamily="34" charset="-128"/>
              </a:rPr>
              <a:t>2</a:t>
            </a:r>
            <a:endParaRPr lang="en-US" sz="4800" noProof="1">
              <a:latin typeface="KG Second Chances Solid" pitchFamily="2" charset="0"/>
            </a:endParaRPr>
          </a:p>
        </p:txBody>
      </p:sp>
      <p:sp>
        <p:nvSpPr>
          <p:cNvPr id="2152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8397BAC8-B991-4D9A-A618-4892C6DDC1C8}" type="slidenum">
              <a:rPr lang="id-ID" sz="1200" smtClean="0">
                <a:solidFill>
                  <a:srgbClr val="898989"/>
                </a:solidFill>
              </a:rPr>
              <a:pPr>
                <a:lnSpc>
                  <a:spcPct val="100000"/>
                </a:lnSpc>
                <a:spcBef>
                  <a:spcPct val="0"/>
                </a:spcBef>
                <a:buFontTx/>
                <a:buNone/>
              </a:pPr>
              <a:t>38</a:t>
            </a:fld>
            <a:endParaRPr lang="id-ID" sz="1200" smtClean="0">
              <a:solidFill>
                <a:srgbClr val="898989"/>
              </a:solidFill>
            </a:endParaRPr>
          </a:p>
        </p:txBody>
      </p:sp>
    </p:spTree>
    <p:extLst>
      <p:ext uri="{BB962C8B-B14F-4D97-AF65-F5344CB8AC3E}">
        <p14:creationId xmlns:p14="http://schemas.microsoft.com/office/powerpoint/2010/main" val="3997221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268413" y="1473200"/>
            <a:ext cx="992187" cy="1635125"/>
          </a:xfrm>
          <a:prstGeom prst="rect">
            <a:avLst/>
          </a:prstGeom>
          <a:solidFill>
            <a:srgbClr val="FFD9D9"/>
          </a:solidFill>
          <a:ln>
            <a:noFill/>
          </a:ln>
          <a:effectLst/>
        </p:spPr>
        <p:txBody>
          <a:bodyPr lIns="0" tIns="40522" rIns="0" bIns="40522"/>
          <a:lstStyle/>
          <a:p>
            <a:pPr algn="ctr" eaLnBrk="1" fontAlgn="auto" hangingPunct="1">
              <a:spcBef>
                <a:spcPts val="0"/>
              </a:spcBef>
              <a:spcAft>
                <a:spcPts val="532"/>
              </a:spcAft>
              <a:defRPr/>
            </a:pPr>
            <a:r>
              <a:rPr lang="id-ID" sz="1200" b="1" dirty="0">
                <a:latin typeface="Calibri" pitchFamily="34" charset="0"/>
                <a:cs typeface="+mn-cs"/>
              </a:rPr>
              <a:t>LANDASAN YURIDIS</a:t>
            </a:r>
          </a:p>
          <a:p>
            <a:pPr marL="142875" indent="-85725" eaLnBrk="1" fontAlgn="auto" hangingPunct="1">
              <a:spcBef>
                <a:spcPts val="0"/>
              </a:spcBef>
              <a:spcAft>
                <a:spcPts val="0"/>
              </a:spcAft>
              <a:buFont typeface="Arial" pitchFamily="34" charset="0"/>
              <a:buChar char="•"/>
              <a:defRPr/>
            </a:pPr>
            <a:r>
              <a:rPr lang="id-ID" sz="1200" dirty="0">
                <a:latin typeface="Calibri" pitchFamily="34" charset="0"/>
                <a:cs typeface="+mn-cs"/>
              </a:rPr>
              <a:t>Pasal 16 UU No.23 Tahun 2014 </a:t>
            </a:r>
          </a:p>
          <a:p>
            <a:pPr marL="142875" indent="-85725" eaLnBrk="1" fontAlgn="auto" hangingPunct="1">
              <a:spcBef>
                <a:spcPts val="0"/>
              </a:spcBef>
              <a:spcAft>
                <a:spcPts val="0"/>
              </a:spcAft>
              <a:buFont typeface="Arial" pitchFamily="34" charset="0"/>
              <a:buChar char="•"/>
              <a:defRPr/>
            </a:pPr>
            <a:r>
              <a:rPr lang="es-ES" sz="1200" dirty="0" err="1">
                <a:latin typeface="Calibri" pitchFamily="34" charset="0"/>
                <a:cs typeface="+mn-cs"/>
              </a:rPr>
              <a:t>Pasal</a:t>
            </a:r>
            <a:r>
              <a:rPr lang="es-ES" sz="1200" dirty="0">
                <a:latin typeface="Calibri" pitchFamily="34" charset="0"/>
                <a:cs typeface="+mn-cs"/>
              </a:rPr>
              <a:t> 9</a:t>
            </a:r>
            <a:r>
              <a:rPr lang="id-ID" sz="1200" dirty="0">
                <a:latin typeface="Calibri" pitchFamily="34" charset="0"/>
                <a:cs typeface="+mn-cs"/>
              </a:rPr>
              <a:t>6 -</a:t>
            </a:r>
            <a:r>
              <a:rPr lang="es-ES" sz="1200" dirty="0">
                <a:latin typeface="Calibri" pitchFamily="34" charset="0"/>
                <a:cs typeface="+mn-cs"/>
              </a:rPr>
              <a:t>104 UU No. 1 </a:t>
            </a:r>
            <a:r>
              <a:rPr lang="es-ES" sz="1200" dirty="0" err="1">
                <a:latin typeface="Calibri" pitchFamily="34" charset="0"/>
                <a:cs typeface="+mn-cs"/>
              </a:rPr>
              <a:t>Tahun</a:t>
            </a:r>
            <a:r>
              <a:rPr lang="es-ES" sz="1200" dirty="0">
                <a:latin typeface="Calibri" pitchFamily="34" charset="0"/>
                <a:cs typeface="+mn-cs"/>
              </a:rPr>
              <a:t> 2011</a:t>
            </a:r>
          </a:p>
        </p:txBody>
      </p:sp>
      <p:sp>
        <p:nvSpPr>
          <p:cNvPr id="13" name="Rectangle 12"/>
          <p:cNvSpPr/>
          <p:nvPr/>
        </p:nvSpPr>
        <p:spPr>
          <a:xfrm>
            <a:off x="2270125" y="1471613"/>
            <a:ext cx="698500" cy="1174750"/>
          </a:xfrm>
          <a:prstGeom prst="rect">
            <a:avLst/>
          </a:prstGeom>
          <a:solidFill>
            <a:srgbClr val="FFD9D9"/>
          </a:solidFill>
          <a:ln>
            <a:noFill/>
          </a:ln>
          <a:effectLst/>
        </p:spPr>
        <p:txBody>
          <a:bodyPr lIns="0" tIns="40522" rIns="0" bIns="40522"/>
          <a:lstStyle/>
          <a:p>
            <a:pPr algn="ctr" eaLnBrk="1" fontAlgn="auto" hangingPunct="1">
              <a:spcBef>
                <a:spcPts val="0"/>
              </a:spcBef>
              <a:spcAft>
                <a:spcPts val="532"/>
              </a:spcAft>
              <a:defRPr/>
            </a:pPr>
            <a:r>
              <a:rPr lang="id-ID" sz="1100" b="1" dirty="0">
                <a:latin typeface="Calibri" pitchFamily="34" charset="0"/>
                <a:cs typeface="+mn-cs"/>
              </a:rPr>
              <a:t>KOMITMEN INTERNA-SIONAL</a:t>
            </a:r>
          </a:p>
          <a:p>
            <a:pPr marL="227934" indent="-151956" eaLnBrk="1" fontAlgn="auto" hangingPunct="1">
              <a:spcBef>
                <a:spcPts val="0"/>
              </a:spcBef>
              <a:spcAft>
                <a:spcPts val="0"/>
              </a:spcAft>
              <a:buFont typeface="Wingdings" pitchFamily="2" charset="2"/>
              <a:buChar char="§"/>
              <a:defRPr/>
            </a:pPr>
            <a:r>
              <a:rPr lang="id-ID" sz="1100" dirty="0">
                <a:latin typeface="Calibri" pitchFamily="34" charset="0"/>
                <a:cs typeface="+mn-cs"/>
              </a:rPr>
              <a:t>MDG’s </a:t>
            </a:r>
          </a:p>
          <a:p>
            <a:pPr marL="227934" indent="-151956" eaLnBrk="1" fontAlgn="auto" hangingPunct="1">
              <a:spcBef>
                <a:spcPts val="0"/>
              </a:spcBef>
              <a:spcAft>
                <a:spcPts val="0"/>
              </a:spcAft>
              <a:buFont typeface="Wingdings" pitchFamily="2" charset="2"/>
              <a:buChar char="§"/>
              <a:defRPr/>
            </a:pPr>
            <a:r>
              <a:rPr lang="id-ID" sz="1100" dirty="0">
                <a:latin typeface="Calibri" pitchFamily="34" charset="0"/>
                <a:cs typeface="+mn-cs"/>
              </a:rPr>
              <a:t>SDG’s</a:t>
            </a:r>
            <a:endParaRPr lang="es-ES" sz="1100" dirty="0">
              <a:latin typeface="Calibri" pitchFamily="34" charset="0"/>
              <a:cs typeface="+mn-cs"/>
            </a:endParaRPr>
          </a:p>
        </p:txBody>
      </p:sp>
      <p:sp>
        <p:nvSpPr>
          <p:cNvPr id="14" name="Rectangle 13"/>
          <p:cNvSpPr/>
          <p:nvPr/>
        </p:nvSpPr>
        <p:spPr>
          <a:xfrm>
            <a:off x="1412875" y="3654425"/>
            <a:ext cx="1401763" cy="328613"/>
          </a:xfrm>
          <a:prstGeom prst="rect">
            <a:avLst/>
          </a:prstGeom>
          <a:solidFill>
            <a:schemeClr val="bg1">
              <a:lumMod val="75000"/>
            </a:schemeClr>
          </a:solidFill>
          <a:ln>
            <a:noFill/>
          </a:ln>
          <a:effectLst/>
        </p:spPr>
        <p:txBody>
          <a:bodyPr lIns="0" tIns="40522" rIns="0" bIns="40522"/>
          <a:lstStyle/>
          <a:p>
            <a:pPr algn="ctr" eaLnBrk="1" fontAlgn="auto" hangingPunct="1">
              <a:spcBef>
                <a:spcPts val="0"/>
              </a:spcBef>
              <a:spcAft>
                <a:spcPts val="0"/>
              </a:spcAft>
              <a:defRPr/>
            </a:pPr>
            <a:r>
              <a:rPr lang="id-ID" sz="1400" b="1" dirty="0">
                <a:latin typeface="Calibri" pitchFamily="34" charset="0"/>
                <a:cs typeface="+mn-cs"/>
              </a:rPr>
              <a:t>LATAR BELAKANG</a:t>
            </a:r>
            <a:endParaRPr lang="es-ES" sz="1400" b="1" dirty="0">
              <a:latin typeface="Calibri" pitchFamily="34" charset="0"/>
              <a:cs typeface="+mn-cs"/>
            </a:endParaRPr>
          </a:p>
        </p:txBody>
      </p:sp>
      <p:sp>
        <p:nvSpPr>
          <p:cNvPr id="15" name="Rectangle 14"/>
          <p:cNvSpPr/>
          <p:nvPr/>
        </p:nvSpPr>
        <p:spPr>
          <a:xfrm>
            <a:off x="3173413" y="2198688"/>
            <a:ext cx="1403350" cy="1670050"/>
          </a:xfrm>
          <a:prstGeom prst="rect">
            <a:avLst/>
          </a:prstGeom>
          <a:solidFill>
            <a:srgbClr val="CCFFCC"/>
          </a:solidFill>
          <a:ln>
            <a:noFill/>
          </a:ln>
          <a:effectLst/>
        </p:spPr>
        <p:txBody>
          <a:bodyPr lIns="0" tIns="40522" rIns="0" bIns="40522">
            <a:spAutoFit/>
          </a:bodyPr>
          <a:lstStyle/>
          <a:p>
            <a:pPr algn="ctr" eaLnBrk="1" fontAlgn="auto" hangingPunct="1">
              <a:spcBef>
                <a:spcPts val="0"/>
              </a:spcBef>
              <a:spcAft>
                <a:spcPts val="532"/>
              </a:spcAft>
              <a:defRPr/>
            </a:pPr>
            <a:r>
              <a:rPr lang="id-ID" sz="1100" b="1" dirty="0">
                <a:latin typeface="Calibri" pitchFamily="34" charset="0"/>
                <a:cs typeface="+mn-cs"/>
              </a:rPr>
              <a:t>KRITERIA KUMUH</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Bangunan Gedung</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Jalan Lingkungan</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Drainase Lingkungan</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Air Limbah</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Air Minum</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Persampahan</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Proteksi Kebakaran</a:t>
            </a:r>
          </a:p>
        </p:txBody>
      </p:sp>
      <p:sp>
        <p:nvSpPr>
          <p:cNvPr id="16" name="Rectangle 15"/>
          <p:cNvSpPr/>
          <p:nvPr/>
        </p:nvSpPr>
        <p:spPr>
          <a:xfrm>
            <a:off x="4843463" y="2589213"/>
            <a:ext cx="1127125" cy="2682875"/>
          </a:xfrm>
          <a:prstGeom prst="rect">
            <a:avLst/>
          </a:prstGeom>
          <a:solidFill>
            <a:srgbClr val="C9C9FF"/>
          </a:solidFill>
          <a:ln>
            <a:noFill/>
          </a:ln>
          <a:effectLst/>
        </p:spPr>
        <p:txBody>
          <a:bodyPr lIns="0" tIns="40522" rIns="0" bIns="40522">
            <a:spAutoFit/>
          </a:bodyPr>
          <a:lstStyle/>
          <a:p>
            <a:pPr algn="ctr" eaLnBrk="1" fontAlgn="auto" hangingPunct="1">
              <a:spcBef>
                <a:spcPts val="0"/>
              </a:spcBef>
              <a:spcAft>
                <a:spcPts val="532"/>
              </a:spcAft>
              <a:defRPr/>
            </a:pPr>
            <a:r>
              <a:rPr lang="id-ID" sz="1100" b="1" dirty="0">
                <a:latin typeface="Calibri" pitchFamily="34" charset="0"/>
                <a:cs typeface="+mn-cs"/>
              </a:rPr>
              <a:t>PENINGKATAN KUALITAS</a:t>
            </a:r>
          </a:p>
          <a:p>
            <a:pPr marL="227934" indent="-151956" eaLnBrk="1" fontAlgn="auto" hangingPunct="1">
              <a:spcBef>
                <a:spcPts val="0"/>
              </a:spcBef>
              <a:spcAft>
                <a:spcPts val="0"/>
              </a:spcAft>
              <a:buFont typeface="Wingdings" pitchFamily="2" charset="2"/>
              <a:buChar char="§"/>
              <a:defRPr/>
            </a:pPr>
            <a:r>
              <a:rPr lang="id-ID" sz="1100" dirty="0">
                <a:latin typeface="Calibri" pitchFamily="34" charset="0"/>
                <a:cs typeface="+mn-cs"/>
              </a:rPr>
              <a:t>Penetapan Lokasi:</a:t>
            </a:r>
          </a:p>
          <a:p>
            <a:pPr marL="361950" indent="-123825" eaLnBrk="1" fontAlgn="auto" hangingPunct="1">
              <a:spcBef>
                <a:spcPts val="0"/>
              </a:spcBef>
              <a:spcAft>
                <a:spcPts val="0"/>
              </a:spcAft>
              <a:buFontTx/>
              <a:buAutoNum type="alphaLcPeriod"/>
              <a:defRPr/>
            </a:pPr>
            <a:r>
              <a:rPr lang="id-ID" sz="1100" dirty="0">
                <a:latin typeface="Calibri" pitchFamily="34" charset="0"/>
                <a:cs typeface="+mn-cs"/>
              </a:rPr>
              <a:t>Identifikasi lokasi</a:t>
            </a:r>
          </a:p>
          <a:p>
            <a:pPr marL="361950" indent="-123825" eaLnBrk="1" fontAlgn="auto" hangingPunct="1">
              <a:spcBef>
                <a:spcPts val="0"/>
              </a:spcBef>
              <a:spcAft>
                <a:spcPts val="0"/>
              </a:spcAft>
              <a:buFontTx/>
              <a:buAutoNum type="alphaLcPeriod"/>
              <a:defRPr/>
            </a:pPr>
            <a:r>
              <a:rPr lang="id-ID" sz="1100" dirty="0">
                <a:latin typeface="Calibri" pitchFamily="34" charset="0"/>
                <a:cs typeface="+mn-cs"/>
              </a:rPr>
              <a:t>Penetapan lokasi</a:t>
            </a:r>
          </a:p>
          <a:p>
            <a:pPr marL="227934" indent="-151956" eaLnBrk="1" fontAlgn="auto" hangingPunct="1">
              <a:spcBef>
                <a:spcPts val="0"/>
              </a:spcBef>
              <a:spcAft>
                <a:spcPts val="0"/>
              </a:spcAft>
              <a:buFont typeface="Wingdings" pitchFamily="2" charset="2"/>
              <a:buChar char="§"/>
              <a:defRPr/>
            </a:pPr>
            <a:r>
              <a:rPr lang="id-ID" sz="1100" dirty="0">
                <a:latin typeface="Calibri" pitchFamily="34" charset="0"/>
                <a:cs typeface="+mn-cs"/>
              </a:rPr>
              <a:t>Pola penanganan:</a:t>
            </a:r>
          </a:p>
          <a:p>
            <a:pPr marL="474160" indent="-232156" eaLnBrk="1" fontAlgn="auto" hangingPunct="1">
              <a:spcBef>
                <a:spcPts val="0"/>
              </a:spcBef>
              <a:spcAft>
                <a:spcPts val="0"/>
              </a:spcAft>
              <a:defRPr/>
            </a:pPr>
            <a:r>
              <a:rPr lang="id-ID" sz="1100" dirty="0">
                <a:latin typeface="Calibri" pitchFamily="34" charset="0"/>
                <a:cs typeface="+mn-cs"/>
              </a:rPr>
              <a:t>a. Pemugaran</a:t>
            </a:r>
          </a:p>
          <a:p>
            <a:pPr marL="474160" indent="-232156" eaLnBrk="1" fontAlgn="auto" hangingPunct="1">
              <a:spcBef>
                <a:spcPts val="0"/>
              </a:spcBef>
              <a:spcAft>
                <a:spcPts val="0"/>
              </a:spcAft>
              <a:defRPr/>
            </a:pPr>
            <a:r>
              <a:rPr lang="id-ID" sz="1100" dirty="0">
                <a:latin typeface="Calibri" pitchFamily="34" charset="0"/>
                <a:cs typeface="+mn-cs"/>
              </a:rPr>
              <a:t>b. Peremajaan</a:t>
            </a:r>
          </a:p>
          <a:p>
            <a:pPr marL="361950" indent="-120650" eaLnBrk="1" fontAlgn="auto" hangingPunct="1">
              <a:spcBef>
                <a:spcPts val="0"/>
              </a:spcBef>
              <a:spcAft>
                <a:spcPts val="0"/>
              </a:spcAft>
              <a:defRPr/>
            </a:pPr>
            <a:r>
              <a:rPr lang="id-ID" sz="1100" dirty="0">
                <a:latin typeface="Calibri" pitchFamily="34" charset="0"/>
                <a:cs typeface="+mn-cs"/>
              </a:rPr>
              <a:t>c. Pemukiman kembali</a:t>
            </a:r>
          </a:p>
          <a:p>
            <a:pPr marL="227934" indent="-151956" eaLnBrk="1" fontAlgn="auto" hangingPunct="1">
              <a:spcBef>
                <a:spcPts val="0"/>
              </a:spcBef>
              <a:spcAft>
                <a:spcPts val="0"/>
              </a:spcAft>
              <a:buFont typeface="Wingdings" pitchFamily="2" charset="2"/>
              <a:buChar char="§"/>
              <a:defRPr/>
            </a:pPr>
            <a:r>
              <a:rPr lang="id-ID" sz="1100" dirty="0">
                <a:latin typeface="Calibri" pitchFamily="34" charset="0"/>
                <a:cs typeface="+mn-cs"/>
              </a:rPr>
              <a:t>Pengelolaan</a:t>
            </a:r>
            <a:endParaRPr lang="es-ES" sz="1100" dirty="0">
              <a:latin typeface="Calibri" pitchFamily="34" charset="0"/>
              <a:cs typeface="+mn-cs"/>
            </a:endParaRPr>
          </a:p>
        </p:txBody>
      </p:sp>
      <p:sp>
        <p:nvSpPr>
          <p:cNvPr id="17" name="Rectangle 16"/>
          <p:cNvSpPr/>
          <p:nvPr/>
        </p:nvSpPr>
        <p:spPr>
          <a:xfrm>
            <a:off x="7908925" y="2806700"/>
            <a:ext cx="830263" cy="1331913"/>
          </a:xfrm>
          <a:prstGeom prst="rect">
            <a:avLst/>
          </a:prstGeom>
          <a:solidFill>
            <a:schemeClr val="accent6">
              <a:lumMod val="60000"/>
              <a:lumOff val="40000"/>
            </a:schemeClr>
          </a:solidFill>
          <a:ln>
            <a:noFill/>
          </a:ln>
          <a:effectLst/>
        </p:spPr>
        <p:txBody>
          <a:bodyPr lIns="0" tIns="40522" rIns="0" bIns="40522">
            <a:spAutoFit/>
          </a:bodyPr>
          <a:lstStyle/>
          <a:p>
            <a:pPr algn="ctr" eaLnBrk="1" fontAlgn="auto" hangingPunct="1">
              <a:spcBef>
                <a:spcPts val="0"/>
              </a:spcBef>
              <a:spcAft>
                <a:spcPts val="532"/>
              </a:spcAft>
              <a:defRPr/>
            </a:pPr>
            <a:r>
              <a:rPr lang="id-ID" sz="1100" b="1" dirty="0">
                <a:latin typeface="Calibri" pitchFamily="34" charset="0"/>
                <a:cs typeface="+mn-cs"/>
              </a:rPr>
              <a:t>CITA-CITA</a:t>
            </a:r>
            <a:endParaRPr lang="id-ID" sz="1050" b="1" dirty="0">
              <a:latin typeface="Calibri" pitchFamily="34" charset="0"/>
              <a:cs typeface="+mn-cs"/>
            </a:endParaRPr>
          </a:p>
          <a:p>
            <a:pPr marL="3175" algn="ctr" eaLnBrk="1" fontAlgn="auto" hangingPunct="1">
              <a:spcBef>
                <a:spcPts val="0"/>
              </a:spcBef>
              <a:spcAft>
                <a:spcPts val="0"/>
              </a:spcAft>
              <a:defRPr/>
            </a:pPr>
            <a:r>
              <a:rPr lang="id-ID" sz="1100" dirty="0">
                <a:latin typeface="Calibri" pitchFamily="34" charset="0"/>
                <a:cs typeface="+mn-cs"/>
              </a:rPr>
              <a:t>Terwujudnya perumahan dan permukiman layak huni dan bebas kumuh</a:t>
            </a:r>
          </a:p>
        </p:txBody>
      </p:sp>
      <p:sp>
        <p:nvSpPr>
          <p:cNvPr id="18" name="Rectangle 17"/>
          <p:cNvSpPr/>
          <p:nvPr/>
        </p:nvSpPr>
        <p:spPr>
          <a:xfrm>
            <a:off x="6315075" y="3163888"/>
            <a:ext cx="1211263" cy="1838325"/>
          </a:xfrm>
          <a:prstGeom prst="rect">
            <a:avLst/>
          </a:prstGeom>
          <a:solidFill>
            <a:srgbClr val="FFFF99"/>
          </a:solidFill>
          <a:ln>
            <a:noFill/>
          </a:ln>
          <a:effectLst/>
        </p:spPr>
        <p:txBody>
          <a:bodyPr lIns="0" tIns="40522" rIns="0" bIns="40522">
            <a:spAutoFit/>
          </a:bodyPr>
          <a:lstStyle/>
          <a:p>
            <a:pPr algn="ctr" eaLnBrk="1" fontAlgn="auto" hangingPunct="1">
              <a:spcBef>
                <a:spcPts val="0"/>
              </a:spcBef>
              <a:spcAft>
                <a:spcPts val="532"/>
              </a:spcAft>
              <a:defRPr/>
            </a:pPr>
            <a:r>
              <a:rPr lang="sv-SE" sz="1000" b="1" dirty="0">
                <a:latin typeface="Calibri" pitchFamily="34" charset="0"/>
                <a:cs typeface="+mn-cs"/>
              </a:rPr>
              <a:t>PERAN MASYARAKAT</a:t>
            </a:r>
          </a:p>
          <a:p>
            <a:pPr marL="227934" indent="-151956" eaLnBrk="1" fontAlgn="auto" hangingPunct="1">
              <a:spcBef>
                <a:spcPts val="0"/>
              </a:spcBef>
              <a:spcAft>
                <a:spcPts val="0"/>
              </a:spcAft>
              <a:buFont typeface="Wingdings" pitchFamily="2" charset="2"/>
              <a:buChar char="§"/>
              <a:defRPr/>
            </a:pPr>
            <a:r>
              <a:rPr lang="sv-SE" sz="1000" dirty="0">
                <a:latin typeface="Calibri" pitchFamily="34" charset="0"/>
                <a:cs typeface="+mn-cs"/>
              </a:rPr>
              <a:t>Peran </a:t>
            </a:r>
            <a:r>
              <a:rPr lang="id-ID" sz="1000" dirty="0">
                <a:latin typeface="Calibri" pitchFamily="34" charset="0"/>
                <a:cs typeface="+mn-cs"/>
              </a:rPr>
              <a:t>d</a:t>
            </a:r>
            <a:r>
              <a:rPr lang="sv-SE" sz="1000" dirty="0">
                <a:latin typeface="Calibri" pitchFamily="34" charset="0"/>
                <a:cs typeface="+mn-cs"/>
              </a:rPr>
              <a:t>alam penetapan lokasi</a:t>
            </a:r>
            <a:endParaRPr lang="id-ID" sz="1000" dirty="0">
              <a:latin typeface="Calibri" pitchFamily="34" charset="0"/>
              <a:cs typeface="+mn-cs"/>
            </a:endParaRPr>
          </a:p>
          <a:p>
            <a:pPr marL="227934" indent="-151956" eaLnBrk="1" fontAlgn="auto" hangingPunct="1">
              <a:spcBef>
                <a:spcPts val="0"/>
              </a:spcBef>
              <a:spcAft>
                <a:spcPts val="0"/>
              </a:spcAft>
              <a:buFont typeface="Wingdings" pitchFamily="2" charset="2"/>
              <a:buChar char="§"/>
              <a:defRPr/>
            </a:pPr>
            <a:r>
              <a:rPr lang="sv-SE" sz="1000" dirty="0">
                <a:latin typeface="Calibri" pitchFamily="34" charset="0"/>
                <a:cs typeface="+mn-cs"/>
              </a:rPr>
              <a:t>Peran </a:t>
            </a:r>
            <a:r>
              <a:rPr lang="id-ID" sz="1000" dirty="0">
                <a:latin typeface="Calibri" pitchFamily="34" charset="0"/>
                <a:cs typeface="+mn-cs"/>
              </a:rPr>
              <a:t>d</a:t>
            </a:r>
            <a:r>
              <a:rPr lang="sv-SE" sz="1000" dirty="0">
                <a:latin typeface="Calibri" pitchFamily="34" charset="0"/>
                <a:cs typeface="+mn-cs"/>
              </a:rPr>
              <a:t>alam </a:t>
            </a:r>
            <a:r>
              <a:rPr lang="id-ID" sz="1000" dirty="0">
                <a:latin typeface="Calibri" pitchFamily="34" charset="0"/>
                <a:cs typeface="+mn-cs"/>
              </a:rPr>
              <a:t>p</a:t>
            </a:r>
            <a:r>
              <a:rPr lang="sv-SE" sz="1000" dirty="0">
                <a:latin typeface="Calibri" pitchFamily="34" charset="0"/>
                <a:cs typeface="+mn-cs"/>
              </a:rPr>
              <a:t>erencanaan penanganan</a:t>
            </a:r>
          </a:p>
          <a:p>
            <a:pPr marL="227934" indent="-151956" eaLnBrk="1" fontAlgn="auto" hangingPunct="1">
              <a:spcBef>
                <a:spcPts val="0"/>
              </a:spcBef>
              <a:spcAft>
                <a:spcPts val="0"/>
              </a:spcAft>
              <a:buFont typeface="Wingdings" pitchFamily="2" charset="2"/>
              <a:buChar char="§"/>
              <a:defRPr/>
            </a:pPr>
            <a:r>
              <a:rPr lang="sv-SE" sz="1000" dirty="0">
                <a:latin typeface="Calibri" pitchFamily="34" charset="0"/>
                <a:cs typeface="+mn-cs"/>
              </a:rPr>
              <a:t>Peran </a:t>
            </a:r>
            <a:r>
              <a:rPr lang="id-ID" sz="1000" dirty="0">
                <a:latin typeface="Calibri" pitchFamily="34" charset="0"/>
                <a:cs typeface="+mn-cs"/>
              </a:rPr>
              <a:t>d</a:t>
            </a:r>
            <a:r>
              <a:rPr lang="sv-SE" sz="1000" dirty="0">
                <a:latin typeface="Calibri" pitchFamily="34" charset="0"/>
                <a:cs typeface="+mn-cs"/>
              </a:rPr>
              <a:t>alam Peningkatan Kualitas</a:t>
            </a:r>
          </a:p>
          <a:p>
            <a:pPr marL="227934" indent="-151956" eaLnBrk="1" fontAlgn="auto" hangingPunct="1">
              <a:spcBef>
                <a:spcPts val="0"/>
              </a:spcBef>
              <a:spcAft>
                <a:spcPts val="0"/>
              </a:spcAft>
              <a:buFont typeface="Wingdings" pitchFamily="2" charset="2"/>
              <a:buChar char="§"/>
              <a:defRPr/>
            </a:pPr>
            <a:r>
              <a:rPr lang="sv-SE" sz="1000" dirty="0">
                <a:latin typeface="Calibri" pitchFamily="34" charset="0"/>
                <a:cs typeface="+mn-cs"/>
              </a:rPr>
              <a:t>Peran </a:t>
            </a:r>
            <a:r>
              <a:rPr lang="id-ID" sz="1000" dirty="0">
                <a:latin typeface="Calibri" pitchFamily="34" charset="0"/>
                <a:cs typeface="+mn-cs"/>
              </a:rPr>
              <a:t>d</a:t>
            </a:r>
            <a:r>
              <a:rPr lang="sv-SE" sz="1000" dirty="0">
                <a:latin typeface="Calibri" pitchFamily="34" charset="0"/>
                <a:cs typeface="+mn-cs"/>
              </a:rPr>
              <a:t>alam Pen</a:t>
            </a:r>
            <a:r>
              <a:rPr lang="id-ID" sz="1000" dirty="0">
                <a:latin typeface="Calibri" pitchFamily="34" charset="0"/>
                <a:cs typeface="+mn-cs"/>
              </a:rPr>
              <a:t>gelolaan.</a:t>
            </a:r>
            <a:endParaRPr lang="es-ES" sz="1000" dirty="0">
              <a:latin typeface="Calibri" pitchFamily="34" charset="0"/>
              <a:cs typeface="+mn-cs"/>
            </a:endParaRPr>
          </a:p>
        </p:txBody>
      </p:sp>
      <p:sp>
        <p:nvSpPr>
          <p:cNvPr id="19" name="Rectangle 18"/>
          <p:cNvSpPr/>
          <p:nvPr/>
        </p:nvSpPr>
        <p:spPr>
          <a:xfrm>
            <a:off x="393700" y="1482725"/>
            <a:ext cx="852488" cy="947738"/>
          </a:xfrm>
          <a:prstGeom prst="rect">
            <a:avLst/>
          </a:prstGeom>
          <a:solidFill>
            <a:srgbClr val="FFD9D9"/>
          </a:solidFill>
          <a:ln>
            <a:noFill/>
          </a:ln>
          <a:effectLst/>
        </p:spPr>
        <p:txBody>
          <a:bodyPr lIns="0" tIns="40522" rIns="0" bIns="40522">
            <a:spAutoFit/>
          </a:bodyPr>
          <a:lstStyle/>
          <a:p>
            <a:pPr algn="ctr" eaLnBrk="1" fontAlgn="auto" hangingPunct="1">
              <a:spcBef>
                <a:spcPts val="0"/>
              </a:spcBef>
              <a:spcAft>
                <a:spcPts val="532"/>
              </a:spcAft>
              <a:defRPr/>
            </a:pPr>
            <a:r>
              <a:rPr lang="id-ID" sz="1200" b="1" dirty="0">
                <a:latin typeface="Calibri" pitchFamily="34" charset="0"/>
                <a:cs typeface="+mn-cs"/>
              </a:rPr>
              <a:t>KEBIJAKAN NASIONAL</a:t>
            </a:r>
          </a:p>
          <a:p>
            <a:pPr marL="227934" indent="-151956" eaLnBrk="1" fontAlgn="auto" hangingPunct="1">
              <a:spcBef>
                <a:spcPts val="0"/>
              </a:spcBef>
              <a:spcAft>
                <a:spcPts val="532"/>
              </a:spcAft>
              <a:buFont typeface="Wingdings" pitchFamily="2" charset="2"/>
              <a:buChar char="§"/>
              <a:defRPr/>
            </a:pPr>
            <a:r>
              <a:rPr lang="id-ID" sz="1200" dirty="0">
                <a:latin typeface="Calibri" pitchFamily="34" charset="0"/>
                <a:cs typeface="+mn-cs"/>
              </a:rPr>
              <a:t>RPJPN</a:t>
            </a:r>
          </a:p>
          <a:p>
            <a:pPr marL="227934" indent="-151956" eaLnBrk="1" fontAlgn="auto" hangingPunct="1">
              <a:spcBef>
                <a:spcPts val="0"/>
              </a:spcBef>
              <a:spcAft>
                <a:spcPts val="532"/>
              </a:spcAft>
              <a:buFont typeface="Wingdings" pitchFamily="2" charset="2"/>
              <a:buChar char="§"/>
              <a:defRPr/>
            </a:pPr>
            <a:r>
              <a:rPr lang="id-ID" sz="1200" dirty="0">
                <a:latin typeface="Calibri" pitchFamily="34" charset="0"/>
                <a:cs typeface="+mn-cs"/>
              </a:rPr>
              <a:t>RPJMN </a:t>
            </a:r>
          </a:p>
        </p:txBody>
      </p:sp>
      <p:sp>
        <p:nvSpPr>
          <p:cNvPr id="20" name="Rectangle 19"/>
          <p:cNvSpPr/>
          <p:nvPr/>
        </p:nvSpPr>
        <p:spPr>
          <a:xfrm>
            <a:off x="3059113" y="1331913"/>
            <a:ext cx="4465637" cy="5159375"/>
          </a:xfrm>
          <a:prstGeom prst="rect">
            <a:avLst/>
          </a:prstGeom>
          <a:noFill/>
          <a:ln>
            <a:no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81043" tIns="40522" rIns="81043" bIns="40522" anchor="ctr"/>
          <a:lstStyle/>
          <a:p>
            <a:pPr algn="ctr" eaLnBrk="1" fontAlgn="auto" hangingPunct="1">
              <a:spcBef>
                <a:spcPts val="0"/>
              </a:spcBef>
              <a:spcAft>
                <a:spcPts val="0"/>
              </a:spcAft>
              <a:defRPr/>
            </a:pPr>
            <a:endParaRPr lang="id-ID" sz="1400">
              <a:solidFill>
                <a:schemeClr val="accent6">
                  <a:lumMod val="75000"/>
                </a:schemeClr>
              </a:solidFill>
            </a:endParaRPr>
          </a:p>
        </p:txBody>
      </p:sp>
      <p:sp>
        <p:nvSpPr>
          <p:cNvPr id="21" name="Rectangle 20"/>
          <p:cNvSpPr>
            <a:spLocks noChangeArrowheads="1"/>
          </p:cNvSpPr>
          <p:nvPr/>
        </p:nvSpPr>
        <p:spPr bwMode="auto">
          <a:xfrm>
            <a:off x="4022725" y="1474788"/>
            <a:ext cx="223361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40522" rIns="0" bIns="4052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spcAft>
                <a:spcPts val="538"/>
              </a:spcAft>
              <a:buFontTx/>
              <a:buNone/>
            </a:pPr>
            <a:r>
              <a:rPr lang="id-ID" altLang="en-US" sz="1400" b="1"/>
              <a:t>LINGKUP PENGATURAN</a:t>
            </a:r>
            <a:endParaRPr lang="en-US" altLang="en-US" sz="1400" b="1"/>
          </a:p>
          <a:p>
            <a:pPr algn="ctr" eaLnBrk="1" hangingPunct="1">
              <a:lnSpc>
                <a:spcPct val="100000"/>
              </a:lnSpc>
              <a:spcBef>
                <a:spcPct val="0"/>
              </a:spcBef>
              <a:spcAft>
                <a:spcPts val="538"/>
              </a:spcAft>
              <a:buFontTx/>
              <a:buNone/>
            </a:pPr>
            <a:r>
              <a:rPr lang="en-US" altLang="en-US" sz="1400" b="1"/>
              <a:t>(Permen PUPR No. </a:t>
            </a:r>
            <a:r>
              <a:rPr lang="id-ID" altLang="en-US" sz="1400" b="1"/>
              <a:t>14</a:t>
            </a:r>
            <a:r>
              <a:rPr lang="en-US" altLang="en-US" sz="1400" b="1"/>
              <a:t>/201</a:t>
            </a:r>
            <a:r>
              <a:rPr lang="id-ID" altLang="en-US" sz="1400" b="1"/>
              <a:t>8</a:t>
            </a:r>
            <a:r>
              <a:rPr lang="en-US" altLang="en-US" sz="1400" b="1"/>
              <a:t>)</a:t>
            </a:r>
            <a:endParaRPr lang="id-ID" altLang="en-US" sz="1200" b="1"/>
          </a:p>
        </p:txBody>
      </p:sp>
      <p:sp>
        <p:nvSpPr>
          <p:cNvPr id="22" name="Rectangle 21"/>
          <p:cNvSpPr>
            <a:spLocks noChangeArrowheads="1"/>
          </p:cNvSpPr>
          <p:nvPr/>
        </p:nvSpPr>
        <p:spPr bwMode="auto">
          <a:xfrm>
            <a:off x="982663" y="4645025"/>
            <a:ext cx="1773237" cy="250825"/>
          </a:xfrm>
          <a:prstGeom prst="rect">
            <a:avLst/>
          </a:prstGeom>
          <a:solidFill>
            <a:srgbClr val="23E5A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0522" rIns="0" bIns="4052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spcAft>
                <a:spcPts val="538"/>
              </a:spcAft>
              <a:buFontTx/>
              <a:buNone/>
            </a:pPr>
            <a:r>
              <a:rPr lang="id-ID" sz="1100" b="1"/>
              <a:t>TUJUAN</a:t>
            </a:r>
          </a:p>
        </p:txBody>
      </p:sp>
      <p:sp>
        <p:nvSpPr>
          <p:cNvPr id="23" name="Rectangle 22"/>
          <p:cNvSpPr/>
          <p:nvPr/>
        </p:nvSpPr>
        <p:spPr>
          <a:xfrm>
            <a:off x="982663" y="4887913"/>
            <a:ext cx="1773237" cy="1050925"/>
          </a:xfrm>
          <a:prstGeom prst="rect">
            <a:avLst/>
          </a:prstGeom>
          <a:solidFill>
            <a:srgbClr val="23E5A4"/>
          </a:solidFill>
          <a:ln>
            <a:noFill/>
          </a:ln>
          <a:effectLst/>
        </p:spPr>
        <p:txBody>
          <a:bodyPr lIns="0" tIns="40522" rIns="0" bIns="40522">
            <a:spAutoFit/>
          </a:bodyPr>
          <a:lstStyle/>
          <a:p>
            <a:pPr marL="85725" indent="-9525" eaLnBrk="1" fontAlgn="auto" hangingPunct="1">
              <a:spcBef>
                <a:spcPts val="0"/>
              </a:spcBef>
              <a:spcAft>
                <a:spcPts val="0"/>
              </a:spcAft>
              <a:defRPr/>
            </a:pPr>
            <a:r>
              <a:rPr lang="id-ID" sz="1050" dirty="0">
                <a:latin typeface="Calibri" pitchFamily="34" charset="0"/>
                <a:cs typeface="+mn-cs"/>
              </a:rPr>
              <a:t>Mewujudkan perumahan dan permukiman yang layak huni dan terjangkau, sehat, aman, serasi, teratur, terencana, terpadu dan berkelanjutan.</a:t>
            </a:r>
          </a:p>
        </p:txBody>
      </p:sp>
      <p:sp>
        <p:nvSpPr>
          <p:cNvPr id="24" name="Rectangle 23"/>
          <p:cNvSpPr>
            <a:spLocks noChangeArrowheads="1"/>
          </p:cNvSpPr>
          <p:nvPr/>
        </p:nvSpPr>
        <p:spPr bwMode="auto">
          <a:xfrm>
            <a:off x="7808913" y="4652963"/>
            <a:ext cx="1008062" cy="420687"/>
          </a:xfrm>
          <a:prstGeom prst="rect">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0522" rIns="0" bIns="4052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spcAft>
                <a:spcPts val="538"/>
              </a:spcAft>
              <a:buFontTx/>
              <a:buNone/>
            </a:pPr>
            <a:r>
              <a:rPr lang="id-ID" sz="1100" b="1"/>
              <a:t>PERMUKIMAN TANPA KUMUH</a:t>
            </a:r>
          </a:p>
        </p:txBody>
      </p:sp>
      <p:cxnSp>
        <p:nvCxnSpPr>
          <p:cNvPr id="29" name="Straight Arrow Connector 28"/>
          <p:cNvCxnSpPr/>
          <p:nvPr/>
        </p:nvCxnSpPr>
        <p:spPr>
          <a:xfrm>
            <a:off x="1738313" y="3095625"/>
            <a:ext cx="11112" cy="555625"/>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755900" y="5183188"/>
            <a:ext cx="306388" cy="0"/>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7675563" y="3419475"/>
            <a:ext cx="244475" cy="0"/>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7" idx="2"/>
          </p:cNvCxnSpPr>
          <p:nvPr/>
        </p:nvCxnSpPr>
        <p:spPr>
          <a:xfrm>
            <a:off x="8323263" y="4138613"/>
            <a:ext cx="0" cy="517525"/>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175000" y="3998913"/>
            <a:ext cx="1377950" cy="1162050"/>
          </a:xfrm>
          <a:prstGeom prst="rect">
            <a:avLst/>
          </a:prstGeom>
          <a:solidFill>
            <a:srgbClr val="CCFFCC"/>
          </a:solidFill>
          <a:ln>
            <a:noFill/>
          </a:ln>
          <a:effectLst/>
        </p:spPr>
        <p:txBody>
          <a:bodyPr lIns="0" tIns="40522" rIns="0" bIns="40522">
            <a:spAutoFit/>
          </a:bodyPr>
          <a:lstStyle/>
          <a:p>
            <a:pPr algn="ctr" eaLnBrk="1" fontAlgn="auto" hangingPunct="1">
              <a:spcBef>
                <a:spcPts val="0"/>
              </a:spcBef>
              <a:spcAft>
                <a:spcPts val="532"/>
              </a:spcAft>
              <a:defRPr/>
            </a:pPr>
            <a:r>
              <a:rPr lang="id-ID" sz="1100" b="1" dirty="0">
                <a:latin typeface="Calibri" pitchFamily="34" charset="0"/>
                <a:cs typeface="+mn-cs"/>
              </a:rPr>
              <a:t>PERTIMBANGAN LAIN:</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Nilai Strategis Lokasi</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Kependudukan</a:t>
            </a:r>
          </a:p>
          <a:p>
            <a:pPr marL="278586" indent="-202608" eaLnBrk="1" fontAlgn="auto" hangingPunct="1">
              <a:spcBef>
                <a:spcPts val="0"/>
              </a:spcBef>
              <a:spcAft>
                <a:spcPts val="0"/>
              </a:spcAft>
              <a:buFont typeface="+mj-lt"/>
              <a:buAutoNum type="arabicPeriod"/>
              <a:defRPr/>
            </a:pPr>
            <a:r>
              <a:rPr lang="id-ID" sz="1100" dirty="0">
                <a:latin typeface="Calibri" pitchFamily="34" charset="0"/>
                <a:cs typeface="+mn-cs"/>
              </a:rPr>
              <a:t>Sosial, Ekonomi, Budaya</a:t>
            </a:r>
          </a:p>
        </p:txBody>
      </p:sp>
      <p:sp>
        <p:nvSpPr>
          <p:cNvPr id="35" name="Rectangle 34"/>
          <p:cNvSpPr/>
          <p:nvPr/>
        </p:nvSpPr>
        <p:spPr>
          <a:xfrm>
            <a:off x="392113" y="3446463"/>
            <a:ext cx="809625" cy="1074737"/>
          </a:xfrm>
          <a:prstGeom prst="rect">
            <a:avLst/>
          </a:prstGeom>
          <a:solidFill>
            <a:schemeClr val="accent5">
              <a:lumMod val="40000"/>
              <a:lumOff val="6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id-ID" sz="1200" dirty="0">
                <a:solidFill>
                  <a:schemeClr val="tx1"/>
                </a:solidFill>
                <a:cs typeface="Calibri" panose="020F0502020204030204" pitchFamily="34" charset="0"/>
              </a:rPr>
              <a:t>UU No 26 Tahun  2007 tentang Penataan Ruang</a:t>
            </a:r>
          </a:p>
        </p:txBody>
      </p:sp>
      <p:cxnSp>
        <p:nvCxnSpPr>
          <p:cNvPr id="36" name="Straight Arrow Connector 35"/>
          <p:cNvCxnSpPr/>
          <p:nvPr/>
        </p:nvCxnSpPr>
        <p:spPr>
          <a:xfrm>
            <a:off x="1201738" y="3819525"/>
            <a:ext cx="211137" cy="0"/>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sp>
        <p:nvSpPr>
          <p:cNvPr id="37" name="Rectangle 36"/>
          <p:cNvSpPr>
            <a:spLocks noChangeArrowheads="1"/>
          </p:cNvSpPr>
          <p:nvPr/>
        </p:nvSpPr>
        <p:spPr bwMode="auto">
          <a:xfrm>
            <a:off x="6329363" y="5062538"/>
            <a:ext cx="1181100" cy="4222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0522" rIns="0" bIns="40522">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spcAft>
                <a:spcPts val="538"/>
              </a:spcAft>
              <a:buFontTx/>
              <a:buNone/>
            </a:pPr>
            <a:r>
              <a:rPr lang="id-ID" sz="1100" b="1"/>
              <a:t>Kelompok Swadaya Masyarakat</a:t>
            </a:r>
          </a:p>
        </p:txBody>
      </p:sp>
      <p:sp>
        <p:nvSpPr>
          <p:cNvPr id="38" name="Rectangle 37"/>
          <p:cNvSpPr/>
          <p:nvPr/>
        </p:nvSpPr>
        <p:spPr>
          <a:xfrm>
            <a:off x="4129088" y="5561013"/>
            <a:ext cx="2457450" cy="777875"/>
          </a:xfrm>
          <a:prstGeom prst="rect">
            <a:avLst/>
          </a:prstGeom>
          <a:solidFill>
            <a:srgbClr val="FFFF99"/>
          </a:solidFill>
          <a:ln>
            <a:noFill/>
          </a:ln>
          <a:effectLst/>
        </p:spPr>
        <p:txBody>
          <a:bodyPr lIns="0" tIns="40522" rIns="0" bIns="40522">
            <a:spAutoFit/>
          </a:bodyPr>
          <a:lstStyle/>
          <a:p>
            <a:pPr marL="85725" eaLnBrk="1" fontAlgn="auto" hangingPunct="1">
              <a:spcBef>
                <a:spcPts val="0"/>
              </a:spcBef>
              <a:spcAft>
                <a:spcPts val="532"/>
              </a:spcAft>
              <a:tabLst>
                <a:tab pos="85725" algn="l"/>
              </a:tabLst>
              <a:defRPr/>
            </a:pPr>
            <a:r>
              <a:rPr lang="id-ID" sz="1100" b="1" dirty="0">
                <a:latin typeface="Calibri" pitchFamily="34" charset="0"/>
                <a:cs typeface="+mn-cs"/>
              </a:rPr>
              <a:t>KEARIFAN LOKAL</a:t>
            </a:r>
            <a:endParaRPr lang="sv-SE" sz="1100" b="1" dirty="0">
              <a:latin typeface="Calibri" pitchFamily="34" charset="0"/>
              <a:cs typeface="+mn-cs"/>
            </a:endParaRPr>
          </a:p>
          <a:p>
            <a:pPr marL="227934" indent="-151956" eaLnBrk="1" fontAlgn="auto" hangingPunct="1">
              <a:spcBef>
                <a:spcPts val="0"/>
              </a:spcBef>
              <a:spcAft>
                <a:spcPts val="0"/>
              </a:spcAft>
              <a:buFont typeface="Wingdings" pitchFamily="2" charset="2"/>
              <a:buChar char="§"/>
              <a:defRPr/>
            </a:pPr>
            <a:r>
              <a:rPr lang="id-ID" sz="1000" dirty="0">
                <a:latin typeface="Calibri" pitchFamily="34" charset="0"/>
                <a:cs typeface="+mn-cs"/>
              </a:rPr>
              <a:t>B</a:t>
            </a:r>
            <a:r>
              <a:rPr lang="sv-SE" sz="1000" dirty="0">
                <a:latin typeface="Calibri" pitchFamily="34" charset="0"/>
                <a:cs typeface="+mn-cs"/>
              </a:rPr>
              <a:t>erlaku pada masyarakat setempat dengan tidak bertentangan pada ketentuan peraturan perundang-undangan</a:t>
            </a:r>
            <a:endParaRPr lang="es-ES" sz="1000" dirty="0">
              <a:latin typeface="Calibri" pitchFamily="34" charset="0"/>
              <a:cs typeface="+mn-cs"/>
            </a:endParaRPr>
          </a:p>
        </p:txBody>
      </p:sp>
      <p:sp>
        <p:nvSpPr>
          <p:cNvPr id="41" name="Rectangle 40"/>
          <p:cNvSpPr/>
          <p:nvPr/>
        </p:nvSpPr>
        <p:spPr>
          <a:xfrm>
            <a:off x="6316663" y="1490663"/>
            <a:ext cx="1182687" cy="1685925"/>
          </a:xfrm>
          <a:prstGeom prst="rect">
            <a:avLst/>
          </a:prstGeom>
          <a:solidFill>
            <a:srgbClr val="FFFF99"/>
          </a:solidFill>
          <a:ln>
            <a:noFill/>
          </a:ln>
          <a:effectLst/>
        </p:spPr>
        <p:txBody>
          <a:bodyPr lIns="0" tIns="40522" rIns="0" bIns="40522">
            <a:spAutoFit/>
          </a:bodyPr>
          <a:lstStyle/>
          <a:p>
            <a:pPr marL="85725" eaLnBrk="1" fontAlgn="auto" hangingPunct="1">
              <a:spcBef>
                <a:spcPts val="0"/>
              </a:spcBef>
              <a:spcAft>
                <a:spcPts val="532"/>
              </a:spcAft>
              <a:tabLst>
                <a:tab pos="85725" algn="l"/>
              </a:tabLst>
              <a:defRPr/>
            </a:pPr>
            <a:r>
              <a:rPr lang="id-ID" sz="1000" b="1" dirty="0">
                <a:latin typeface="Calibri" pitchFamily="34" charset="0"/>
                <a:cs typeface="+mn-cs"/>
              </a:rPr>
              <a:t>KEMITRAAN</a:t>
            </a:r>
            <a:endParaRPr lang="sv-SE" sz="1000" b="1" dirty="0">
              <a:latin typeface="Calibri" pitchFamily="34" charset="0"/>
              <a:cs typeface="+mn-cs"/>
            </a:endParaRPr>
          </a:p>
          <a:p>
            <a:pPr marL="227934" indent="-151956" eaLnBrk="1" fontAlgn="auto" hangingPunct="1">
              <a:spcBef>
                <a:spcPts val="0"/>
              </a:spcBef>
              <a:spcAft>
                <a:spcPts val="0"/>
              </a:spcAft>
              <a:buFont typeface="Wingdings" pitchFamily="2" charset="2"/>
              <a:buChar char="§"/>
              <a:defRPr/>
            </a:pPr>
            <a:r>
              <a:rPr lang="sv-SE" sz="1000" dirty="0">
                <a:latin typeface="Calibri" pitchFamily="34" charset="0"/>
                <a:cs typeface="+mn-cs"/>
              </a:rPr>
              <a:t>Pemerintah dan/atau </a:t>
            </a:r>
            <a:r>
              <a:rPr lang="id-ID" sz="1000" dirty="0">
                <a:latin typeface="Calibri" pitchFamily="34" charset="0"/>
                <a:cs typeface="+mn-cs"/>
              </a:rPr>
              <a:t>pemda</a:t>
            </a:r>
            <a:r>
              <a:rPr lang="sv-SE" sz="1000" dirty="0">
                <a:latin typeface="Calibri" pitchFamily="34" charset="0"/>
                <a:cs typeface="+mn-cs"/>
              </a:rPr>
              <a:t> dengan </a:t>
            </a:r>
            <a:r>
              <a:rPr lang="id-ID" sz="1000" dirty="0">
                <a:latin typeface="Calibri" pitchFamily="34" charset="0"/>
                <a:cs typeface="+mn-cs"/>
              </a:rPr>
              <a:t>BUMN</a:t>
            </a:r>
            <a:r>
              <a:rPr lang="sv-SE" sz="1000" dirty="0">
                <a:latin typeface="Calibri" pitchFamily="34" charset="0"/>
                <a:cs typeface="+mn-cs"/>
              </a:rPr>
              <a:t>, </a:t>
            </a:r>
            <a:r>
              <a:rPr lang="id-ID" sz="1000" dirty="0">
                <a:latin typeface="Calibri" pitchFamily="34" charset="0"/>
                <a:cs typeface="+mn-cs"/>
              </a:rPr>
              <a:t>BUMD</a:t>
            </a:r>
            <a:r>
              <a:rPr lang="sv-SE" sz="1000" dirty="0">
                <a:latin typeface="Calibri" pitchFamily="34" charset="0"/>
                <a:cs typeface="+mn-cs"/>
              </a:rPr>
              <a:t>, atau </a:t>
            </a:r>
            <a:r>
              <a:rPr lang="id-ID" sz="1000" dirty="0">
                <a:latin typeface="Calibri" pitchFamily="34" charset="0"/>
                <a:cs typeface="+mn-cs"/>
              </a:rPr>
              <a:t>BUMS</a:t>
            </a:r>
          </a:p>
          <a:p>
            <a:pPr marL="227934" indent="-151956" eaLnBrk="1" fontAlgn="auto" hangingPunct="1">
              <a:spcBef>
                <a:spcPts val="0"/>
              </a:spcBef>
              <a:spcAft>
                <a:spcPts val="0"/>
              </a:spcAft>
              <a:buFont typeface="Wingdings" pitchFamily="2" charset="2"/>
              <a:buChar char="§"/>
              <a:defRPr/>
            </a:pPr>
            <a:r>
              <a:rPr lang="sv-SE" sz="1000" dirty="0">
                <a:latin typeface="Calibri" pitchFamily="34" charset="0"/>
                <a:cs typeface="+mn-cs"/>
              </a:rPr>
              <a:t>Pemerintah dan/atau </a:t>
            </a:r>
            <a:r>
              <a:rPr lang="id-ID" sz="1000" dirty="0">
                <a:latin typeface="Calibri" pitchFamily="34" charset="0"/>
                <a:cs typeface="+mn-cs"/>
              </a:rPr>
              <a:t>pemda </a:t>
            </a:r>
            <a:r>
              <a:rPr lang="sv-SE" sz="1000" dirty="0">
                <a:latin typeface="Calibri" pitchFamily="34" charset="0"/>
                <a:cs typeface="+mn-cs"/>
              </a:rPr>
              <a:t>dengan</a:t>
            </a:r>
            <a:r>
              <a:rPr lang="id-ID" sz="1000" dirty="0">
                <a:latin typeface="Calibri" pitchFamily="34" charset="0"/>
                <a:cs typeface="+mn-cs"/>
              </a:rPr>
              <a:t> </a:t>
            </a:r>
            <a:r>
              <a:rPr lang="sv-SE" sz="1000" dirty="0">
                <a:latin typeface="Calibri" pitchFamily="34" charset="0"/>
                <a:cs typeface="+mn-cs"/>
              </a:rPr>
              <a:t>masyarakat</a:t>
            </a:r>
            <a:endParaRPr lang="es-ES" sz="1000" dirty="0">
              <a:latin typeface="Calibri" pitchFamily="34" charset="0"/>
              <a:cs typeface="+mn-cs"/>
            </a:endParaRPr>
          </a:p>
        </p:txBody>
      </p:sp>
      <p:cxnSp>
        <p:nvCxnSpPr>
          <p:cNvPr id="108" name="Straight Arrow Connector 107"/>
          <p:cNvCxnSpPr/>
          <p:nvPr/>
        </p:nvCxnSpPr>
        <p:spPr>
          <a:xfrm flipH="1">
            <a:off x="2614613" y="2636838"/>
            <a:ext cx="0" cy="657225"/>
          </a:xfrm>
          <a:prstGeom prst="straightConnector1">
            <a:avLst/>
          </a:prstGeom>
          <a:ln w="38100">
            <a:noFill/>
            <a:tailEnd type="none"/>
          </a:ln>
          <a:effectLst/>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flipH="1">
            <a:off x="796925" y="2411413"/>
            <a:ext cx="0" cy="873125"/>
          </a:xfrm>
          <a:prstGeom prst="straightConnector1">
            <a:avLst/>
          </a:prstGeom>
          <a:ln w="38100">
            <a:noFill/>
            <a:tailEnd type="none"/>
          </a:ln>
          <a:effectLst/>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19" idx="2"/>
            <a:endCxn id="13" idx="2"/>
          </p:cNvCxnSpPr>
          <p:nvPr/>
        </p:nvCxnSpPr>
        <p:spPr>
          <a:xfrm rot="16200000" flipH="1">
            <a:off x="1612107" y="1639094"/>
            <a:ext cx="215900" cy="1798637"/>
          </a:xfrm>
          <a:prstGeom prst="bentConnector3">
            <a:avLst>
              <a:gd name="adj1" fmla="val 411261"/>
            </a:avLst>
          </a:prstGeom>
          <a:ln w="38100">
            <a:solidFill>
              <a:srgbClr val="C00000"/>
            </a:solidFill>
            <a:tailEnd type="none"/>
          </a:ln>
          <a:effectLst/>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flipV="1">
            <a:off x="4540250" y="3789363"/>
            <a:ext cx="439738" cy="3175"/>
          </a:xfrm>
          <a:prstGeom prst="straightConnector1">
            <a:avLst/>
          </a:prstGeom>
          <a:ln w="38100">
            <a:solidFill>
              <a:srgbClr val="C00000"/>
            </a:solidFill>
            <a:tailEnd type="arrow"/>
          </a:ln>
          <a:effectLst/>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flipH="1">
            <a:off x="6075363" y="2919413"/>
            <a:ext cx="217487" cy="0"/>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V="1">
            <a:off x="5462588" y="5367338"/>
            <a:ext cx="0" cy="193675"/>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flipH="1">
            <a:off x="6075363" y="4992688"/>
            <a:ext cx="217487" cy="0"/>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sp>
        <p:nvSpPr>
          <p:cNvPr id="22560" name="Title 1"/>
          <p:cNvSpPr>
            <a:spLocks noGrp="1"/>
          </p:cNvSpPr>
          <p:nvPr>
            <p:ph type="title"/>
          </p:nvPr>
        </p:nvSpPr>
        <p:spPr>
          <a:xfrm>
            <a:off x="373063" y="12700"/>
            <a:ext cx="8229600" cy="998538"/>
          </a:xfrm>
        </p:spPr>
        <p:txBody>
          <a:bodyPr/>
          <a:lstStyle/>
          <a:p>
            <a:pPr eaLnBrk="1" hangingPunct="1"/>
            <a:r>
              <a:rPr lang="id-ID" altLang="en-US" sz="3200" noProof="1" smtClean="0">
                <a:solidFill>
                  <a:srgbClr val="C00000"/>
                </a:solidFill>
                <a:latin typeface="KG Second Chances Solid" pitchFamily="2" charset="0"/>
                <a:ea typeface="Kozuka Gothic Pro B"/>
                <a:cs typeface="Kozuka Gothic Pro B"/>
              </a:rPr>
              <a:t>Alur Pikir </a:t>
            </a:r>
            <a:r>
              <a:rPr lang="id-ID" altLang="en-US" sz="2000" noProof="1" smtClean="0">
                <a:solidFill>
                  <a:srgbClr val="C00000"/>
                </a:solidFill>
                <a:latin typeface="KG Second Chances Solid" pitchFamily="2" charset="0"/>
                <a:ea typeface="Kozuka Gothic Pro B"/>
                <a:cs typeface="Kozuka Gothic Pro B"/>
              </a:rPr>
              <a:t/>
            </a:r>
            <a:br>
              <a:rPr lang="id-ID" altLang="en-US" sz="2000" noProof="1" smtClean="0">
                <a:solidFill>
                  <a:srgbClr val="C00000"/>
                </a:solidFill>
                <a:latin typeface="KG Second Chances Solid" pitchFamily="2" charset="0"/>
                <a:ea typeface="Kozuka Gothic Pro B"/>
                <a:cs typeface="Kozuka Gothic Pro B"/>
              </a:rPr>
            </a:br>
            <a:r>
              <a:rPr lang="id-ID" altLang="en-US" sz="2000" noProof="1" smtClean="0">
                <a:solidFill>
                  <a:srgbClr val="C00000"/>
                </a:solidFill>
                <a:latin typeface="KG Second Chances Solid" pitchFamily="2" charset="0"/>
                <a:ea typeface="Kozuka Gothic Pro B"/>
                <a:cs typeface="Kozuka Gothic Pro B"/>
              </a:rPr>
              <a:t>Perwujudan Permukiman yang Berkelanjutan</a:t>
            </a:r>
          </a:p>
        </p:txBody>
      </p:sp>
      <p:cxnSp>
        <p:nvCxnSpPr>
          <p:cNvPr id="144" name="Straight Arrow Connector 143"/>
          <p:cNvCxnSpPr/>
          <p:nvPr/>
        </p:nvCxnSpPr>
        <p:spPr>
          <a:xfrm>
            <a:off x="1738313" y="4027488"/>
            <a:ext cx="11112" cy="555625"/>
          </a:xfrm>
          <a:prstGeom prst="straightConnector1">
            <a:avLst/>
          </a:prstGeom>
          <a:ln w="38100">
            <a:noFill/>
            <a:tailEnd type="arrow"/>
          </a:ln>
          <a:effectLst/>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3109913" y="1233488"/>
            <a:ext cx="4508500" cy="5156200"/>
          </a:xfrm>
          <a:prstGeom prst="rect">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1043" tIns="40522" rIns="81043" bIns="40522" anchor="ctr"/>
          <a:lstStyle/>
          <a:p>
            <a:pPr algn="ctr" eaLnBrk="1" fontAlgn="auto" hangingPunct="1">
              <a:spcBef>
                <a:spcPts val="0"/>
              </a:spcBef>
              <a:spcAft>
                <a:spcPts val="0"/>
              </a:spcAft>
              <a:defRPr/>
            </a:pPr>
            <a:endParaRPr lang="id-ID" sz="1400">
              <a:solidFill>
                <a:prstClr val="white"/>
              </a:solidFill>
            </a:endParaRPr>
          </a:p>
        </p:txBody>
      </p:sp>
      <p:cxnSp>
        <p:nvCxnSpPr>
          <p:cNvPr id="45" name="Straight Arrow Connector 44"/>
          <p:cNvCxnSpPr/>
          <p:nvPr/>
        </p:nvCxnSpPr>
        <p:spPr>
          <a:xfrm>
            <a:off x="1825625" y="3079750"/>
            <a:ext cx="0" cy="5715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endCxn id="22" idx="0"/>
          </p:cNvCxnSpPr>
          <p:nvPr/>
        </p:nvCxnSpPr>
        <p:spPr>
          <a:xfrm>
            <a:off x="1870075" y="3983038"/>
            <a:ext cx="0" cy="661987"/>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982663" y="3811588"/>
            <a:ext cx="444500"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2803525" y="4910138"/>
            <a:ext cx="371475"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7623175" y="3251200"/>
            <a:ext cx="296863"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8312150" y="4138613"/>
            <a:ext cx="0" cy="51752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5911850" y="2919413"/>
            <a:ext cx="417513"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5462588" y="5199063"/>
            <a:ext cx="0" cy="36195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5911850" y="5160963"/>
            <a:ext cx="398463"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2572" name="Slide Number Placeholder 1"/>
          <p:cNvSpPr>
            <a:spLocks noGrp="1"/>
          </p:cNvSpPr>
          <p:nvPr>
            <p:ph type="sldNum" sz="quarter" idx="12"/>
          </p:nvPr>
        </p:nvSpPr>
        <p:spPr bwMode="auto">
          <a:xfrm>
            <a:off x="6548438" y="6494463"/>
            <a:ext cx="20574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7766AD4-905E-4B59-BB53-86CA4BC355EB}" type="slidenum">
              <a:rPr lang="id-ID" sz="1200" smtClean="0">
                <a:solidFill>
                  <a:srgbClr val="898989"/>
                </a:solidFill>
              </a:rPr>
              <a:pPr>
                <a:lnSpc>
                  <a:spcPct val="100000"/>
                </a:lnSpc>
                <a:spcBef>
                  <a:spcPct val="0"/>
                </a:spcBef>
                <a:buFontTx/>
                <a:buNone/>
              </a:pPr>
              <a:t>39</a:t>
            </a:fld>
            <a:endParaRPr lang="id-ID" sz="1200" smtClean="0">
              <a:solidFill>
                <a:srgbClr val="898989"/>
              </a:solidFill>
            </a:endParaRPr>
          </a:p>
        </p:txBody>
      </p:sp>
    </p:spTree>
    <p:extLst>
      <p:ext uri="{BB962C8B-B14F-4D97-AF65-F5344CB8AC3E}">
        <p14:creationId xmlns:p14="http://schemas.microsoft.com/office/powerpoint/2010/main" val="573979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srcRect t="63237"/>
          <a:stretch/>
        </p:blipFill>
        <p:spPr>
          <a:xfrm>
            <a:off x="71438" y="4743449"/>
            <a:ext cx="9015413" cy="1692189"/>
          </a:xfrm>
          <a:prstGeom prst="rect">
            <a:avLst/>
          </a:prstGeom>
        </p:spPr>
      </p:pic>
      <p:sp>
        <p:nvSpPr>
          <p:cNvPr id="13" name="Rectangle 12">
            <a:extLst>
              <a:ext uri="{FF2B5EF4-FFF2-40B4-BE49-F238E27FC236}">
                <a16:creationId xmlns="" xmlns:a16="http://schemas.microsoft.com/office/drawing/2014/main" id="{8F49681F-7535-4F93-A800-733D85C6E7DE}"/>
              </a:ext>
            </a:extLst>
          </p:cNvPr>
          <p:cNvSpPr/>
          <p:nvPr/>
        </p:nvSpPr>
        <p:spPr>
          <a:xfrm>
            <a:off x="0" y="6480884"/>
            <a:ext cx="1511210" cy="219291"/>
          </a:xfrm>
          <a:prstGeom prst="rect">
            <a:avLst/>
          </a:prstGeom>
        </p:spPr>
        <p:txBody>
          <a:bodyPr wrap="square">
            <a:spAutoFit/>
          </a:bodyPr>
          <a:lstStyle/>
          <a:p>
            <a:r>
              <a:rPr lang="en-US" sz="825" dirty="0" err="1">
                <a:solidFill>
                  <a:prstClr val="black"/>
                </a:solidFill>
                <a:latin typeface="Trebuchet MS" pitchFamily="34" charset="0"/>
              </a:rPr>
              <a:t>Sumber</a:t>
            </a:r>
            <a:r>
              <a:rPr lang="en-US" sz="825" dirty="0">
                <a:solidFill>
                  <a:prstClr val="black"/>
                </a:solidFill>
                <a:latin typeface="Trebuchet MS" pitchFamily="34" charset="0"/>
              </a:rPr>
              <a:t>: </a:t>
            </a:r>
            <a:r>
              <a:rPr lang="en-US" sz="825" dirty="0" err="1">
                <a:solidFill>
                  <a:prstClr val="black"/>
                </a:solidFill>
                <a:latin typeface="Trebuchet MS" pitchFamily="34" charset="0"/>
              </a:rPr>
              <a:t>Bappenas</a:t>
            </a:r>
            <a:r>
              <a:rPr lang="en-US" sz="825" dirty="0">
                <a:solidFill>
                  <a:prstClr val="black"/>
                </a:solidFill>
                <a:latin typeface="Trebuchet MS" pitchFamily="34" charset="0"/>
              </a:rPr>
              <a:t> (2018)</a:t>
            </a:r>
          </a:p>
        </p:txBody>
      </p:sp>
      <p:sp>
        <p:nvSpPr>
          <p:cNvPr id="15" name="Title 6"/>
          <p:cNvSpPr>
            <a:spLocks noGrp="1"/>
          </p:cNvSpPr>
          <p:nvPr>
            <p:ph type="title"/>
          </p:nvPr>
        </p:nvSpPr>
        <p:spPr>
          <a:xfrm>
            <a:off x="334537" y="101602"/>
            <a:ext cx="8486078" cy="1159103"/>
          </a:xfrm>
        </p:spPr>
        <p:txBody>
          <a:bodyPr>
            <a:normAutofit/>
          </a:bodyPr>
          <a:lstStyle/>
          <a:p>
            <a:pPr algn="ctr">
              <a:defRPr/>
            </a:pPr>
            <a:r>
              <a:rPr lang="id-ID" sz="3200" kern="0" dirty="0" smtClean="0">
                <a:solidFill>
                  <a:schemeClr val="tx1">
                    <a:lumMod val="95000"/>
                    <a:lumOff val="5000"/>
                  </a:schemeClr>
                </a:solidFill>
                <a:cs typeface="Segoe UI" panose="020B0502040204020203" pitchFamily="34" charset="0"/>
              </a:rPr>
              <a:t>TANTANGAN PEMBANGUNAN NASIONAL</a:t>
            </a:r>
            <a:r>
              <a:rPr lang="id-ID" sz="2800" kern="0" dirty="0" smtClean="0">
                <a:solidFill>
                  <a:srgbClr val="002060"/>
                </a:solidFill>
                <a:cs typeface="Segoe UI" panose="020B0502040204020203" pitchFamily="34" charset="0"/>
              </a:rPr>
              <a:t/>
            </a:r>
            <a:br>
              <a:rPr lang="id-ID" sz="2800" kern="0" dirty="0" smtClean="0">
                <a:solidFill>
                  <a:srgbClr val="002060"/>
                </a:solidFill>
                <a:cs typeface="Segoe UI" panose="020B0502040204020203" pitchFamily="34" charset="0"/>
              </a:rPr>
            </a:br>
            <a:r>
              <a:rPr lang="id-ID" sz="2800" kern="0" dirty="0" smtClean="0">
                <a:solidFill>
                  <a:schemeClr val="accent6">
                    <a:lumMod val="75000"/>
                  </a:schemeClr>
                </a:solidFill>
                <a:cs typeface="Segoe UI" panose="020B0502040204020203" pitchFamily="34" charset="0"/>
              </a:rPr>
              <a:t>Isu Strategis Bidang Sarana dan Prasarana 2020-2024</a:t>
            </a:r>
            <a:endParaRPr lang="id-ID" sz="3600" dirty="0">
              <a:solidFill>
                <a:schemeClr val="accent6">
                  <a:lumMod val="75000"/>
                </a:schemeClr>
              </a:solidFill>
            </a:endParaRPr>
          </a:p>
        </p:txBody>
      </p:sp>
      <p:pic>
        <p:nvPicPr>
          <p:cNvPr id="17" name="Picture 16"/>
          <p:cNvPicPr>
            <a:picLocks noChangeAspect="1"/>
          </p:cNvPicPr>
          <p:nvPr/>
        </p:nvPicPr>
        <p:blipFill rotWithShape="1">
          <a:blip r:embed="rId2"/>
          <a:srcRect l="26412" r="26528" b="36181"/>
          <a:stretch/>
        </p:blipFill>
        <p:spPr>
          <a:xfrm>
            <a:off x="2726953" y="1757825"/>
            <a:ext cx="3701246" cy="2562716"/>
          </a:xfrm>
          <a:prstGeom prst="rect">
            <a:avLst/>
          </a:prstGeom>
        </p:spPr>
      </p:pic>
      <p:pic>
        <p:nvPicPr>
          <p:cNvPr id="18" name="Picture 17"/>
          <p:cNvPicPr>
            <a:picLocks noChangeAspect="1"/>
          </p:cNvPicPr>
          <p:nvPr/>
        </p:nvPicPr>
        <p:blipFill rotWithShape="1">
          <a:blip r:embed="rId2"/>
          <a:srcRect r="73785" b="35598"/>
          <a:stretch/>
        </p:blipFill>
        <p:spPr>
          <a:xfrm>
            <a:off x="71438" y="1462633"/>
            <a:ext cx="2625761" cy="3293497"/>
          </a:xfrm>
          <a:prstGeom prst="rect">
            <a:avLst/>
          </a:prstGeom>
        </p:spPr>
      </p:pic>
      <p:pic>
        <p:nvPicPr>
          <p:cNvPr id="19" name="Picture 18"/>
          <p:cNvPicPr>
            <a:picLocks noChangeAspect="1"/>
          </p:cNvPicPr>
          <p:nvPr/>
        </p:nvPicPr>
        <p:blipFill rotWithShape="1">
          <a:blip r:embed="rId2"/>
          <a:srcRect l="73606" b="36181"/>
          <a:stretch/>
        </p:blipFill>
        <p:spPr>
          <a:xfrm>
            <a:off x="6428199" y="1523421"/>
            <a:ext cx="2628898" cy="3245390"/>
          </a:xfrm>
          <a:prstGeom prst="rect">
            <a:avLst/>
          </a:prstGeom>
        </p:spPr>
      </p:pic>
      <p:sp>
        <p:nvSpPr>
          <p:cNvPr id="14" name="Rounded Rectangle 13"/>
          <p:cNvSpPr/>
          <p:nvPr/>
        </p:nvSpPr>
        <p:spPr>
          <a:xfrm>
            <a:off x="595833" y="2010478"/>
            <a:ext cx="2002988" cy="636469"/>
          </a:xfrm>
          <a:prstGeom prst="round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Trebuchet MS" pitchFamily="34" charset="0"/>
            </a:endParaRPr>
          </a:p>
        </p:txBody>
      </p:sp>
      <p:sp>
        <p:nvSpPr>
          <p:cNvPr id="20" name="Rounded Rectangle 19"/>
          <p:cNvSpPr/>
          <p:nvPr/>
        </p:nvSpPr>
        <p:spPr>
          <a:xfrm>
            <a:off x="1395663" y="2887579"/>
            <a:ext cx="1203158" cy="212459"/>
          </a:xfrm>
          <a:prstGeom prst="round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Trebuchet MS" pitchFamily="34" charset="0"/>
            </a:endParaRPr>
          </a:p>
        </p:txBody>
      </p:sp>
      <p:sp>
        <p:nvSpPr>
          <p:cNvPr id="21" name="Rounded Rectangle 20"/>
          <p:cNvSpPr/>
          <p:nvPr/>
        </p:nvSpPr>
        <p:spPr>
          <a:xfrm>
            <a:off x="595832" y="3075346"/>
            <a:ext cx="1341251" cy="205164"/>
          </a:xfrm>
          <a:prstGeom prst="round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Trebuchet MS" pitchFamily="34" charset="0"/>
            </a:endParaRPr>
          </a:p>
        </p:txBody>
      </p:sp>
      <p:sp>
        <p:nvSpPr>
          <p:cNvPr id="22" name="Rounded Rectangle 21"/>
          <p:cNvSpPr/>
          <p:nvPr/>
        </p:nvSpPr>
        <p:spPr>
          <a:xfrm>
            <a:off x="631927" y="3362754"/>
            <a:ext cx="1473598" cy="256440"/>
          </a:xfrm>
          <a:prstGeom prst="round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Trebuchet MS" pitchFamily="34" charset="0"/>
            </a:endParaRPr>
          </a:p>
        </p:txBody>
      </p:sp>
      <p:sp>
        <p:nvSpPr>
          <p:cNvPr id="23" name="Rounded Rectangle 22"/>
          <p:cNvSpPr/>
          <p:nvPr/>
        </p:nvSpPr>
        <p:spPr>
          <a:xfrm>
            <a:off x="623455" y="4202507"/>
            <a:ext cx="1734734" cy="444685"/>
          </a:xfrm>
          <a:prstGeom prst="round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Trebuchet MS" pitchFamily="34" charset="0"/>
            </a:endParaRPr>
          </a:p>
        </p:txBody>
      </p:sp>
      <p:sp>
        <p:nvSpPr>
          <p:cNvPr id="24" name="Rounded Rectangle 23"/>
          <p:cNvSpPr/>
          <p:nvPr/>
        </p:nvSpPr>
        <p:spPr>
          <a:xfrm>
            <a:off x="6978317" y="2214535"/>
            <a:ext cx="1917105" cy="1467125"/>
          </a:xfrm>
          <a:prstGeom prst="roundRect">
            <a:avLst/>
          </a:pr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Trebuchet MS" pitchFamily="34" charset="0"/>
            </a:endParaRPr>
          </a:p>
        </p:txBody>
      </p:sp>
      <p:sp>
        <p:nvSpPr>
          <p:cNvPr id="4" name="Slide Number Placeholder 3"/>
          <p:cNvSpPr>
            <a:spLocks noGrp="1"/>
          </p:cNvSpPr>
          <p:nvPr>
            <p:ph type="sldNum" sz="quarter" idx="12"/>
          </p:nvPr>
        </p:nvSpPr>
        <p:spPr/>
        <p:txBody>
          <a:bodyPr/>
          <a:lstStyle/>
          <a:p>
            <a:fld id="{B87B30B6-2155-4CBA-9E03-20DB79216E54}" type="slidenum">
              <a:rPr lang="id-ID" smtClean="0"/>
              <a:pPr/>
              <a:t>4</a:t>
            </a:fld>
            <a:endParaRPr lang="id-ID"/>
          </a:p>
        </p:txBody>
      </p:sp>
    </p:spTree>
    <p:extLst>
      <p:ext uri="{BB962C8B-B14F-4D97-AF65-F5344CB8AC3E}">
        <p14:creationId xmlns:p14="http://schemas.microsoft.com/office/powerpoint/2010/main" val="870938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1"/>
          <p:cNvSpPr txBox="1">
            <a:spLocks/>
          </p:cNvSpPr>
          <p:nvPr/>
        </p:nvSpPr>
        <p:spPr>
          <a:xfrm>
            <a:off x="519113" y="0"/>
            <a:ext cx="8474075" cy="911225"/>
          </a:xfrm>
          <a:prstGeom prst="rect">
            <a:avLst/>
          </a:prstGeom>
        </p:spPr>
        <p:txBody>
          <a:bodyPr anchor="ctr"/>
          <a:lstStyle/>
          <a:p>
            <a:pPr fontAlgn="auto">
              <a:spcBef>
                <a:spcPts val="0"/>
              </a:spcBef>
              <a:spcAft>
                <a:spcPts val="0"/>
              </a:spcAft>
              <a:defRPr/>
            </a:pPr>
            <a:endParaRPr lang="en-US" sz="2800" b="1" noProof="1">
              <a:solidFill>
                <a:prstClr val="white"/>
              </a:solidFill>
              <a:ea typeface="+mj-ea"/>
              <a:cs typeface="+mj-cs"/>
            </a:endParaRPr>
          </a:p>
        </p:txBody>
      </p:sp>
      <p:sp>
        <p:nvSpPr>
          <p:cNvPr id="3" name="Content Placeholder 2"/>
          <p:cNvSpPr>
            <a:spLocks noGrp="1"/>
          </p:cNvSpPr>
          <p:nvPr>
            <p:ph idx="1"/>
          </p:nvPr>
        </p:nvSpPr>
        <p:spPr>
          <a:xfrm>
            <a:off x="4572000" y="327025"/>
            <a:ext cx="4267200" cy="5754688"/>
          </a:xfrm>
        </p:spPr>
        <p:txBody>
          <a:bodyPr rtlCol="0">
            <a:noAutofit/>
          </a:bodyPr>
          <a:lstStyle/>
          <a:p>
            <a:pPr marL="0" indent="0" fontAlgn="auto">
              <a:spcAft>
                <a:spcPts val="0"/>
              </a:spcAft>
              <a:buFont typeface="Arial" panose="020B0604020202020204" pitchFamily="34" charset="0"/>
              <a:buNone/>
              <a:defRPr/>
            </a:pPr>
            <a:r>
              <a:rPr lang="id-ID" sz="1200" b="1" noProof="1" smtClean="0">
                <a:solidFill>
                  <a:schemeClr val="tx2">
                    <a:lumMod val="60000"/>
                    <a:lumOff val="40000"/>
                  </a:schemeClr>
                </a:solidFill>
                <a:latin typeface="Swis721 Cn BT" panose="020B0506020202030204" pitchFamily="34" charset="0"/>
              </a:rPr>
              <a:t>INDIKATOR SPP </a:t>
            </a:r>
            <a:r>
              <a:rPr lang="en-US" sz="1200" b="1" noProof="1" smtClean="0">
                <a:solidFill>
                  <a:schemeClr val="tx2">
                    <a:lumMod val="60000"/>
                    <a:lumOff val="40000"/>
                  </a:schemeClr>
                </a:solidFill>
                <a:latin typeface="Swis721 Cn BT" panose="020B0506020202030204" pitchFamily="34" charset="0"/>
              </a:rPr>
              <a:t>DAN</a:t>
            </a:r>
            <a:r>
              <a:rPr lang="id-ID" sz="1200" b="1" noProof="1" smtClean="0">
                <a:solidFill>
                  <a:schemeClr val="tx2">
                    <a:lumMod val="60000"/>
                    <a:lumOff val="40000"/>
                  </a:schemeClr>
                </a:solidFill>
                <a:latin typeface="Swis721 Cn BT" panose="020B0506020202030204" pitchFamily="34" charset="0"/>
              </a:rPr>
              <a:t> KOTA LAYAK HUNI</a:t>
            </a:r>
            <a:endParaRPr lang="en-US" sz="1200" b="1" noProof="1" smtClean="0">
              <a:solidFill>
                <a:schemeClr val="tx2">
                  <a:lumMod val="60000"/>
                  <a:lumOff val="40000"/>
                </a:schemeClr>
              </a:solidFill>
              <a:latin typeface="Swis721 Cn BT" panose="020B0506020202030204" pitchFamily="34" charset="0"/>
            </a:endParaRPr>
          </a:p>
          <a:p>
            <a:pPr fontAlgn="auto">
              <a:spcAft>
                <a:spcPts val="0"/>
              </a:spcAft>
              <a:defRPr/>
            </a:pPr>
            <a:r>
              <a:rPr lang="en-US" sz="1200" noProof="1" smtClean="0">
                <a:latin typeface="Swis721 Lt BT" panose="020B0403020202020204" pitchFamily="34" charset="0"/>
              </a:rPr>
              <a:t>Pelayanan air bersih perpipaan, </a:t>
            </a:r>
          </a:p>
          <a:p>
            <a:pPr fontAlgn="auto">
              <a:spcAft>
                <a:spcPts val="0"/>
              </a:spcAft>
              <a:defRPr/>
            </a:pPr>
            <a:r>
              <a:rPr lang="en-US" sz="1200" noProof="1" smtClean="0">
                <a:latin typeface="Swis721 Lt BT" panose="020B0403020202020204" pitchFamily="34" charset="0"/>
              </a:rPr>
              <a:t>Pelayanan pengolahan air kotor, </a:t>
            </a:r>
          </a:p>
          <a:p>
            <a:pPr fontAlgn="auto">
              <a:spcAft>
                <a:spcPts val="0"/>
              </a:spcAft>
              <a:defRPr/>
            </a:pPr>
            <a:r>
              <a:rPr lang="en-US" sz="1200" noProof="1" smtClean="0">
                <a:latin typeface="Swis721 Lt BT" panose="020B0403020202020204" pitchFamily="34" charset="0"/>
              </a:rPr>
              <a:t>Drainase dan pengendalian banjir</a:t>
            </a:r>
          </a:p>
          <a:p>
            <a:pPr fontAlgn="auto">
              <a:spcAft>
                <a:spcPts val="0"/>
              </a:spcAft>
              <a:defRPr/>
            </a:pPr>
            <a:r>
              <a:rPr lang="en-US" sz="1200" noProof="1" smtClean="0">
                <a:latin typeface="Swis721 Lt BT" panose="020B0403020202020204" pitchFamily="34" charset="0"/>
              </a:rPr>
              <a:t>Pemadam Kebakaran</a:t>
            </a:r>
          </a:p>
          <a:p>
            <a:pPr fontAlgn="auto">
              <a:spcAft>
                <a:spcPts val="0"/>
              </a:spcAft>
              <a:defRPr/>
            </a:pPr>
            <a:r>
              <a:rPr lang="en-US" sz="1200" noProof="1" smtClean="0">
                <a:latin typeface="Swis721 Lt BT" panose="020B0403020202020204" pitchFamily="34" charset="0"/>
              </a:rPr>
              <a:t>Fasilitas Kesehatan, </a:t>
            </a:r>
          </a:p>
          <a:p>
            <a:pPr fontAlgn="auto">
              <a:spcAft>
                <a:spcPts val="0"/>
              </a:spcAft>
              <a:defRPr/>
            </a:pPr>
            <a:r>
              <a:rPr lang="en-US" sz="1200" noProof="1" smtClean="0">
                <a:latin typeface="Swis721 Lt BT" panose="020B0403020202020204" pitchFamily="34" charset="0"/>
              </a:rPr>
              <a:t>Proteksi Keamanan Masyarakat, </a:t>
            </a:r>
          </a:p>
          <a:p>
            <a:pPr fontAlgn="auto">
              <a:spcAft>
                <a:spcPts val="0"/>
              </a:spcAft>
              <a:defRPr/>
            </a:pPr>
            <a:r>
              <a:rPr lang="en-US" sz="1200" noProof="1" smtClean="0">
                <a:latin typeface="Swis721 Lt BT" panose="020B0403020202020204" pitchFamily="34" charset="0"/>
              </a:rPr>
              <a:t>Sistem Transportasi terintegrasi, </a:t>
            </a:r>
          </a:p>
          <a:p>
            <a:pPr fontAlgn="auto">
              <a:spcAft>
                <a:spcPts val="0"/>
              </a:spcAft>
              <a:defRPr/>
            </a:pPr>
            <a:r>
              <a:rPr lang="en-US" sz="1200" noProof="1" smtClean="0">
                <a:latin typeface="Swis721 Lt BT" panose="020B0403020202020204" pitchFamily="34" charset="0"/>
              </a:rPr>
              <a:t>Ruang Terbuka Hijau</a:t>
            </a:r>
          </a:p>
          <a:p>
            <a:pPr fontAlgn="auto">
              <a:spcAft>
                <a:spcPts val="0"/>
              </a:spcAft>
              <a:defRPr/>
            </a:pPr>
            <a:r>
              <a:rPr lang="en-US" sz="1200" noProof="1" smtClean="0">
                <a:latin typeface="Swis721 Lt BT" panose="020B0403020202020204" pitchFamily="34" charset="0"/>
              </a:rPr>
              <a:t>Fasilitas Sosial Budaya (sarana pendukung pendidikan)</a:t>
            </a:r>
          </a:p>
          <a:p>
            <a:pPr fontAlgn="auto">
              <a:spcAft>
                <a:spcPts val="0"/>
              </a:spcAft>
              <a:defRPr/>
            </a:pPr>
            <a:r>
              <a:rPr lang="en-US" sz="1200" noProof="1" smtClean="0">
                <a:latin typeface="Swis721 Lt BT" panose="020B0403020202020204" pitchFamily="34" charset="0"/>
              </a:rPr>
              <a:t>Pengelolaan Persampahan</a:t>
            </a:r>
          </a:p>
          <a:p>
            <a:pPr fontAlgn="auto">
              <a:spcAft>
                <a:spcPts val="0"/>
              </a:spcAft>
              <a:defRPr/>
            </a:pPr>
            <a:r>
              <a:rPr lang="en-US" sz="1200" noProof="1" smtClean="0">
                <a:latin typeface="Swis721 Lt BT" panose="020B0403020202020204" pitchFamily="34" charset="0"/>
              </a:rPr>
              <a:t>Penyediaan Energi Listrik</a:t>
            </a:r>
          </a:p>
          <a:p>
            <a:pPr fontAlgn="auto">
              <a:spcAft>
                <a:spcPts val="0"/>
              </a:spcAft>
              <a:defRPr/>
            </a:pPr>
            <a:r>
              <a:rPr lang="en-US" sz="1200" noProof="1" smtClean="0">
                <a:latin typeface="Swis721 Lt BT" panose="020B0403020202020204" pitchFamily="34" charset="0"/>
              </a:rPr>
              <a:t>Penyediaan Gas </a:t>
            </a:r>
          </a:p>
          <a:p>
            <a:pPr fontAlgn="auto">
              <a:spcAft>
                <a:spcPts val="0"/>
              </a:spcAft>
              <a:defRPr/>
            </a:pPr>
            <a:r>
              <a:rPr lang="en-US" sz="1200" noProof="1" smtClean="0">
                <a:latin typeface="Swis721 Lt BT" panose="020B0403020202020204" pitchFamily="34" charset="0"/>
              </a:rPr>
              <a:t>Telekomunikasi Perkotaan</a:t>
            </a:r>
          </a:p>
          <a:p>
            <a:pPr fontAlgn="auto">
              <a:spcAft>
                <a:spcPts val="0"/>
              </a:spcAft>
              <a:defRPr/>
            </a:pPr>
            <a:r>
              <a:rPr lang="en-US" sz="1200" noProof="1" smtClean="0">
                <a:latin typeface="Swis721 Lt BT" panose="020B0403020202020204" pitchFamily="34" charset="0"/>
              </a:rPr>
              <a:t>Informasi</a:t>
            </a:r>
          </a:p>
          <a:p>
            <a:pPr fontAlgn="auto">
              <a:spcAft>
                <a:spcPts val="0"/>
              </a:spcAft>
              <a:defRPr/>
            </a:pPr>
            <a:r>
              <a:rPr lang="en-US" sz="1200" noProof="1" smtClean="0">
                <a:latin typeface="Swis721 Lt BT" panose="020B0403020202020204" pitchFamily="34" charset="0"/>
              </a:rPr>
              <a:t>Pusat Perdagangan Modern</a:t>
            </a:r>
          </a:p>
          <a:p>
            <a:pPr fontAlgn="auto">
              <a:spcAft>
                <a:spcPts val="0"/>
              </a:spcAft>
              <a:defRPr/>
            </a:pPr>
            <a:r>
              <a:rPr lang="en-US" sz="1200" noProof="1" smtClean="0">
                <a:latin typeface="Swis721 Lt BT" panose="020B0403020202020204" pitchFamily="34" charset="0"/>
              </a:rPr>
              <a:t>Instrumen Pengendalian Lingkungan Hidup</a:t>
            </a:r>
          </a:p>
          <a:p>
            <a:pPr fontAlgn="auto">
              <a:spcAft>
                <a:spcPts val="0"/>
              </a:spcAft>
              <a:defRPr/>
            </a:pPr>
            <a:r>
              <a:rPr lang="en-US" sz="1200" noProof="1" smtClean="0">
                <a:latin typeface="Swis721 Lt BT" panose="020B0403020202020204" pitchFamily="34" charset="0"/>
              </a:rPr>
              <a:t>Penanggulangan Bencana</a:t>
            </a:r>
          </a:p>
          <a:p>
            <a:pPr fontAlgn="auto">
              <a:spcAft>
                <a:spcPts val="0"/>
              </a:spcAft>
              <a:defRPr/>
            </a:pPr>
            <a:r>
              <a:rPr lang="en-US" sz="1200" noProof="1" smtClean="0">
                <a:latin typeface="Swis721 Lt BT" panose="020B0403020202020204" pitchFamily="34" charset="0"/>
              </a:rPr>
              <a:t>Fasilitas Rekreasi</a:t>
            </a:r>
          </a:p>
          <a:p>
            <a:pPr fontAlgn="auto">
              <a:spcAft>
                <a:spcPts val="0"/>
              </a:spcAft>
              <a:defRPr/>
            </a:pPr>
            <a:r>
              <a:rPr lang="en-US" sz="1200" noProof="1" smtClean="0">
                <a:latin typeface="Swis721 Lt BT" panose="020B0403020202020204" pitchFamily="34" charset="0"/>
              </a:rPr>
              <a:t>Fasilitas Olahraga</a:t>
            </a:r>
          </a:p>
          <a:p>
            <a:pPr fontAlgn="auto">
              <a:spcAft>
                <a:spcPts val="0"/>
              </a:spcAft>
              <a:defRPr/>
            </a:pPr>
            <a:endParaRPr lang="en-US" sz="1200" noProof="1" smtClean="0">
              <a:solidFill>
                <a:srgbClr val="00B050"/>
              </a:solidFill>
              <a:latin typeface="Swis721 Lt BT" panose="020B0403020202020204" pitchFamily="34" charset="0"/>
            </a:endParaRPr>
          </a:p>
          <a:p>
            <a:pPr marL="457200" lvl="1" indent="0" fontAlgn="auto">
              <a:spcAft>
                <a:spcPts val="0"/>
              </a:spcAft>
              <a:buFont typeface="Arial" panose="020B0604020202020204" pitchFamily="34" charset="0"/>
              <a:buNone/>
              <a:defRPr/>
            </a:pPr>
            <a:endParaRPr lang="id-ID" sz="1200" noProof="1"/>
          </a:p>
        </p:txBody>
      </p:sp>
      <p:sp>
        <p:nvSpPr>
          <p:cNvPr id="2" name="Rectangle 1"/>
          <p:cNvSpPr/>
          <p:nvPr/>
        </p:nvSpPr>
        <p:spPr>
          <a:xfrm>
            <a:off x="319088" y="1824038"/>
            <a:ext cx="4572000" cy="3089275"/>
          </a:xfrm>
          <a:prstGeom prst="rect">
            <a:avLst/>
          </a:prstGeom>
        </p:spPr>
        <p:txBody>
          <a:bodyPr>
            <a:spAutoFit/>
          </a:bodyPr>
          <a:lstStyle/>
          <a:p>
            <a:pPr fontAlgn="auto">
              <a:lnSpc>
                <a:spcPct val="150000"/>
              </a:lnSpc>
              <a:spcBef>
                <a:spcPts val="1000"/>
              </a:spcBef>
              <a:spcAft>
                <a:spcPts val="0"/>
              </a:spcAft>
              <a:defRPr/>
            </a:pPr>
            <a:r>
              <a:rPr lang="id-ID" sz="1400" b="1" noProof="1">
                <a:latin typeface="Swis721 Cn BT" panose="020B0506020202030204" pitchFamily="34" charset="0"/>
                <a:cs typeface="+mn-cs"/>
              </a:rPr>
              <a:t>LINGKUP CIPTA KARYA DALAM PEMENUHAN SPP &amp; KOTA LAYAK HUNI</a:t>
            </a:r>
            <a:endParaRPr lang="en-US" sz="1400" b="1" noProof="1">
              <a:latin typeface="Swis721 Cn BT" panose="020B0506020202030204" pitchFamily="34" charset="0"/>
              <a:cs typeface="+mn-cs"/>
            </a:endParaRPr>
          </a:p>
          <a:p>
            <a:pPr marL="228600" indent="-228600" fontAlgn="auto">
              <a:lnSpc>
                <a:spcPct val="70000"/>
              </a:lnSpc>
              <a:spcBef>
                <a:spcPts val="1000"/>
              </a:spcBef>
              <a:spcAft>
                <a:spcPts val="0"/>
              </a:spcAft>
              <a:buFont typeface="Arial" panose="020B0604020202020204" pitchFamily="34" charset="0"/>
              <a:buChar char="•"/>
              <a:defRPr/>
            </a:pPr>
            <a:r>
              <a:rPr lang="en-US" sz="1600" noProof="1">
                <a:solidFill>
                  <a:prstClr val="black"/>
                </a:solidFill>
                <a:latin typeface="Swis721 Lt BT" panose="020B0403020202020204" pitchFamily="34" charset="0"/>
                <a:cs typeface="+mn-cs"/>
              </a:rPr>
              <a:t>Pelayanan air bersih perpipaan, </a:t>
            </a:r>
          </a:p>
          <a:p>
            <a:pPr marL="228600" indent="-228600" fontAlgn="auto">
              <a:lnSpc>
                <a:spcPct val="70000"/>
              </a:lnSpc>
              <a:spcBef>
                <a:spcPts val="1000"/>
              </a:spcBef>
              <a:spcAft>
                <a:spcPts val="0"/>
              </a:spcAft>
              <a:buFont typeface="Arial" panose="020B0604020202020204" pitchFamily="34" charset="0"/>
              <a:buChar char="•"/>
              <a:defRPr/>
            </a:pPr>
            <a:r>
              <a:rPr lang="en-US" sz="1600" noProof="1">
                <a:solidFill>
                  <a:prstClr val="black"/>
                </a:solidFill>
                <a:latin typeface="Swis721 Lt BT" panose="020B0403020202020204" pitchFamily="34" charset="0"/>
                <a:cs typeface="+mn-cs"/>
              </a:rPr>
              <a:t>Pelayanan pengolahan air kotor,</a:t>
            </a:r>
          </a:p>
          <a:p>
            <a:pPr marL="228600" indent="-228600" fontAlgn="auto">
              <a:lnSpc>
                <a:spcPct val="70000"/>
              </a:lnSpc>
              <a:spcBef>
                <a:spcPts val="1000"/>
              </a:spcBef>
              <a:spcAft>
                <a:spcPts val="0"/>
              </a:spcAft>
              <a:buFont typeface="Arial" panose="020B0604020202020204" pitchFamily="34" charset="0"/>
              <a:buChar char="•"/>
              <a:defRPr/>
            </a:pPr>
            <a:r>
              <a:rPr lang="en-US" sz="1600" noProof="1">
                <a:solidFill>
                  <a:prstClr val="black"/>
                </a:solidFill>
                <a:latin typeface="Swis721 Lt BT" panose="020B0403020202020204" pitchFamily="34" charset="0"/>
                <a:cs typeface="+mn-cs"/>
              </a:rPr>
              <a:t>Drainase dan pengendalian banjir</a:t>
            </a:r>
          </a:p>
          <a:p>
            <a:pPr marL="228600" indent="-228600" fontAlgn="auto">
              <a:lnSpc>
                <a:spcPct val="70000"/>
              </a:lnSpc>
              <a:spcBef>
                <a:spcPts val="1000"/>
              </a:spcBef>
              <a:spcAft>
                <a:spcPts val="0"/>
              </a:spcAft>
              <a:buFont typeface="Arial" panose="020B0604020202020204" pitchFamily="34" charset="0"/>
              <a:buChar char="•"/>
              <a:defRPr/>
            </a:pPr>
            <a:r>
              <a:rPr lang="en-US" sz="1600" noProof="1">
                <a:solidFill>
                  <a:prstClr val="black"/>
                </a:solidFill>
                <a:latin typeface="Swis721 Lt BT" panose="020B0403020202020204" pitchFamily="34" charset="0"/>
                <a:cs typeface="+mn-cs"/>
              </a:rPr>
              <a:t>Pemadam Kebakaran</a:t>
            </a:r>
          </a:p>
          <a:p>
            <a:pPr marL="228600" indent="-228600" fontAlgn="auto">
              <a:lnSpc>
                <a:spcPct val="70000"/>
              </a:lnSpc>
              <a:spcBef>
                <a:spcPts val="1000"/>
              </a:spcBef>
              <a:spcAft>
                <a:spcPts val="0"/>
              </a:spcAft>
              <a:buFont typeface="Arial" panose="020B0604020202020204" pitchFamily="34" charset="0"/>
              <a:buChar char="•"/>
              <a:defRPr/>
            </a:pPr>
            <a:r>
              <a:rPr lang="en-US" sz="1600" noProof="1">
                <a:solidFill>
                  <a:prstClr val="black"/>
                </a:solidFill>
                <a:latin typeface="Swis721 Lt BT" panose="020B0403020202020204" pitchFamily="34" charset="0"/>
                <a:cs typeface="+mn-cs"/>
              </a:rPr>
              <a:t>Ruang Terbuka Hijau</a:t>
            </a:r>
          </a:p>
          <a:p>
            <a:pPr marL="228600" indent="-228600" fontAlgn="auto">
              <a:lnSpc>
                <a:spcPct val="70000"/>
              </a:lnSpc>
              <a:spcBef>
                <a:spcPts val="1000"/>
              </a:spcBef>
              <a:spcAft>
                <a:spcPts val="0"/>
              </a:spcAft>
              <a:buFont typeface="Arial" panose="020B0604020202020204" pitchFamily="34" charset="0"/>
              <a:buChar char="•"/>
              <a:defRPr/>
            </a:pPr>
            <a:r>
              <a:rPr lang="en-US" sz="1600" noProof="1">
                <a:solidFill>
                  <a:prstClr val="black"/>
                </a:solidFill>
                <a:latin typeface="Swis721 Lt BT" panose="020B0403020202020204" pitchFamily="34" charset="0"/>
                <a:cs typeface="+mn-cs"/>
              </a:rPr>
              <a:t>Pengelolaan Persampahan</a:t>
            </a:r>
            <a:endParaRPr lang="id-ID" sz="1600" noProof="1">
              <a:solidFill>
                <a:prstClr val="black"/>
              </a:solidFill>
              <a:latin typeface="Swis721 Lt BT" panose="020B0403020202020204" pitchFamily="34" charset="0"/>
              <a:cs typeface="+mn-cs"/>
            </a:endParaRPr>
          </a:p>
          <a:p>
            <a:pPr marL="228600" indent="-228600" fontAlgn="auto">
              <a:lnSpc>
                <a:spcPct val="70000"/>
              </a:lnSpc>
              <a:spcBef>
                <a:spcPts val="1000"/>
              </a:spcBef>
              <a:spcAft>
                <a:spcPts val="0"/>
              </a:spcAft>
              <a:buFont typeface="Arial" panose="020B0604020202020204" pitchFamily="34" charset="0"/>
              <a:buChar char="•"/>
              <a:defRPr/>
            </a:pPr>
            <a:r>
              <a:rPr lang="id-ID" sz="1600" noProof="1">
                <a:solidFill>
                  <a:prstClr val="black"/>
                </a:solidFill>
                <a:latin typeface="Swis721 Lt BT" panose="020B0403020202020204" pitchFamily="34" charset="0"/>
                <a:cs typeface="+mn-cs"/>
              </a:rPr>
              <a:t>Penanggulangan bencana</a:t>
            </a:r>
            <a:endParaRPr lang="en-US" sz="1600" noProof="1">
              <a:solidFill>
                <a:prstClr val="black"/>
              </a:solidFill>
              <a:latin typeface="Swis721 Lt BT" panose="020B0403020202020204" pitchFamily="34" charset="0"/>
              <a:cs typeface="+mn-cs"/>
            </a:endParaRPr>
          </a:p>
          <a:p>
            <a:pPr fontAlgn="auto">
              <a:spcBef>
                <a:spcPts val="0"/>
              </a:spcBef>
              <a:spcAft>
                <a:spcPts val="0"/>
              </a:spcAft>
              <a:defRPr/>
            </a:pPr>
            <a:endParaRPr lang="id-ID" sz="1400" b="1" noProof="1">
              <a:solidFill>
                <a:prstClr val="black"/>
              </a:solidFill>
              <a:latin typeface="Swis721 Cn BT" panose="020B0506020202030204" pitchFamily="34" charset="0"/>
              <a:cs typeface="+mn-cs"/>
            </a:endParaRPr>
          </a:p>
        </p:txBody>
      </p:sp>
      <p:sp>
        <p:nvSpPr>
          <p:cNvPr id="28677" name="Rectangle 11"/>
          <p:cNvSpPr>
            <a:spLocks noChangeArrowheads="1"/>
          </p:cNvSpPr>
          <p:nvPr/>
        </p:nvSpPr>
        <p:spPr bwMode="auto">
          <a:xfrm>
            <a:off x="377825" y="739775"/>
            <a:ext cx="40195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id-ID" sz="2000" noProof="1">
                <a:solidFill>
                  <a:srgbClr val="FFC000"/>
                </a:solidFill>
                <a:latin typeface="KG Second Chances Solid" pitchFamily="2" charset="0"/>
              </a:rPr>
              <a:t>Standar Pelayanan Perkotaan </a:t>
            </a:r>
          </a:p>
          <a:p>
            <a:r>
              <a:rPr lang="id-ID" sz="2000" noProof="1">
                <a:solidFill>
                  <a:srgbClr val="FFC000"/>
                </a:solidFill>
                <a:latin typeface="KG Second Chances Solid" pitchFamily="2" charset="0"/>
              </a:rPr>
              <a:t>dan Kota Layak Huni</a:t>
            </a:r>
          </a:p>
        </p:txBody>
      </p:sp>
      <p:sp>
        <p:nvSpPr>
          <p:cNvPr id="4" name="Slide Number Placeholder 3"/>
          <p:cNvSpPr>
            <a:spLocks noGrp="1"/>
          </p:cNvSpPr>
          <p:nvPr>
            <p:ph type="sldNum" sz="quarter" idx="12"/>
          </p:nvPr>
        </p:nvSpPr>
        <p:spPr/>
        <p:txBody>
          <a:bodyPr/>
          <a:lstStyle/>
          <a:p>
            <a:fld id="{9CD5A045-6D39-4879-8E20-C877BE4435CE}" type="slidenum">
              <a:rPr lang="en-US" smtClean="0"/>
              <a:t>40</a:t>
            </a:fld>
            <a:endParaRPr lang="en-US"/>
          </a:p>
        </p:txBody>
      </p:sp>
    </p:spTree>
    <p:extLst>
      <p:ext uri="{BB962C8B-B14F-4D97-AF65-F5344CB8AC3E}">
        <p14:creationId xmlns:p14="http://schemas.microsoft.com/office/powerpoint/2010/main" val="42037723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3794" name="Group 48"/>
          <p:cNvGrpSpPr>
            <a:grpSpLocks/>
          </p:cNvGrpSpPr>
          <p:nvPr/>
        </p:nvGrpSpPr>
        <p:grpSpPr bwMode="auto">
          <a:xfrm>
            <a:off x="479425" y="1249363"/>
            <a:ext cx="7561263" cy="5326062"/>
            <a:chOff x="1562263" y="1269799"/>
            <a:chExt cx="6498203" cy="4959805"/>
          </a:xfrm>
        </p:grpSpPr>
        <p:sp>
          <p:nvSpPr>
            <p:cNvPr id="50" name="AutoShape 54"/>
            <p:cNvSpPr>
              <a:spLocks noChangeArrowheads="1"/>
            </p:cNvSpPr>
            <p:nvPr/>
          </p:nvSpPr>
          <p:spPr bwMode="auto">
            <a:xfrm>
              <a:off x="3625098" y="1269799"/>
              <a:ext cx="1075075" cy="298623"/>
            </a:xfrm>
            <a:prstGeom prst="roundRect">
              <a:avLst>
                <a:gd name="adj" fmla="val 16667"/>
              </a:avLst>
            </a:prstGeom>
            <a:solidFill>
              <a:schemeClr val="accent1"/>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292" b="1" dirty="0">
                  <a:ea typeface="PMingLiU" pitchFamily="18" charset="-120"/>
                  <a:cs typeface="+mn-cs"/>
                </a:rPr>
                <a:t>UUD 1945</a:t>
              </a:r>
              <a:endParaRPr lang="en-US" altLang="en-US" sz="3692" dirty="0">
                <a:cs typeface="+mn-cs"/>
              </a:endParaRPr>
            </a:p>
          </p:txBody>
        </p:sp>
        <p:sp>
          <p:nvSpPr>
            <p:cNvPr id="51" name="AutoShape 53"/>
            <p:cNvSpPr>
              <a:spLocks noChangeShapeType="1"/>
            </p:cNvSpPr>
            <p:nvPr/>
          </p:nvSpPr>
          <p:spPr bwMode="auto">
            <a:xfrm rot="16200000">
              <a:off x="3235152" y="988345"/>
              <a:ext cx="347408" cy="1507561"/>
            </a:xfrm>
            <a:prstGeom prst="bentConnector3">
              <a:avLst>
                <a:gd name="adj1" fmla="val 49861"/>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52" name="AutoShape 52"/>
            <p:cNvSpPr>
              <a:spLocks noChangeArrowheads="1"/>
            </p:cNvSpPr>
            <p:nvPr/>
          </p:nvSpPr>
          <p:spPr bwMode="auto">
            <a:xfrm>
              <a:off x="3386344" y="1915830"/>
              <a:ext cx="923637" cy="341495"/>
            </a:xfrm>
            <a:prstGeom prst="roundRect">
              <a:avLst>
                <a:gd name="adj" fmla="val 16667"/>
              </a:avLst>
            </a:prstGeom>
            <a:solidFill>
              <a:srgbClr val="F2DBDB"/>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UU-HAM </a:t>
              </a:r>
              <a:endParaRPr lang="en-US" altLang="en-US" sz="1292">
                <a:solidFill>
                  <a:prstClr val="black"/>
                </a:solidFill>
                <a:cs typeface="+mn-cs"/>
              </a:endParaRPr>
            </a:p>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(UU 39/1999)</a:t>
              </a:r>
              <a:endParaRPr lang="en-US" altLang="en-US" sz="3692">
                <a:solidFill>
                  <a:prstClr val="black"/>
                </a:solidFill>
                <a:cs typeface="+mn-cs"/>
              </a:endParaRPr>
            </a:p>
          </p:txBody>
        </p:sp>
        <p:sp>
          <p:nvSpPr>
            <p:cNvPr id="53" name="AutoShape 51"/>
            <p:cNvSpPr>
              <a:spLocks noChangeArrowheads="1"/>
            </p:cNvSpPr>
            <p:nvPr/>
          </p:nvSpPr>
          <p:spPr bwMode="auto">
            <a:xfrm>
              <a:off x="4880262" y="1915830"/>
              <a:ext cx="923637" cy="341495"/>
            </a:xfrm>
            <a:prstGeom prst="roundRect">
              <a:avLst>
                <a:gd name="adj" fmla="val 16667"/>
              </a:avLst>
            </a:prstGeom>
            <a:solidFill>
              <a:srgbClr val="DAEEF3"/>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UU-PKP </a:t>
              </a:r>
              <a:endParaRPr lang="en-US" altLang="en-US" sz="1292">
                <a:solidFill>
                  <a:prstClr val="black"/>
                </a:solidFill>
                <a:cs typeface="+mn-cs"/>
              </a:endParaRPr>
            </a:p>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(UU 1/2011)</a:t>
              </a:r>
              <a:endParaRPr lang="en-US" altLang="en-US" sz="3692">
                <a:solidFill>
                  <a:prstClr val="black"/>
                </a:solidFill>
                <a:cs typeface="+mn-cs"/>
              </a:endParaRPr>
            </a:p>
          </p:txBody>
        </p:sp>
        <p:sp>
          <p:nvSpPr>
            <p:cNvPr id="54" name="AutoShape 50"/>
            <p:cNvSpPr>
              <a:spLocks noChangeArrowheads="1"/>
            </p:cNvSpPr>
            <p:nvPr/>
          </p:nvSpPr>
          <p:spPr bwMode="auto">
            <a:xfrm>
              <a:off x="3741065" y="2606212"/>
              <a:ext cx="2443477" cy="674120"/>
            </a:xfrm>
            <a:prstGeom prst="roundRect">
              <a:avLst>
                <a:gd name="adj" fmla="val 16667"/>
              </a:avLst>
            </a:prstGeom>
            <a:solidFill>
              <a:srgbClr val="FFC000"/>
            </a:solidFill>
            <a:ln w="9525">
              <a:solidFill>
                <a:srgbClr val="000000"/>
              </a:solidFill>
              <a:prstDash val="dash"/>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a:solidFill>
                    <a:prstClr val="black"/>
                  </a:solidFill>
                  <a:ea typeface="PMingLiU" pitchFamily="18" charset="-120"/>
                  <a:cs typeface="+mn-cs"/>
                </a:rPr>
                <a:t>PP No. 14 </a:t>
              </a:r>
              <a:r>
                <a:rPr lang="en-US" altLang="en-US" sz="1108" b="1" dirty="0" err="1">
                  <a:solidFill>
                    <a:prstClr val="black"/>
                  </a:solidFill>
                  <a:ea typeface="PMingLiU" pitchFamily="18" charset="-120"/>
                  <a:cs typeface="+mn-cs"/>
                </a:rPr>
                <a:t>Tahun</a:t>
              </a:r>
              <a:r>
                <a:rPr lang="en-US" altLang="en-US" sz="1108" b="1" dirty="0">
                  <a:solidFill>
                    <a:prstClr val="black"/>
                  </a:solidFill>
                  <a:ea typeface="PMingLiU" pitchFamily="18" charset="-120"/>
                  <a:cs typeface="+mn-cs"/>
                </a:rPr>
                <a:t> 2016 </a:t>
              </a:r>
              <a:r>
                <a:rPr lang="en-US" altLang="en-US" sz="1108" b="1" dirty="0" err="1">
                  <a:solidFill>
                    <a:prstClr val="black"/>
                  </a:solidFill>
                  <a:ea typeface="PMingLiU" pitchFamily="18" charset="-120"/>
                  <a:cs typeface="+mn-cs"/>
                </a:rPr>
                <a:t>tentang</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Penyelenggaraan</a:t>
              </a:r>
              <a:r>
                <a:rPr lang="en-US" altLang="en-US" sz="1108" b="1" dirty="0">
                  <a:solidFill>
                    <a:prstClr val="black"/>
                  </a:solidFill>
                  <a:ea typeface="PMingLiU" pitchFamily="18" charset="-120"/>
                  <a:cs typeface="+mn-cs"/>
                </a:rPr>
                <a:t> </a:t>
              </a:r>
              <a:r>
                <a:rPr lang="id-ID" altLang="en-US" sz="1108" b="1" dirty="0">
                  <a:solidFill>
                    <a:prstClr val="black"/>
                  </a:solidFill>
                  <a:ea typeface="PMingLiU" pitchFamily="18" charset="-120"/>
                  <a:cs typeface="+mn-cs"/>
                </a:rPr>
                <a:t>Perumahan dan Kawasan Permukiman</a:t>
              </a:r>
              <a:endParaRPr lang="en-US" altLang="en-US" sz="1292" dirty="0">
                <a:solidFill>
                  <a:prstClr val="black"/>
                </a:solidFill>
                <a:cs typeface="+mn-cs"/>
              </a:endParaRPr>
            </a:p>
          </p:txBody>
        </p:sp>
        <p:sp>
          <p:nvSpPr>
            <p:cNvPr id="55" name="AutoShape 49"/>
            <p:cNvSpPr>
              <a:spLocks noChangeArrowheads="1"/>
            </p:cNvSpPr>
            <p:nvPr/>
          </p:nvSpPr>
          <p:spPr bwMode="auto">
            <a:xfrm>
              <a:off x="2192574" y="1915830"/>
              <a:ext cx="923637" cy="341495"/>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a:solidFill>
                    <a:prstClr val="black"/>
                  </a:solidFill>
                  <a:ea typeface="PMingLiU" pitchFamily="18" charset="-120"/>
                  <a:cs typeface="+mn-cs"/>
                </a:rPr>
                <a:t>UU-PR </a:t>
              </a:r>
              <a:endParaRPr lang="en-US" altLang="en-US" sz="1292" dirty="0">
                <a:solidFill>
                  <a:prstClr val="black"/>
                </a:solidFill>
                <a:cs typeface="+mn-cs"/>
              </a:endParaRPr>
            </a:p>
            <a:p>
              <a:pPr algn="ctr" defTabSz="844083" eaLnBrk="1" fontAlgn="auto" hangingPunct="1">
                <a:spcBef>
                  <a:spcPts val="0"/>
                </a:spcBef>
                <a:spcAft>
                  <a:spcPts val="0"/>
                </a:spcAft>
                <a:defRPr/>
              </a:pPr>
              <a:r>
                <a:rPr lang="en-US" altLang="en-US" sz="1108" b="1" dirty="0">
                  <a:solidFill>
                    <a:prstClr val="black"/>
                  </a:solidFill>
                  <a:ea typeface="PMingLiU" pitchFamily="18" charset="-120"/>
                  <a:cs typeface="+mn-cs"/>
                </a:rPr>
                <a:t>(UU 26/2007)</a:t>
              </a:r>
              <a:endParaRPr lang="en-US" altLang="en-US" sz="3692" dirty="0">
                <a:solidFill>
                  <a:prstClr val="black"/>
                </a:solidFill>
                <a:cs typeface="+mn-cs"/>
              </a:endParaRPr>
            </a:p>
          </p:txBody>
        </p:sp>
        <p:sp>
          <p:nvSpPr>
            <p:cNvPr id="56" name="AutoShape 48"/>
            <p:cNvSpPr>
              <a:spLocks noChangeArrowheads="1"/>
            </p:cNvSpPr>
            <p:nvPr/>
          </p:nvSpPr>
          <p:spPr bwMode="auto">
            <a:xfrm>
              <a:off x="1562263" y="2581079"/>
              <a:ext cx="923637" cy="341495"/>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a:solidFill>
                    <a:prstClr val="black"/>
                  </a:solidFill>
                  <a:ea typeface="PMingLiU" pitchFamily="18" charset="-120"/>
                  <a:cs typeface="+mn-cs"/>
                </a:rPr>
                <a:t>PP-PPR </a:t>
              </a:r>
              <a:endParaRPr lang="en-US" altLang="en-US" sz="1292" dirty="0">
                <a:solidFill>
                  <a:prstClr val="black"/>
                </a:solidFill>
                <a:cs typeface="+mn-cs"/>
              </a:endParaRPr>
            </a:p>
            <a:p>
              <a:pPr algn="ctr" defTabSz="844083" eaLnBrk="1" fontAlgn="auto" hangingPunct="1">
                <a:spcBef>
                  <a:spcPts val="0"/>
                </a:spcBef>
                <a:spcAft>
                  <a:spcPts val="0"/>
                </a:spcAft>
                <a:defRPr/>
              </a:pPr>
              <a:r>
                <a:rPr lang="en-US" altLang="en-US" sz="1108" b="1" dirty="0">
                  <a:solidFill>
                    <a:prstClr val="black"/>
                  </a:solidFill>
                  <a:ea typeface="PMingLiU" pitchFamily="18" charset="-120"/>
                  <a:cs typeface="+mn-cs"/>
                </a:rPr>
                <a:t>(PP 15/2010)</a:t>
              </a:r>
              <a:endParaRPr lang="en-US" altLang="en-US" sz="3692" dirty="0">
                <a:solidFill>
                  <a:prstClr val="black"/>
                </a:solidFill>
                <a:cs typeface="+mn-cs"/>
              </a:endParaRPr>
            </a:p>
          </p:txBody>
        </p:sp>
        <p:sp>
          <p:nvSpPr>
            <p:cNvPr id="57" name="AutoShape 47"/>
            <p:cNvSpPr>
              <a:spLocks noChangeArrowheads="1"/>
            </p:cNvSpPr>
            <p:nvPr/>
          </p:nvSpPr>
          <p:spPr bwMode="auto">
            <a:xfrm>
              <a:off x="2596409" y="2581079"/>
              <a:ext cx="923637" cy="341495"/>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PP-RTRWN </a:t>
              </a:r>
              <a:endParaRPr lang="en-US" altLang="en-US" sz="1292">
                <a:solidFill>
                  <a:prstClr val="black"/>
                </a:solidFill>
                <a:cs typeface="+mn-cs"/>
              </a:endParaRPr>
            </a:p>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(PP 28/2006)</a:t>
              </a:r>
              <a:endParaRPr lang="en-US" altLang="en-US" sz="3692">
                <a:solidFill>
                  <a:prstClr val="black"/>
                </a:solidFill>
                <a:cs typeface="+mn-cs"/>
              </a:endParaRPr>
            </a:p>
          </p:txBody>
        </p:sp>
        <p:sp>
          <p:nvSpPr>
            <p:cNvPr id="58" name="AutoShape 46"/>
            <p:cNvSpPr>
              <a:spLocks noChangeArrowheads="1"/>
            </p:cNvSpPr>
            <p:nvPr/>
          </p:nvSpPr>
          <p:spPr bwMode="auto">
            <a:xfrm>
              <a:off x="2596409" y="3156151"/>
              <a:ext cx="923637" cy="341494"/>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PERPRES RTR KSN</a:t>
              </a:r>
              <a:endParaRPr lang="en-US" altLang="en-US" sz="3692">
                <a:solidFill>
                  <a:prstClr val="black"/>
                </a:solidFill>
                <a:cs typeface="+mn-cs"/>
              </a:endParaRPr>
            </a:p>
          </p:txBody>
        </p:sp>
        <p:sp>
          <p:nvSpPr>
            <p:cNvPr id="59" name="AutoShape 45"/>
            <p:cNvSpPr>
              <a:spLocks noChangeArrowheads="1"/>
            </p:cNvSpPr>
            <p:nvPr/>
          </p:nvSpPr>
          <p:spPr bwMode="auto">
            <a:xfrm>
              <a:off x="2596409" y="3635131"/>
              <a:ext cx="923637" cy="342973"/>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Perda RTRW Provinsi</a:t>
              </a:r>
              <a:endParaRPr lang="en-US" altLang="en-US" sz="3692">
                <a:solidFill>
                  <a:prstClr val="black"/>
                </a:solidFill>
                <a:cs typeface="+mn-cs"/>
              </a:endParaRPr>
            </a:p>
          </p:txBody>
        </p:sp>
        <p:sp>
          <p:nvSpPr>
            <p:cNvPr id="60" name="AutoShape 44"/>
            <p:cNvSpPr>
              <a:spLocks noChangeArrowheads="1"/>
            </p:cNvSpPr>
            <p:nvPr/>
          </p:nvSpPr>
          <p:spPr bwMode="auto">
            <a:xfrm>
              <a:off x="2596409" y="4111154"/>
              <a:ext cx="923637" cy="342973"/>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a:solidFill>
                    <a:prstClr val="black"/>
                  </a:solidFill>
                  <a:ea typeface="PMingLiU" pitchFamily="18" charset="-120"/>
                  <a:cs typeface="+mn-cs"/>
                </a:rPr>
                <a:t>Perda RTRW Kab/Kota</a:t>
              </a:r>
              <a:endParaRPr lang="en-US" altLang="en-US" sz="3692">
                <a:solidFill>
                  <a:prstClr val="black"/>
                </a:solidFill>
                <a:cs typeface="+mn-cs"/>
              </a:endParaRPr>
            </a:p>
          </p:txBody>
        </p:sp>
        <p:sp>
          <p:nvSpPr>
            <p:cNvPr id="61" name="AutoShape 43"/>
            <p:cNvSpPr>
              <a:spLocks noChangeArrowheads="1"/>
            </p:cNvSpPr>
            <p:nvPr/>
          </p:nvSpPr>
          <p:spPr bwMode="auto">
            <a:xfrm>
              <a:off x="2596409" y="4570915"/>
              <a:ext cx="923637" cy="341495"/>
            </a:xfrm>
            <a:prstGeom prst="roundRect">
              <a:avLst>
                <a:gd name="adj" fmla="val 16667"/>
              </a:avLst>
            </a:prstGeom>
            <a:solidFill>
              <a:srgbClr val="F2F2F2"/>
            </a:solidFill>
            <a:ln w="9525">
              <a:solidFill>
                <a:srgbClr val="000000"/>
              </a:solidFill>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err="1">
                  <a:solidFill>
                    <a:prstClr val="black"/>
                  </a:solidFill>
                  <a:ea typeface="PMingLiU" pitchFamily="18" charset="-120"/>
                  <a:cs typeface="+mn-cs"/>
                </a:rPr>
                <a:t>Perda</a:t>
              </a:r>
              <a:r>
                <a:rPr lang="en-US" altLang="en-US" sz="1108" b="1" dirty="0">
                  <a:solidFill>
                    <a:prstClr val="black"/>
                  </a:solidFill>
                  <a:ea typeface="PMingLiU" pitchFamily="18" charset="-120"/>
                  <a:cs typeface="+mn-cs"/>
                </a:rPr>
                <a:t> RDTR </a:t>
              </a:r>
              <a:r>
                <a:rPr lang="en-US" altLang="en-US" sz="1108" b="1" dirty="0" err="1">
                  <a:solidFill>
                    <a:prstClr val="black"/>
                  </a:solidFill>
                  <a:ea typeface="PMingLiU" pitchFamily="18" charset="-120"/>
                  <a:cs typeface="+mn-cs"/>
                </a:rPr>
                <a:t>Kws</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Perkot</a:t>
              </a:r>
              <a:r>
                <a:rPr lang="en-US" altLang="en-US" sz="1108" b="1" dirty="0">
                  <a:solidFill>
                    <a:prstClr val="black"/>
                  </a:solidFill>
                  <a:ea typeface="PMingLiU" pitchFamily="18" charset="-120"/>
                  <a:cs typeface="+mn-cs"/>
                </a:rPr>
                <a:t>.</a:t>
              </a:r>
              <a:endParaRPr lang="en-US" altLang="en-US" sz="3692" dirty="0">
                <a:solidFill>
                  <a:prstClr val="black"/>
                </a:solidFill>
                <a:cs typeface="+mn-cs"/>
              </a:endParaRPr>
            </a:p>
          </p:txBody>
        </p:sp>
        <p:sp>
          <p:nvSpPr>
            <p:cNvPr id="62" name="AutoShape 41"/>
            <p:cNvSpPr>
              <a:spLocks noChangeArrowheads="1"/>
            </p:cNvSpPr>
            <p:nvPr/>
          </p:nvSpPr>
          <p:spPr bwMode="auto">
            <a:xfrm>
              <a:off x="4221301" y="5531831"/>
              <a:ext cx="1792702" cy="697773"/>
            </a:xfrm>
            <a:prstGeom prst="roundRect">
              <a:avLst>
                <a:gd name="adj" fmla="val 16667"/>
              </a:avLst>
            </a:prstGeom>
            <a:solidFill>
              <a:srgbClr val="FFFFCC"/>
            </a:solidFill>
            <a:ln w="9525">
              <a:solidFill>
                <a:srgbClr val="000000"/>
              </a:solidFill>
              <a:prstDash val="dash"/>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a:solidFill>
                    <a:prstClr val="black"/>
                  </a:solidFill>
                  <a:ea typeface="PMingLiU" pitchFamily="18" charset="-120"/>
                  <a:cs typeface="+mn-cs"/>
                </a:rPr>
                <a:t>SK Bupati/Walikota tentang Penetapan Lokasi Perumahan Kumuh dan Permukiman Kumuh</a:t>
              </a:r>
              <a:endParaRPr lang="en-US" altLang="en-US" sz="3692" dirty="0">
                <a:solidFill>
                  <a:prstClr val="black"/>
                </a:solidFill>
                <a:cs typeface="+mn-cs"/>
              </a:endParaRPr>
            </a:p>
          </p:txBody>
        </p:sp>
        <p:sp>
          <p:nvSpPr>
            <p:cNvPr id="63" name="AutoShape 40"/>
            <p:cNvSpPr>
              <a:spLocks noChangeShapeType="1"/>
            </p:cNvSpPr>
            <p:nvPr/>
          </p:nvSpPr>
          <p:spPr bwMode="auto">
            <a:xfrm rot="16200000">
              <a:off x="3832037" y="1585230"/>
              <a:ext cx="347408" cy="313791"/>
            </a:xfrm>
            <a:prstGeom prst="bentConnector3">
              <a:avLst>
                <a:gd name="adj1" fmla="val 49861"/>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64" name="AutoShape 39"/>
            <p:cNvSpPr>
              <a:spLocks noChangeShapeType="1"/>
            </p:cNvSpPr>
            <p:nvPr/>
          </p:nvSpPr>
          <p:spPr bwMode="auto">
            <a:xfrm rot="5400000" flipH="1">
              <a:off x="4578995" y="1152062"/>
              <a:ext cx="347408" cy="1180127"/>
            </a:xfrm>
            <a:prstGeom prst="bentConnector3">
              <a:avLst>
                <a:gd name="adj1" fmla="val 49861"/>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65" name="AutoShape 38"/>
            <p:cNvSpPr>
              <a:spLocks noChangeShapeType="1"/>
            </p:cNvSpPr>
            <p:nvPr/>
          </p:nvSpPr>
          <p:spPr bwMode="auto">
            <a:xfrm rot="5400000" flipH="1">
              <a:off x="4231722" y="1874448"/>
              <a:ext cx="348886" cy="1114641"/>
            </a:xfrm>
            <a:prstGeom prst="bentConnector3">
              <a:avLst>
                <a:gd name="adj1" fmla="val 50000"/>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66" name="AutoShape 37"/>
            <p:cNvSpPr>
              <a:spLocks noChangeShapeType="1"/>
            </p:cNvSpPr>
            <p:nvPr/>
          </p:nvSpPr>
          <p:spPr bwMode="auto">
            <a:xfrm rot="16200000">
              <a:off x="4978681" y="2242129"/>
              <a:ext cx="348886" cy="379278"/>
            </a:xfrm>
            <a:prstGeom prst="bentConnector3">
              <a:avLst>
                <a:gd name="adj1" fmla="val 50000"/>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67" name="AutoShape 36"/>
            <p:cNvSpPr>
              <a:spLocks noChangeShapeType="1"/>
            </p:cNvSpPr>
            <p:nvPr/>
          </p:nvSpPr>
          <p:spPr bwMode="auto">
            <a:xfrm rot="16200000">
              <a:off x="2178043" y="2104046"/>
              <a:ext cx="323754" cy="630311"/>
            </a:xfrm>
            <a:prstGeom prst="bentConnector3">
              <a:avLst>
                <a:gd name="adj1" fmla="val 49852"/>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68" name="AutoShape 35"/>
            <p:cNvSpPr>
              <a:spLocks noChangeShapeType="1"/>
            </p:cNvSpPr>
            <p:nvPr/>
          </p:nvSpPr>
          <p:spPr bwMode="auto">
            <a:xfrm rot="5400000" flipH="1">
              <a:off x="2694489" y="2218024"/>
              <a:ext cx="322276" cy="403835"/>
            </a:xfrm>
            <a:prstGeom prst="bentConnector3">
              <a:avLst>
                <a:gd name="adj1" fmla="val 49852"/>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69" name="AutoShape 34"/>
            <p:cNvSpPr>
              <a:spLocks noChangeShapeType="1"/>
            </p:cNvSpPr>
            <p:nvPr/>
          </p:nvSpPr>
          <p:spPr bwMode="auto">
            <a:xfrm rot="16200000">
              <a:off x="2942804" y="3038681"/>
              <a:ext cx="233577" cy="1364"/>
            </a:xfrm>
            <a:prstGeom prst="straightConnector1">
              <a:avLst/>
            </a:prstGeom>
            <a:noFill/>
            <a:ln w="1651">
              <a:solidFill>
                <a:srgbClr val="000000"/>
              </a:solidFill>
              <a:round/>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0" name="AutoShape 33"/>
            <p:cNvSpPr>
              <a:spLocks noChangeShapeType="1"/>
            </p:cNvSpPr>
            <p:nvPr/>
          </p:nvSpPr>
          <p:spPr bwMode="auto">
            <a:xfrm rot="16200000">
              <a:off x="2990850" y="3565706"/>
              <a:ext cx="137485" cy="1364"/>
            </a:xfrm>
            <a:prstGeom prst="straightConnector1">
              <a:avLst/>
            </a:prstGeom>
            <a:noFill/>
            <a:ln w="1651">
              <a:solidFill>
                <a:srgbClr val="000000"/>
              </a:solidFill>
              <a:round/>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1" name="AutoShape 32"/>
            <p:cNvSpPr>
              <a:spLocks noChangeShapeType="1"/>
            </p:cNvSpPr>
            <p:nvPr/>
          </p:nvSpPr>
          <p:spPr bwMode="auto">
            <a:xfrm rot="16200000">
              <a:off x="3000516" y="4512521"/>
              <a:ext cx="116788" cy="0"/>
            </a:xfrm>
            <a:prstGeom prst="straightConnector1">
              <a:avLst/>
            </a:prstGeom>
            <a:noFill/>
            <a:ln w="1651">
              <a:solidFill>
                <a:srgbClr val="000000"/>
              </a:solidFill>
              <a:round/>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2" name="AutoShape 31"/>
            <p:cNvSpPr>
              <a:spLocks noChangeShapeType="1"/>
            </p:cNvSpPr>
            <p:nvPr/>
          </p:nvSpPr>
          <p:spPr bwMode="auto">
            <a:xfrm rot="16200000">
              <a:off x="2992385" y="4044630"/>
              <a:ext cx="133050" cy="0"/>
            </a:xfrm>
            <a:prstGeom prst="straightConnector1">
              <a:avLst/>
            </a:prstGeom>
            <a:noFill/>
            <a:ln w="1651">
              <a:solidFill>
                <a:srgbClr val="000000"/>
              </a:solidFill>
              <a:round/>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3" name="AutoShape 30"/>
            <p:cNvSpPr>
              <a:spLocks noChangeShapeType="1"/>
            </p:cNvSpPr>
            <p:nvPr/>
          </p:nvSpPr>
          <p:spPr bwMode="auto">
            <a:xfrm rot="10800000">
              <a:off x="3520046" y="4282641"/>
              <a:ext cx="1586691" cy="498198"/>
            </a:xfrm>
            <a:prstGeom prst="bentConnector3">
              <a:avLst>
                <a:gd name="adj1" fmla="val 50032"/>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4" name="AutoShape 29"/>
            <p:cNvSpPr>
              <a:spLocks noChangeShapeType="1"/>
            </p:cNvSpPr>
            <p:nvPr/>
          </p:nvSpPr>
          <p:spPr bwMode="auto">
            <a:xfrm rot="5400000" flipH="1">
              <a:off x="4845105" y="3398712"/>
              <a:ext cx="239490" cy="2729"/>
            </a:xfrm>
            <a:prstGeom prst="bentConnector3">
              <a:avLst>
                <a:gd name="adj1" fmla="val 50000"/>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5" name="AutoShape 28"/>
            <p:cNvSpPr>
              <a:spLocks noChangeArrowheads="1"/>
            </p:cNvSpPr>
            <p:nvPr/>
          </p:nvSpPr>
          <p:spPr bwMode="auto">
            <a:xfrm>
              <a:off x="3745157" y="3519821"/>
              <a:ext cx="2443477" cy="674120"/>
            </a:xfrm>
            <a:prstGeom prst="roundRect">
              <a:avLst>
                <a:gd name="adj" fmla="val 16667"/>
              </a:avLst>
            </a:prstGeom>
            <a:solidFill>
              <a:schemeClr val="accent4">
                <a:lumMod val="60000"/>
                <a:lumOff val="40000"/>
              </a:schemeClr>
            </a:solidFill>
            <a:ln w="9525">
              <a:solidFill>
                <a:srgbClr val="000000"/>
              </a:solidFill>
              <a:prstDash val="dash"/>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err="1">
                  <a:solidFill>
                    <a:prstClr val="black"/>
                  </a:solidFill>
                  <a:ea typeface="PMingLiU" pitchFamily="18" charset="-120"/>
                  <a:cs typeface="+mn-cs"/>
                </a:rPr>
                <a:t>Permen</a:t>
              </a:r>
              <a:r>
                <a:rPr lang="en-US" altLang="en-US" sz="1108" b="1" dirty="0">
                  <a:solidFill>
                    <a:prstClr val="black"/>
                  </a:solidFill>
                  <a:ea typeface="PMingLiU" pitchFamily="18" charset="-120"/>
                  <a:cs typeface="+mn-cs"/>
                </a:rPr>
                <a:t> PUPR No. </a:t>
              </a:r>
              <a:r>
                <a:rPr lang="id-ID" altLang="en-US" sz="1108" b="1" dirty="0">
                  <a:solidFill>
                    <a:prstClr val="black"/>
                  </a:solidFill>
                  <a:ea typeface="PMingLiU" pitchFamily="18" charset="-120"/>
                  <a:cs typeface="+mn-cs"/>
                </a:rPr>
                <a:t>14</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Tahun</a:t>
              </a:r>
              <a:r>
                <a:rPr lang="en-US" altLang="en-US" sz="1108" b="1" dirty="0">
                  <a:solidFill>
                    <a:prstClr val="black"/>
                  </a:solidFill>
                  <a:ea typeface="PMingLiU" pitchFamily="18" charset="-120"/>
                  <a:cs typeface="+mn-cs"/>
                </a:rPr>
                <a:t> 201</a:t>
              </a:r>
              <a:r>
                <a:rPr lang="id-ID" altLang="en-US" sz="1108" b="1" dirty="0">
                  <a:solidFill>
                    <a:prstClr val="black"/>
                  </a:solidFill>
                  <a:ea typeface="PMingLiU" pitchFamily="18" charset="-120"/>
                  <a:cs typeface="+mn-cs"/>
                </a:rPr>
                <a:t>8</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tentang</a:t>
              </a:r>
              <a:r>
                <a:rPr lang="en-US" altLang="en-US" sz="1108" b="1" dirty="0">
                  <a:solidFill>
                    <a:prstClr val="black"/>
                  </a:solidFill>
                  <a:ea typeface="PMingLiU" pitchFamily="18" charset="-120"/>
                  <a:cs typeface="+mn-cs"/>
                </a:rPr>
                <a:t> </a:t>
              </a:r>
              <a:r>
                <a:rPr lang="id-ID" altLang="en-US" sz="1108" b="1" dirty="0">
                  <a:solidFill>
                    <a:prstClr val="black"/>
                  </a:solidFill>
                  <a:ea typeface="PMingLiU" pitchFamily="18" charset="-120"/>
                  <a:cs typeface="+mn-cs"/>
                </a:rPr>
                <a:t>Pencegahan dan </a:t>
              </a:r>
              <a:r>
                <a:rPr lang="en-US" altLang="en-US" sz="1108" b="1" dirty="0" err="1">
                  <a:solidFill>
                    <a:prstClr val="black"/>
                  </a:solidFill>
                  <a:ea typeface="PMingLiU" pitchFamily="18" charset="-120"/>
                  <a:cs typeface="+mn-cs"/>
                </a:rPr>
                <a:t>Peningkatan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Kualitas</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Perumahan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Kumuh</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dan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Permukiman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Kumuh</a:t>
              </a:r>
              <a:r>
                <a:rPr lang="en-US" altLang="en-US" sz="1108" b="1" dirty="0">
                  <a:solidFill>
                    <a:prstClr val="black"/>
                  </a:solidFill>
                  <a:ea typeface="PMingLiU" pitchFamily="18" charset="-120"/>
                  <a:cs typeface="+mn-cs"/>
                </a:rPr>
                <a:t> </a:t>
              </a:r>
              <a:endParaRPr lang="en-US" altLang="en-US" sz="3692" dirty="0">
                <a:solidFill>
                  <a:prstClr val="black"/>
                </a:solidFill>
                <a:cs typeface="+mn-cs"/>
              </a:endParaRPr>
            </a:p>
          </p:txBody>
        </p:sp>
        <p:sp>
          <p:nvSpPr>
            <p:cNvPr id="76" name="AutoShape 27"/>
            <p:cNvSpPr>
              <a:spLocks noChangeArrowheads="1"/>
            </p:cNvSpPr>
            <p:nvPr/>
          </p:nvSpPr>
          <p:spPr bwMode="auto">
            <a:xfrm>
              <a:off x="5119016" y="4414212"/>
              <a:ext cx="2176072" cy="693338"/>
            </a:xfrm>
            <a:prstGeom prst="roundRect">
              <a:avLst>
                <a:gd name="adj" fmla="val 16667"/>
              </a:avLst>
            </a:prstGeom>
            <a:solidFill>
              <a:srgbClr val="FFFFCC"/>
            </a:solidFill>
            <a:ln w="9525">
              <a:solidFill>
                <a:srgbClr val="000000"/>
              </a:solidFill>
              <a:prstDash val="dash"/>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err="1">
                  <a:solidFill>
                    <a:prstClr val="black"/>
                  </a:solidFill>
                  <a:ea typeface="PMingLiU" pitchFamily="18" charset="-120"/>
                  <a:cs typeface="+mn-cs"/>
                </a:rPr>
                <a:t>Perda</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tentang</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Pencegahan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dan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Peningkatan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Kualitas</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terhadap</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Perumahan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Kumuh</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dan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Permukiman</a:t>
              </a:r>
              <a:r>
                <a:rPr lang="en-US" altLang="en-US" sz="1108" b="1" dirty="0">
                  <a:solidFill>
                    <a:prstClr val="black"/>
                  </a:solidFill>
                  <a:ea typeface="PMingLiU" pitchFamily="18" charset="-120"/>
                  <a:cs typeface="+mn-cs"/>
                </a:rPr>
                <a:t> </a:t>
              </a:r>
              <a:r>
                <a:rPr lang="en-US" altLang="en-US" sz="1108" b="1" dirty="0" err="1">
                  <a:solidFill>
                    <a:prstClr val="black"/>
                  </a:solidFill>
                  <a:ea typeface="PMingLiU" pitchFamily="18" charset="-120"/>
                  <a:cs typeface="+mn-cs"/>
                </a:rPr>
                <a:t>Kumuh</a:t>
              </a:r>
              <a:endParaRPr lang="en-US" altLang="en-US" sz="3692" dirty="0">
                <a:solidFill>
                  <a:prstClr val="black"/>
                </a:solidFill>
                <a:cs typeface="+mn-cs"/>
              </a:endParaRPr>
            </a:p>
          </p:txBody>
        </p:sp>
        <p:sp>
          <p:nvSpPr>
            <p:cNvPr id="77" name="AutoShape 26"/>
            <p:cNvSpPr>
              <a:spLocks noChangeShapeType="1"/>
            </p:cNvSpPr>
            <p:nvPr/>
          </p:nvSpPr>
          <p:spPr bwMode="auto">
            <a:xfrm rot="5400000" flipH="1">
              <a:off x="5594880" y="3538503"/>
              <a:ext cx="1475376" cy="287869"/>
            </a:xfrm>
            <a:prstGeom prst="bentConnector2">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78" name="AutoShape 25"/>
            <p:cNvSpPr>
              <a:spLocks noChangeShapeType="1"/>
            </p:cNvSpPr>
            <p:nvPr/>
          </p:nvSpPr>
          <p:spPr bwMode="auto">
            <a:xfrm rot="16200000">
              <a:off x="5461698" y="4756111"/>
              <a:ext cx="382889" cy="1070983"/>
            </a:xfrm>
            <a:prstGeom prst="bentConnector3">
              <a:avLst>
                <a:gd name="adj1" fmla="val 42015"/>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grpSp>
          <p:nvGrpSpPr>
            <p:cNvPr id="33826" name="Group 18"/>
            <p:cNvGrpSpPr>
              <a:grpSpLocks/>
            </p:cNvGrpSpPr>
            <p:nvPr/>
          </p:nvGrpSpPr>
          <p:grpSpPr bwMode="auto">
            <a:xfrm>
              <a:off x="4853838" y="4194214"/>
              <a:ext cx="112876" cy="668684"/>
              <a:chOff x="4968" y="12053"/>
              <a:chExt cx="118" cy="699"/>
            </a:xfrm>
          </p:grpSpPr>
          <p:sp>
            <p:nvSpPr>
              <p:cNvPr id="89" name="Arc 22"/>
              <p:cNvSpPr>
                <a:spLocks/>
              </p:cNvSpPr>
              <p:nvPr/>
            </p:nvSpPr>
            <p:spPr bwMode="auto">
              <a:xfrm flipH="1">
                <a:off x="4970" y="12527"/>
                <a:ext cx="111" cy="227"/>
              </a:xfrm>
              <a:custGeom>
                <a:avLst/>
                <a:gdLst>
                  <a:gd name="G0" fmla="+- 0 0 0"/>
                  <a:gd name="G1" fmla="+- 21600 0 0"/>
                  <a:gd name="G2" fmla="+- 21600 0 0"/>
                  <a:gd name="T0" fmla="*/ 0 w 21600"/>
                  <a:gd name="T1" fmla="*/ 0 h 43134"/>
                  <a:gd name="T2" fmla="*/ 1690 w 21600"/>
                  <a:gd name="T3" fmla="*/ 43134 h 43134"/>
                  <a:gd name="T4" fmla="*/ 0 w 21600"/>
                  <a:gd name="T5" fmla="*/ 21600 h 43134"/>
                </a:gdLst>
                <a:ahLst/>
                <a:cxnLst>
                  <a:cxn ang="0">
                    <a:pos x="T0" y="T1"/>
                  </a:cxn>
                  <a:cxn ang="0">
                    <a:pos x="T2" y="T3"/>
                  </a:cxn>
                  <a:cxn ang="0">
                    <a:pos x="T4" y="T5"/>
                  </a:cxn>
                </a:cxnLst>
                <a:rect l="0" t="0" r="r" b="b"/>
                <a:pathLst>
                  <a:path w="21600" h="43134" fill="none" extrusionOk="0">
                    <a:moveTo>
                      <a:pt x="-1" y="0"/>
                    </a:moveTo>
                    <a:cubicBezTo>
                      <a:pt x="11929" y="0"/>
                      <a:pt x="21600" y="9670"/>
                      <a:pt x="21600" y="21600"/>
                    </a:cubicBezTo>
                    <a:cubicBezTo>
                      <a:pt x="21600" y="32873"/>
                      <a:pt x="12929" y="42251"/>
                      <a:pt x="1689" y="43133"/>
                    </a:cubicBezTo>
                  </a:path>
                  <a:path w="21600" h="43134" stroke="0" extrusionOk="0">
                    <a:moveTo>
                      <a:pt x="-1" y="0"/>
                    </a:moveTo>
                    <a:cubicBezTo>
                      <a:pt x="11929" y="0"/>
                      <a:pt x="21600" y="9670"/>
                      <a:pt x="21600" y="21600"/>
                    </a:cubicBezTo>
                    <a:cubicBezTo>
                      <a:pt x="21600" y="32873"/>
                      <a:pt x="12929" y="42251"/>
                      <a:pt x="1689" y="43133"/>
                    </a:cubicBezTo>
                    <a:lnTo>
                      <a:pt x="0" y="21600"/>
                    </a:lnTo>
                    <a:close/>
                  </a:path>
                </a:pathLst>
              </a:custGeom>
              <a:noFill/>
              <a:ln w="1651">
                <a:solidFill>
                  <a:srgbClr val="000000"/>
                </a:solidFill>
                <a:round/>
                <a:headEn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90" name="AutoShape 21"/>
              <p:cNvSpPr>
                <a:spLocks noChangeShapeType="1"/>
              </p:cNvSpPr>
              <p:nvPr/>
            </p:nvSpPr>
            <p:spPr bwMode="auto">
              <a:xfrm flipH="1">
                <a:off x="5081" y="12053"/>
                <a:ext cx="3" cy="474"/>
              </a:xfrm>
              <a:prstGeom prst="straightConnector1">
                <a:avLst/>
              </a:prstGeom>
              <a:noFill/>
              <a:ln w="1651">
                <a:solidFill>
                  <a:srgbClr val="000000"/>
                </a:solidFill>
                <a:round/>
                <a:headEn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grpSp>
        <p:grpSp>
          <p:nvGrpSpPr>
            <p:cNvPr id="33827" name="Group 11"/>
            <p:cNvGrpSpPr>
              <a:grpSpLocks/>
            </p:cNvGrpSpPr>
            <p:nvPr/>
          </p:nvGrpSpPr>
          <p:grpSpPr bwMode="auto">
            <a:xfrm>
              <a:off x="5803718" y="2181467"/>
              <a:ext cx="980490" cy="2255731"/>
              <a:chOff x="6105" y="2560"/>
              <a:chExt cx="1156" cy="2657"/>
            </a:xfrm>
          </p:grpSpPr>
          <p:sp>
            <p:nvSpPr>
              <p:cNvPr id="87" name="AutoShape 13"/>
              <p:cNvSpPr>
                <a:spLocks noChangeShapeType="1"/>
              </p:cNvSpPr>
              <p:nvPr/>
            </p:nvSpPr>
            <p:spPr bwMode="auto">
              <a:xfrm>
                <a:off x="7260" y="2588"/>
                <a:ext cx="3" cy="2629"/>
              </a:xfrm>
              <a:prstGeom prst="straightConnector1">
                <a:avLst/>
              </a:prstGeom>
              <a:noFill/>
              <a:ln w="1651">
                <a:solidFill>
                  <a:srgbClr val="000000"/>
                </a:solidFill>
                <a:round/>
                <a:headEnd/>
                <a:tailEnd type="arrow" w="med" len="me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88" name="AutoShape 12"/>
              <p:cNvSpPr>
                <a:spLocks noChangeShapeType="1"/>
              </p:cNvSpPr>
              <p:nvPr/>
            </p:nvSpPr>
            <p:spPr bwMode="auto">
              <a:xfrm flipH="1">
                <a:off x="6105" y="2562"/>
                <a:ext cx="1147" cy="2"/>
              </a:xfrm>
              <a:prstGeom prst="straightConnector1">
                <a:avLst/>
              </a:prstGeom>
              <a:noFill/>
              <a:ln w="1651">
                <a:solidFill>
                  <a:srgbClr val="000000"/>
                </a:solidFill>
                <a:round/>
                <a:headEn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grpSp>
        <p:sp>
          <p:nvSpPr>
            <p:cNvPr id="81" name="AutoShape 10"/>
            <p:cNvSpPr>
              <a:spLocks noChangeArrowheads="1"/>
            </p:cNvSpPr>
            <p:nvPr/>
          </p:nvSpPr>
          <p:spPr bwMode="auto">
            <a:xfrm>
              <a:off x="6327794" y="5531831"/>
              <a:ext cx="1732672" cy="697773"/>
            </a:xfrm>
            <a:prstGeom prst="roundRect">
              <a:avLst>
                <a:gd name="adj" fmla="val 16667"/>
              </a:avLst>
            </a:prstGeom>
            <a:solidFill>
              <a:srgbClr val="FFFFCC"/>
            </a:solidFill>
            <a:ln w="9525">
              <a:solidFill>
                <a:srgbClr val="000000"/>
              </a:solidFill>
              <a:prstDash val="dash"/>
              <a:round/>
              <a:headEnd/>
              <a:tailEnd/>
            </a:ln>
          </p:spPr>
          <p:txBody>
            <a:bodyPr lIns="0" tIns="0" rIns="0" bIns="0" anchor="ctr"/>
            <a:lstStyle/>
            <a:p>
              <a:pPr algn="ctr" defTabSz="844083" eaLnBrk="1" fontAlgn="auto" hangingPunct="1">
                <a:spcBef>
                  <a:spcPts val="0"/>
                </a:spcBef>
                <a:spcAft>
                  <a:spcPts val="0"/>
                </a:spcAft>
                <a:defRPr/>
              </a:pPr>
              <a:r>
                <a:rPr lang="en-US" altLang="en-US" sz="1108" b="1" dirty="0" err="1">
                  <a:solidFill>
                    <a:prstClr val="black"/>
                  </a:solidFill>
                  <a:ea typeface="PMingLiU" pitchFamily="18" charset="-120"/>
                  <a:cs typeface="+mn-cs"/>
                </a:rPr>
                <a:t>Perbup</a:t>
              </a:r>
              <a:r>
                <a:rPr lang="en-US" altLang="en-US" sz="1108" b="1" dirty="0">
                  <a:solidFill>
                    <a:prstClr val="black"/>
                  </a:solidFill>
                  <a:ea typeface="PMingLiU" pitchFamily="18" charset="-120"/>
                  <a:cs typeface="+mn-cs"/>
                </a:rPr>
                <a:t>/</a:t>
              </a:r>
              <a:r>
                <a:rPr lang="en-US" altLang="en-US" sz="1108" b="1" dirty="0" err="1">
                  <a:solidFill>
                    <a:prstClr val="black"/>
                  </a:solidFill>
                  <a:ea typeface="PMingLiU" pitchFamily="18" charset="-120"/>
                  <a:cs typeface="+mn-cs"/>
                </a:rPr>
                <a:t>wal</a:t>
              </a:r>
              <a:r>
                <a:rPr lang="en-US" altLang="en-US" sz="1108" b="1" dirty="0">
                  <a:solidFill>
                    <a:prstClr val="black"/>
                  </a:solidFill>
                  <a:ea typeface="PMingLiU" pitchFamily="18" charset="-120"/>
                  <a:cs typeface="+mn-cs"/>
                </a:rPr>
                <a:t> tentang Rencana Penanganan Perumahan Kumuh dan Permukiman Kumuh</a:t>
              </a:r>
              <a:endParaRPr lang="en-US" altLang="en-US" sz="3692" dirty="0">
                <a:solidFill>
                  <a:prstClr val="black"/>
                </a:solidFill>
                <a:cs typeface="+mn-cs"/>
              </a:endParaRPr>
            </a:p>
          </p:txBody>
        </p:sp>
        <p:sp>
          <p:nvSpPr>
            <p:cNvPr id="82" name="AutoShape 9"/>
            <p:cNvSpPr>
              <a:spLocks noChangeShapeType="1"/>
            </p:cNvSpPr>
            <p:nvPr/>
          </p:nvSpPr>
          <p:spPr bwMode="auto">
            <a:xfrm rot="10800000">
              <a:off x="6014003" y="5880718"/>
              <a:ext cx="313791" cy="1479"/>
            </a:xfrm>
            <a:prstGeom prst="straightConnector1">
              <a:avLst/>
            </a:prstGeom>
            <a:noFill/>
            <a:ln w="1651">
              <a:solidFill>
                <a:srgbClr val="000000"/>
              </a:solidFill>
              <a:round/>
              <a:headEnd type="arrow" w="med" len="med"/>
              <a:tailEnd type="arrow" w="med" len="me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83" name="AutoShape 8"/>
            <p:cNvSpPr>
              <a:spLocks noChangeShapeType="1"/>
            </p:cNvSpPr>
            <p:nvPr/>
          </p:nvSpPr>
          <p:spPr bwMode="auto">
            <a:xfrm rot="5400000" flipH="1">
              <a:off x="6512390" y="4776403"/>
              <a:ext cx="360713" cy="1008224"/>
            </a:xfrm>
            <a:prstGeom prst="bentConnector3">
              <a:avLst>
                <a:gd name="adj1" fmla="val 37348"/>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84" name="AutoShape 13"/>
            <p:cNvSpPr>
              <a:spLocks noChangeShapeType="1"/>
            </p:cNvSpPr>
            <p:nvPr/>
          </p:nvSpPr>
          <p:spPr bwMode="auto">
            <a:xfrm>
              <a:off x="4963485" y="4869538"/>
              <a:ext cx="4092" cy="682990"/>
            </a:xfrm>
            <a:prstGeom prst="straightConnector1">
              <a:avLst/>
            </a:prstGeom>
            <a:noFill/>
            <a:ln w="1651">
              <a:solidFill>
                <a:srgbClr val="000000"/>
              </a:solidFill>
              <a:round/>
              <a:headEnd/>
              <a:tailEnd type="arrow" w="med" len="me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sp>
          <p:nvSpPr>
            <p:cNvPr id="86" name="AutoShape 30"/>
            <p:cNvSpPr>
              <a:spLocks noChangeShapeType="1"/>
            </p:cNvSpPr>
            <p:nvPr/>
          </p:nvSpPr>
          <p:spPr bwMode="auto">
            <a:xfrm rot="10800000">
              <a:off x="3520046" y="4742402"/>
              <a:ext cx="1586691" cy="38437"/>
            </a:xfrm>
            <a:prstGeom prst="bentConnector3">
              <a:avLst>
                <a:gd name="adj1" fmla="val 50032"/>
              </a:avLst>
            </a:prstGeom>
            <a:noFill/>
            <a:ln w="1651">
              <a:solidFill>
                <a:srgbClr val="000000"/>
              </a:solidFill>
              <a:miter lim="800000"/>
              <a:headEnd type="arrow" w="med" len="med"/>
              <a:tailEnd/>
            </a:ln>
            <a:extLst/>
          </p:spPr>
          <p:txBody>
            <a:bodyPr lIns="84406" tIns="42203" rIns="84406" bIns="42203"/>
            <a:lstStyle/>
            <a:p>
              <a:pPr defTabSz="844083" eaLnBrk="1" fontAlgn="auto" hangingPunct="1">
                <a:spcBef>
                  <a:spcPts val="0"/>
                </a:spcBef>
                <a:spcAft>
                  <a:spcPts val="0"/>
                </a:spcAft>
                <a:defRPr/>
              </a:pPr>
              <a:endParaRPr lang="en-US" sz="3692">
                <a:solidFill>
                  <a:prstClr val="black"/>
                </a:solidFill>
                <a:latin typeface="+mn-lt"/>
                <a:cs typeface="+mn-cs"/>
              </a:endParaRPr>
            </a:p>
          </p:txBody>
        </p:sp>
      </p:grpSp>
      <p:sp>
        <p:nvSpPr>
          <p:cNvPr id="33795" name="TextBox 8"/>
          <p:cNvSpPr txBox="1">
            <a:spLocks noChangeArrowheads="1"/>
          </p:cNvSpPr>
          <p:nvPr/>
        </p:nvSpPr>
        <p:spPr bwMode="auto">
          <a:xfrm>
            <a:off x="74613" y="4763"/>
            <a:ext cx="89804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SzPct val="200000"/>
              <a:buFont typeface="Arial" panose="020B0604020202020204" pitchFamily="34" charset="0"/>
              <a:buNone/>
            </a:pPr>
            <a:r>
              <a:rPr lang="id-ID" altLang="id-ID" noProof="1">
                <a:solidFill>
                  <a:srgbClr val="002060"/>
                </a:solidFill>
                <a:latin typeface="KG Second Chances Solid" pitchFamily="2" charset="0"/>
                <a:cs typeface="Tahoma" panose="020B0604030504040204" pitchFamily="34" charset="0"/>
              </a:rPr>
              <a:t>FAMILY TREE </a:t>
            </a:r>
          </a:p>
          <a:p>
            <a:pPr algn="ctr" eaLnBrk="1" hangingPunct="1">
              <a:lnSpc>
                <a:spcPct val="100000"/>
              </a:lnSpc>
              <a:spcBef>
                <a:spcPct val="0"/>
              </a:spcBef>
              <a:buSzPct val="200000"/>
              <a:buFont typeface="Arial" panose="020B0604020202020204" pitchFamily="34" charset="0"/>
              <a:buNone/>
            </a:pPr>
            <a:r>
              <a:rPr lang="id-ID" sz="1800" noProof="1">
                <a:solidFill>
                  <a:srgbClr val="002060"/>
                </a:solidFill>
                <a:latin typeface="KG Second Chances Solid" pitchFamily="2" charset="0"/>
                <a:ea typeface="Kozuka Gothic Pro L"/>
                <a:cs typeface="Calibri" panose="020F0502020204030204" pitchFamily="34" charset="0"/>
              </a:rPr>
              <a:t>Peraturan Perundang-Undangan terkait Pencegahan dan Peningkatan Kualitas Perumahan Kumuh dan Permukiman Kumuh</a:t>
            </a:r>
          </a:p>
        </p:txBody>
      </p:sp>
      <p:sp>
        <p:nvSpPr>
          <p:cNvPr id="3379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5183E6EA-0745-4237-B90D-C1C06385A1BC}" type="slidenum">
              <a:rPr lang="id-ID" sz="1200" smtClean="0">
                <a:solidFill>
                  <a:srgbClr val="898989"/>
                </a:solidFill>
              </a:rPr>
              <a:pPr>
                <a:lnSpc>
                  <a:spcPct val="100000"/>
                </a:lnSpc>
                <a:spcBef>
                  <a:spcPct val="0"/>
                </a:spcBef>
                <a:buFontTx/>
                <a:buNone/>
              </a:pPr>
              <a:t>41</a:t>
            </a:fld>
            <a:endParaRPr lang="id-ID" sz="1200" smtClean="0">
              <a:solidFill>
                <a:srgbClr val="898989"/>
              </a:solidFill>
            </a:endParaRPr>
          </a:p>
        </p:txBody>
      </p:sp>
    </p:spTree>
    <p:extLst>
      <p:ext uri="{BB962C8B-B14F-4D97-AF65-F5344CB8AC3E}">
        <p14:creationId xmlns:p14="http://schemas.microsoft.com/office/powerpoint/2010/main" val="3847235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47963" y="1143000"/>
            <a:ext cx="3455987" cy="603250"/>
          </a:xfrm>
          <a:solidFill>
            <a:schemeClr val="accent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style>
          <a:lnRef idx="1">
            <a:schemeClr val="accent1"/>
          </a:lnRef>
          <a:fillRef idx="3">
            <a:schemeClr val="accent1"/>
          </a:fillRef>
          <a:effectRef idx="2">
            <a:schemeClr val="accent1"/>
          </a:effectRef>
          <a:fontRef idx="minor">
            <a:schemeClr val="lt1"/>
          </a:fontRef>
        </p:style>
        <p:txBody>
          <a:bodyPr rtlCol="0">
            <a:noAutofit/>
          </a:bodyPr>
          <a:lstStyle/>
          <a:p>
            <a:pPr algn="ctr" eaLnBrk="1" fontAlgn="auto" hangingPunct="1">
              <a:spcAft>
                <a:spcPts val="0"/>
              </a:spcAft>
              <a:defRPr/>
            </a:pPr>
            <a:r>
              <a:rPr lang="id-ID" sz="1100" b="1" dirty="0" smtClean="0">
                <a:latin typeface="Tw Cen MT" panose="020B0602020104020603" pitchFamily="34" charset="0"/>
                <a:cs typeface="Arial" pitchFamily="34" charset="0"/>
              </a:rPr>
              <a:t>PENCEGAHAN </a:t>
            </a:r>
            <a:r>
              <a:rPr lang="en-AU" sz="1100" b="1" dirty="0" smtClean="0">
                <a:latin typeface="Tw Cen MT" panose="020B0602020104020603" pitchFamily="34" charset="0"/>
                <a:cs typeface="Arial" pitchFamily="34" charset="0"/>
              </a:rPr>
              <a:t>DAN PENINGKATAN KUALITAS </a:t>
            </a:r>
            <a:br>
              <a:rPr lang="en-AU" sz="1100" b="1" dirty="0" smtClean="0">
                <a:latin typeface="Tw Cen MT" panose="020B0602020104020603" pitchFamily="34" charset="0"/>
                <a:cs typeface="Arial" pitchFamily="34" charset="0"/>
              </a:rPr>
            </a:br>
            <a:r>
              <a:rPr lang="id-ID" sz="1100" b="1" dirty="0" smtClean="0">
                <a:latin typeface="Tw Cen MT" panose="020B0602020104020603" pitchFamily="34" charset="0"/>
                <a:cs typeface="Arial" pitchFamily="34" charset="0"/>
              </a:rPr>
              <a:t>Terhadap Perumahan Kumuh </a:t>
            </a:r>
            <a:r>
              <a:rPr lang="en-US" sz="1100" b="1" dirty="0" smtClean="0">
                <a:latin typeface="Tw Cen MT" panose="020B0602020104020603" pitchFamily="34" charset="0"/>
                <a:cs typeface="Arial" pitchFamily="34" charset="0"/>
              </a:rPr>
              <a:t/>
            </a:r>
            <a:br>
              <a:rPr lang="en-US" sz="1100" b="1" dirty="0" smtClean="0">
                <a:latin typeface="Tw Cen MT" panose="020B0602020104020603" pitchFamily="34" charset="0"/>
                <a:cs typeface="Arial" pitchFamily="34" charset="0"/>
              </a:rPr>
            </a:br>
            <a:r>
              <a:rPr lang="id-ID" sz="1100" b="1" dirty="0" smtClean="0">
                <a:latin typeface="Tw Cen MT" panose="020B0602020104020603" pitchFamily="34" charset="0"/>
                <a:cs typeface="Arial" pitchFamily="34" charset="0"/>
              </a:rPr>
              <a:t>dan Permukiman Kumuh</a:t>
            </a:r>
            <a:endParaRPr lang="id-ID" sz="1100" b="1" dirty="0">
              <a:latin typeface="Tw Cen MT" panose="020B0602020104020603" pitchFamily="34" charset="0"/>
              <a:cs typeface="Arial" pitchFamily="34" charset="0"/>
            </a:endParaRPr>
          </a:p>
        </p:txBody>
      </p:sp>
      <p:sp>
        <p:nvSpPr>
          <p:cNvPr id="5" name="Rectangle 1"/>
          <p:cNvSpPr>
            <a:spLocks noChangeArrowheads="1"/>
          </p:cNvSpPr>
          <p:nvPr/>
        </p:nvSpPr>
        <p:spPr bwMode="auto">
          <a:xfrm>
            <a:off x="498475" y="2522538"/>
            <a:ext cx="2016125" cy="374650"/>
          </a:xfrm>
          <a:prstGeom prst="rect">
            <a:avLst/>
          </a:prstGeom>
          <a:solidFill>
            <a:schemeClr val="accent1">
              <a:lumMod val="75000"/>
            </a:schemeClr>
          </a:solidFill>
          <a:ln>
            <a:noFill/>
            <a:headEnd/>
            <a:tailEn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36000" tIns="18000" rIns="36000" bIns="18000" anchor="ctr">
            <a:spAutoFit/>
          </a:bodyPr>
          <a:lstStyle/>
          <a:p>
            <a:pPr algn="ctr" eaLnBrk="1" fontAlgn="auto" hangingPunct="1">
              <a:spcBef>
                <a:spcPts val="0"/>
              </a:spcBef>
              <a:spcAft>
                <a:spcPts val="0"/>
              </a:spcAft>
              <a:defRPr/>
            </a:pPr>
            <a:r>
              <a:rPr lang="id-ID" sz="1100" b="1" dirty="0">
                <a:solidFill>
                  <a:prstClr val="white"/>
                </a:solidFill>
                <a:cs typeface="Arial" pitchFamily="34" charset="0"/>
              </a:rPr>
              <a:t>Indikator </a:t>
            </a:r>
            <a:r>
              <a:rPr lang="en-US" sz="1100" b="1" dirty="0" err="1">
                <a:solidFill>
                  <a:prstClr val="white"/>
                </a:solidFill>
                <a:cs typeface="Arial" pitchFamily="34" charset="0"/>
              </a:rPr>
              <a:t>Permukiman</a:t>
            </a:r>
            <a:r>
              <a:rPr lang="en-US" sz="1100" b="1" dirty="0">
                <a:solidFill>
                  <a:prstClr val="white"/>
                </a:solidFill>
                <a:cs typeface="Arial" pitchFamily="34" charset="0"/>
              </a:rPr>
              <a:t> </a:t>
            </a:r>
            <a:r>
              <a:rPr lang="en-US" sz="1100" b="1" dirty="0" err="1">
                <a:solidFill>
                  <a:prstClr val="white"/>
                </a:solidFill>
                <a:cs typeface="Arial" pitchFamily="34" charset="0"/>
              </a:rPr>
              <a:t>Kumuh</a:t>
            </a:r>
            <a:endParaRPr lang="en-US" sz="1100" b="1" dirty="0">
              <a:solidFill>
                <a:prstClr val="white"/>
              </a:solidFill>
              <a:cs typeface="Arial" pitchFamily="34" charset="0"/>
            </a:endParaRPr>
          </a:p>
        </p:txBody>
      </p:sp>
      <p:sp>
        <p:nvSpPr>
          <p:cNvPr id="14" name="Title 1"/>
          <p:cNvSpPr txBox="1">
            <a:spLocks/>
          </p:cNvSpPr>
          <p:nvPr/>
        </p:nvSpPr>
        <p:spPr>
          <a:xfrm>
            <a:off x="3214688" y="2438400"/>
            <a:ext cx="2520950" cy="576263"/>
          </a:xfrm>
          <a:prstGeom prst="rect">
            <a:avLst/>
          </a:prstGeom>
          <a:solidFill>
            <a:schemeClr val="accent1">
              <a:lumMod val="7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fontAlgn="auto">
              <a:spcAft>
                <a:spcPts val="0"/>
              </a:spcAft>
              <a:defRPr/>
            </a:pPr>
            <a:r>
              <a:rPr lang="id-ID" sz="1200" b="1" dirty="0" smtClean="0">
                <a:solidFill>
                  <a:prstClr val="white"/>
                </a:solidFill>
                <a:cs typeface="Arial" pitchFamily="34" charset="0"/>
              </a:rPr>
              <a:t>Pencegahan Terhadap Tumbuh dan Berkembangnya Perumahan Kumuh </a:t>
            </a:r>
            <a:r>
              <a:rPr lang="en-US" sz="1200" b="1" dirty="0" smtClean="0">
                <a:solidFill>
                  <a:prstClr val="white"/>
                </a:solidFill>
                <a:cs typeface="Arial" pitchFamily="34" charset="0"/>
              </a:rPr>
              <a:t/>
            </a:r>
            <a:br>
              <a:rPr lang="en-US" sz="1200" b="1" dirty="0" smtClean="0">
                <a:solidFill>
                  <a:prstClr val="white"/>
                </a:solidFill>
                <a:cs typeface="Arial" pitchFamily="34" charset="0"/>
              </a:rPr>
            </a:br>
            <a:r>
              <a:rPr lang="id-ID" sz="1200" b="1" dirty="0" smtClean="0">
                <a:solidFill>
                  <a:prstClr val="white"/>
                </a:solidFill>
                <a:cs typeface="Arial" pitchFamily="34" charset="0"/>
              </a:rPr>
              <a:t>dan Permukiman Kumuh</a:t>
            </a:r>
            <a:endParaRPr lang="id-ID" sz="1200" b="1" dirty="0">
              <a:solidFill>
                <a:prstClr val="white"/>
              </a:solidFill>
              <a:cs typeface="Arial" pitchFamily="34" charset="0"/>
            </a:endParaRPr>
          </a:p>
        </p:txBody>
      </p:sp>
      <p:sp>
        <p:nvSpPr>
          <p:cNvPr id="15" name="Rectangle 1"/>
          <p:cNvSpPr>
            <a:spLocks noChangeArrowheads="1"/>
          </p:cNvSpPr>
          <p:nvPr/>
        </p:nvSpPr>
        <p:spPr bwMode="auto">
          <a:xfrm>
            <a:off x="2803525" y="3557588"/>
            <a:ext cx="1582738" cy="447675"/>
          </a:xfrm>
          <a:prstGeom prst="rect">
            <a:avLst/>
          </a:prstGeom>
          <a:solidFill>
            <a:schemeClr val="accent1"/>
          </a:solidFill>
          <a:ln w="9525">
            <a:noFill/>
            <a:miter lim="800000"/>
            <a:headEnd/>
            <a:tailEnd/>
          </a:ln>
          <a:effectLst>
            <a:outerShdw blurRad="50800" dist="38100" dir="2700000" algn="tl" rotWithShape="0">
              <a:prstClr val="black">
                <a:alpha val="40000"/>
              </a:prstClr>
            </a:outerShdw>
          </a:effectLst>
        </p:spPr>
        <p:txBody>
          <a:bodyPr lIns="36000" tIns="18000" rIns="36000" bIns="18000"/>
          <a:lstStyle/>
          <a:p>
            <a:pPr algn="ctr" eaLnBrk="1" fontAlgn="auto" hangingPunct="1">
              <a:spcBef>
                <a:spcPts val="0"/>
              </a:spcBef>
              <a:spcAft>
                <a:spcPts val="0"/>
              </a:spcAft>
              <a:defRPr/>
            </a:pPr>
            <a:r>
              <a:rPr lang="en-US" sz="1200" b="1" dirty="0">
                <a:solidFill>
                  <a:prstClr val="white"/>
                </a:solidFill>
                <a:latin typeface="Tw Cen MT" panose="020B0602020104020603" pitchFamily="34" charset="0"/>
                <a:cs typeface="+mn-cs"/>
              </a:rPr>
              <a:t>PENGAWASAN DAN PENGENDALIAN</a:t>
            </a:r>
          </a:p>
        </p:txBody>
      </p:sp>
      <p:sp>
        <p:nvSpPr>
          <p:cNvPr id="16" name="Rectangle 1"/>
          <p:cNvSpPr>
            <a:spLocks noChangeArrowheads="1"/>
          </p:cNvSpPr>
          <p:nvPr/>
        </p:nvSpPr>
        <p:spPr bwMode="auto">
          <a:xfrm rot="5400000">
            <a:off x="5165293" y="2882425"/>
            <a:ext cx="442035" cy="1800200"/>
          </a:xfrm>
          <a:prstGeom prst="rect">
            <a:avLst/>
          </a:prstGeom>
          <a:solidFill>
            <a:schemeClr val="accent1"/>
          </a:solidFill>
          <a:ln>
            <a:noFill/>
            <a:headEnd/>
            <a:tailEn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vert270" lIns="36000" tIns="18000" rIns="36000" bIns="18000">
            <a:spAutoFit/>
          </a:bodyPr>
          <a:lstStyle/>
          <a:p>
            <a:pPr algn="ctr" eaLnBrk="1" fontAlgn="auto" hangingPunct="1">
              <a:spcBef>
                <a:spcPts val="0"/>
              </a:spcBef>
              <a:spcAft>
                <a:spcPts val="0"/>
              </a:spcAft>
              <a:defRPr/>
            </a:pPr>
            <a:r>
              <a:rPr lang="en-US" sz="1200" b="1" dirty="0">
                <a:solidFill>
                  <a:prstClr val="white"/>
                </a:solidFill>
                <a:cs typeface="Arial" pitchFamily="34" charset="0"/>
              </a:rPr>
              <a:t>PEMBERDAYAAN MASYARAKAT</a:t>
            </a:r>
          </a:p>
        </p:txBody>
      </p:sp>
      <p:sp>
        <p:nvSpPr>
          <p:cNvPr id="17" name="Rectangle 1"/>
          <p:cNvSpPr>
            <a:spLocks noChangeArrowheads="1"/>
          </p:cNvSpPr>
          <p:nvPr/>
        </p:nvSpPr>
        <p:spPr bwMode="auto">
          <a:xfrm>
            <a:off x="2801938" y="4046538"/>
            <a:ext cx="1584325" cy="284162"/>
          </a:xfrm>
          <a:prstGeom prst="rect">
            <a:avLst/>
          </a:prstGeom>
          <a:solidFill>
            <a:srgbClr val="336699"/>
          </a:solidFill>
          <a:ln>
            <a:noFill/>
            <a:headEnd/>
            <a:tailEnd/>
          </a:ln>
        </p:spPr>
        <p:style>
          <a:lnRef idx="1">
            <a:schemeClr val="accent4"/>
          </a:lnRef>
          <a:fillRef idx="3">
            <a:schemeClr val="accent4"/>
          </a:fillRef>
          <a:effectRef idx="2">
            <a:schemeClr val="accent4"/>
          </a:effectRef>
          <a:fontRef idx="minor">
            <a:schemeClr val="lt1"/>
          </a:fontRef>
        </p:style>
        <p:txBody>
          <a:bodyPr lIns="36000" tIns="18000" rIns="36000" bIns="18000">
            <a:spAutoFit/>
          </a:bodyPr>
          <a:lstStyle/>
          <a:p>
            <a:pPr algn="ctr" eaLnBrk="1" fontAlgn="auto" hangingPunct="1">
              <a:lnSpc>
                <a:spcPct val="150000"/>
              </a:lnSpc>
              <a:spcBef>
                <a:spcPts val="0"/>
              </a:spcBef>
              <a:spcAft>
                <a:spcPts val="0"/>
              </a:spcAft>
              <a:defRPr/>
            </a:pPr>
            <a:r>
              <a:rPr lang="en-US" sz="1200" dirty="0">
                <a:solidFill>
                  <a:prstClr val="white"/>
                </a:solidFill>
                <a:cs typeface="Arial" pitchFamily="34" charset="0"/>
              </a:rPr>
              <a:t>Perizinan</a:t>
            </a:r>
          </a:p>
        </p:txBody>
      </p:sp>
      <p:sp>
        <p:nvSpPr>
          <p:cNvPr id="18" name="Rectangle 1"/>
          <p:cNvSpPr>
            <a:spLocks noChangeArrowheads="1"/>
          </p:cNvSpPr>
          <p:nvPr/>
        </p:nvSpPr>
        <p:spPr bwMode="auto">
          <a:xfrm>
            <a:off x="2801938" y="4394200"/>
            <a:ext cx="1584325" cy="284163"/>
          </a:xfrm>
          <a:prstGeom prst="rect">
            <a:avLst/>
          </a:prstGeom>
          <a:solidFill>
            <a:srgbClr val="336699"/>
          </a:solidFill>
          <a:ln>
            <a:noFill/>
            <a:headEnd/>
            <a:tailEnd/>
          </a:ln>
        </p:spPr>
        <p:style>
          <a:lnRef idx="1">
            <a:schemeClr val="accent1"/>
          </a:lnRef>
          <a:fillRef idx="3">
            <a:schemeClr val="accent1"/>
          </a:fillRef>
          <a:effectRef idx="2">
            <a:schemeClr val="accent1"/>
          </a:effectRef>
          <a:fontRef idx="minor">
            <a:schemeClr val="lt1"/>
          </a:fontRef>
        </p:style>
        <p:txBody>
          <a:bodyPr lIns="36000" tIns="18000" rIns="36000" bIns="18000">
            <a:spAutoFit/>
          </a:bodyPr>
          <a:lstStyle/>
          <a:p>
            <a:pPr algn="ctr" eaLnBrk="1" fontAlgn="auto" hangingPunct="1">
              <a:lnSpc>
                <a:spcPct val="150000"/>
              </a:lnSpc>
              <a:spcBef>
                <a:spcPts val="0"/>
              </a:spcBef>
              <a:spcAft>
                <a:spcPts val="0"/>
              </a:spcAft>
              <a:defRPr/>
            </a:pPr>
            <a:r>
              <a:rPr lang="en-US" sz="1200" dirty="0">
                <a:solidFill>
                  <a:prstClr val="white"/>
                </a:solidFill>
                <a:cs typeface="Arial" pitchFamily="34" charset="0"/>
              </a:rPr>
              <a:t>Standar Teknis</a:t>
            </a:r>
          </a:p>
        </p:txBody>
      </p:sp>
      <p:sp>
        <p:nvSpPr>
          <p:cNvPr id="19" name="Rectangle 1"/>
          <p:cNvSpPr>
            <a:spLocks noChangeArrowheads="1"/>
          </p:cNvSpPr>
          <p:nvPr/>
        </p:nvSpPr>
        <p:spPr bwMode="auto">
          <a:xfrm>
            <a:off x="2801938" y="4725988"/>
            <a:ext cx="1584325" cy="314325"/>
          </a:xfrm>
          <a:prstGeom prst="rect">
            <a:avLst/>
          </a:prstGeom>
          <a:solidFill>
            <a:srgbClr val="336699"/>
          </a:solidFill>
          <a:ln>
            <a:noFill/>
            <a:headEnd/>
            <a:tailEnd/>
          </a:ln>
        </p:spPr>
        <p:style>
          <a:lnRef idx="1">
            <a:schemeClr val="accent5"/>
          </a:lnRef>
          <a:fillRef idx="3">
            <a:schemeClr val="accent5"/>
          </a:fillRef>
          <a:effectRef idx="2">
            <a:schemeClr val="accent5"/>
          </a:effectRef>
          <a:fontRef idx="minor">
            <a:schemeClr val="lt1"/>
          </a:fontRef>
        </p:style>
        <p:txBody>
          <a:bodyPr lIns="36000" tIns="18000" rIns="36000" bIns="18000">
            <a:spAutoFit/>
          </a:bodyPr>
          <a:lstStyle/>
          <a:p>
            <a:pPr algn="ctr" eaLnBrk="1" fontAlgn="auto" hangingPunct="1">
              <a:lnSpc>
                <a:spcPct val="150000"/>
              </a:lnSpc>
              <a:spcBef>
                <a:spcPts val="0"/>
              </a:spcBef>
              <a:spcAft>
                <a:spcPts val="0"/>
              </a:spcAft>
              <a:defRPr/>
            </a:pPr>
            <a:r>
              <a:rPr lang="en-US" sz="1200" dirty="0">
                <a:solidFill>
                  <a:prstClr val="white"/>
                </a:solidFill>
                <a:cs typeface="Arial" pitchFamily="34" charset="0"/>
              </a:rPr>
              <a:t>Kelaikan Fungsi</a:t>
            </a:r>
          </a:p>
        </p:txBody>
      </p:sp>
      <p:sp>
        <p:nvSpPr>
          <p:cNvPr id="20" name="Rectangle 1"/>
          <p:cNvSpPr>
            <a:spLocks noChangeArrowheads="1"/>
          </p:cNvSpPr>
          <p:nvPr/>
        </p:nvSpPr>
        <p:spPr bwMode="auto">
          <a:xfrm>
            <a:off x="4495800" y="4079875"/>
            <a:ext cx="1800225" cy="258763"/>
          </a:xfrm>
          <a:prstGeom prst="rect">
            <a:avLst/>
          </a:prstGeom>
          <a:solidFill>
            <a:schemeClr val="accent1">
              <a:lumMod val="40000"/>
              <a:lumOff val="60000"/>
            </a:schemeClr>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lIns="36000" tIns="18000" rIns="36000" bIns="18000">
            <a:spAutoFit/>
          </a:bodyPr>
          <a:lstStyle/>
          <a:p>
            <a:pPr algn="ctr" eaLnBrk="1" fontAlgn="auto" hangingPunct="1">
              <a:lnSpc>
                <a:spcPct val="120000"/>
              </a:lnSpc>
              <a:spcBef>
                <a:spcPts val="0"/>
              </a:spcBef>
              <a:spcAft>
                <a:spcPts val="0"/>
              </a:spcAft>
              <a:defRPr/>
            </a:pPr>
            <a:r>
              <a:rPr lang="en-US" sz="1200" b="1" dirty="0">
                <a:solidFill>
                  <a:sysClr val="windowText" lastClr="000000"/>
                </a:solidFill>
                <a:cs typeface="Arial" pitchFamily="34" charset="0"/>
              </a:rPr>
              <a:t>Pendampingan</a:t>
            </a:r>
          </a:p>
        </p:txBody>
      </p:sp>
      <p:sp>
        <p:nvSpPr>
          <p:cNvPr id="21" name="Rectangle 1"/>
          <p:cNvSpPr>
            <a:spLocks noChangeArrowheads="1"/>
          </p:cNvSpPr>
          <p:nvPr/>
        </p:nvSpPr>
        <p:spPr bwMode="auto">
          <a:xfrm>
            <a:off x="4503738" y="4387850"/>
            <a:ext cx="1800225" cy="257175"/>
          </a:xfrm>
          <a:prstGeom prst="rect">
            <a:avLst/>
          </a:prstGeom>
          <a:solidFill>
            <a:schemeClr val="accent1">
              <a:lumMod val="40000"/>
              <a:lumOff val="60000"/>
            </a:schemeClr>
          </a:solidFill>
          <a:ln>
            <a:noFill/>
            <a:headEnd/>
            <a:tailEnd/>
          </a:ln>
        </p:spPr>
        <p:style>
          <a:lnRef idx="1">
            <a:schemeClr val="accent1"/>
          </a:lnRef>
          <a:fillRef idx="3">
            <a:schemeClr val="accent1"/>
          </a:fillRef>
          <a:effectRef idx="2">
            <a:schemeClr val="accent1"/>
          </a:effectRef>
          <a:fontRef idx="minor">
            <a:schemeClr val="lt1"/>
          </a:fontRef>
        </p:style>
        <p:txBody>
          <a:bodyPr lIns="36000" tIns="18000" rIns="36000" bIns="18000">
            <a:spAutoFit/>
          </a:bodyPr>
          <a:lstStyle/>
          <a:p>
            <a:pPr algn="ctr" eaLnBrk="1" fontAlgn="auto" hangingPunct="1">
              <a:lnSpc>
                <a:spcPct val="120000"/>
              </a:lnSpc>
              <a:spcBef>
                <a:spcPts val="0"/>
              </a:spcBef>
              <a:spcAft>
                <a:spcPts val="0"/>
              </a:spcAft>
              <a:defRPr/>
            </a:pPr>
            <a:r>
              <a:rPr lang="en-US" sz="1200" b="1" dirty="0">
                <a:solidFill>
                  <a:sysClr val="windowText" lastClr="000000"/>
                </a:solidFill>
                <a:cs typeface="Arial" pitchFamily="34" charset="0"/>
              </a:rPr>
              <a:t>Pelayanan Informasi</a:t>
            </a:r>
          </a:p>
        </p:txBody>
      </p:sp>
      <p:sp>
        <p:nvSpPr>
          <p:cNvPr id="22" name="Rectangle 1"/>
          <p:cNvSpPr>
            <a:spLocks noChangeArrowheads="1"/>
          </p:cNvSpPr>
          <p:nvPr/>
        </p:nvSpPr>
        <p:spPr bwMode="auto">
          <a:xfrm>
            <a:off x="6475413" y="2406650"/>
            <a:ext cx="2363787" cy="590550"/>
          </a:xfrm>
          <a:prstGeom prst="rect">
            <a:avLst/>
          </a:prstGeom>
          <a:solidFill>
            <a:schemeClr val="accent1">
              <a:lumMod val="75000"/>
            </a:schemeClr>
          </a:solidFill>
          <a:ln w="9525">
            <a:noFill/>
            <a:miter lim="800000"/>
            <a:headEnd/>
            <a:tailEnd/>
          </a:ln>
          <a:effectLst>
            <a:outerShdw blurRad="50800" dist="38100" dir="2700000" algn="tl" rotWithShape="0">
              <a:prstClr val="black">
                <a:alpha val="40000"/>
              </a:prstClr>
            </a:outerShdw>
          </a:effectLst>
        </p:spPr>
        <p:txBody>
          <a:bodyPr lIns="36000" tIns="18000" rIns="36000" bIns="18000">
            <a:spAutoFit/>
          </a:bodyPr>
          <a:lstStyle/>
          <a:p>
            <a:pPr algn="ctr" eaLnBrk="1" fontAlgn="auto" hangingPunct="1">
              <a:spcBef>
                <a:spcPts val="0"/>
              </a:spcBef>
              <a:spcAft>
                <a:spcPts val="0"/>
              </a:spcAft>
              <a:defRPr/>
            </a:pPr>
            <a:r>
              <a:rPr lang="en-US" sz="1200" b="1" dirty="0" err="1">
                <a:solidFill>
                  <a:prstClr val="white"/>
                </a:solidFill>
                <a:latin typeface="Tw Cen MT" panose="020B0602020104020603" pitchFamily="34" charset="0"/>
                <a:cs typeface="+mn-cs"/>
              </a:rPr>
              <a:t>Peningkatan</a:t>
            </a:r>
            <a:r>
              <a:rPr lang="en-US" sz="1200" b="1" dirty="0">
                <a:solidFill>
                  <a:prstClr val="white"/>
                </a:solidFill>
                <a:latin typeface="Tw Cen MT" panose="020B0602020104020603" pitchFamily="34" charset="0"/>
                <a:cs typeface="+mn-cs"/>
              </a:rPr>
              <a:t> </a:t>
            </a:r>
            <a:r>
              <a:rPr lang="en-US" sz="1200" b="1" dirty="0" err="1">
                <a:solidFill>
                  <a:prstClr val="white"/>
                </a:solidFill>
                <a:latin typeface="Tw Cen MT" panose="020B0602020104020603" pitchFamily="34" charset="0"/>
                <a:cs typeface="+mn-cs"/>
              </a:rPr>
              <a:t>Kualitas</a:t>
            </a:r>
            <a:r>
              <a:rPr lang="en-US" sz="1200" b="1" dirty="0">
                <a:solidFill>
                  <a:prstClr val="white"/>
                </a:solidFill>
                <a:latin typeface="Tw Cen MT" panose="020B0602020104020603" pitchFamily="34" charset="0"/>
                <a:cs typeface="+mn-cs"/>
              </a:rPr>
              <a:t> </a:t>
            </a:r>
            <a:r>
              <a:rPr lang="en-US" sz="1200" b="1" dirty="0" err="1">
                <a:solidFill>
                  <a:prstClr val="white"/>
                </a:solidFill>
                <a:latin typeface="Tw Cen MT" panose="020B0602020104020603" pitchFamily="34" charset="0"/>
                <a:cs typeface="+mn-cs"/>
              </a:rPr>
              <a:t>Terhadap</a:t>
            </a:r>
            <a:r>
              <a:rPr lang="en-US" sz="1200" b="1" dirty="0">
                <a:solidFill>
                  <a:prstClr val="white"/>
                </a:solidFill>
                <a:latin typeface="Tw Cen MT" panose="020B0602020104020603" pitchFamily="34" charset="0"/>
                <a:cs typeface="+mn-cs"/>
              </a:rPr>
              <a:t> </a:t>
            </a:r>
          </a:p>
          <a:p>
            <a:pPr algn="ctr" eaLnBrk="1" fontAlgn="auto" hangingPunct="1">
              <a:spcBef>
                <a:spcPts val="0"/>
              </a:spcBef>
              <a:spcAft>
                <a:spcPts val="0"/>
              </a:spcAft>
              <a:defRPr/>
            </a:pPr>
            <a:r>
              <a:rPr lang="en-US" sz="1200" b="1" dirty="0" err="1">
                <a:solidFill>
                  <a:prstClr val="white"/>
                </a:solidFill>
                <a:latin typeface="Tw Cen MT" panose="020B0602020104020603" pitchFamily="34" charset="0"/>
                <a:cs typeface="+mn-cs"/>
              </a:rPr>
              <a:t>Perumahan</a:t>
            </a:r>
            <a:r>
              <a:rPr lang="en-US" sz="1200" b="1" dirty="0">
                <a:solidFill>
                  <a:prstClr val="white"/>
                </a:solidFill>
                <a:latin typeface="Tw Cen MT" panose="020B0602020104020603" pitchFamily="34" charset="0"/>
                <a:cs typeface="+mn-cs"/>
              </a:rPr>
              <a:t> </a:t>
            </a:r>
            <a:r>
              <a:rPr lang="en-US" sz="1200" b="1" dirty="0" err="1">
                <a:solidFill>
                  <a:prstClr val="white"/>
                </a:solidFill>
                <a:latin typeface="Tw Cen MT" panose="020B0602020104020603" pitchFamily="34" charset="0"/>
                <a:cs typeface="+mn-cs"/>
              </a:rPr>
              <a:t>Kumuh</a:t>
            </a:r>
            <a:r>
              <a:rPr lang="en-US" sz="1200" b="1" dirty="0">
                <a:solidFill>
                  <a:prstClr val="white"/>
                </a:solidFill>
                <a:latin typeface="Tw Cen MT" panose="020B0602020104020603" pitchFamily="34" charset="0"/>
                <a:cs typeface="+mn-cs"/>
              </a:rPr>
              <a:t> </a:t>
            </a:r>
            <a:r>
              <a:rPr lang="en-US" sz="1200" b="1" dirty="0" err="1">
                <a:solidFill>
                  <a:prstClr val="white"/>
                </a:solidFill>
                <a:latin typeface="Tw Cen MT" panose="020B0602020104020603" pitchFamily="34" charset="0"/>
                <a:cs typeface="+mn-cs"/>
              </a:rPr>
              <a:t>dan</a:t>
            </a:r>
            <a:r>
              <a:rPr lang="en-US" sz="1200" b="1" dirty="0">
                <a:solidFill>
                  <a:prstClr val="white"/>
                </a:solidFill>
                <a:latin typeface="Tw Cen MT" panose="020B0602020104020603" pitchFamily="34" charset="0"/>
                <a:cs typeface="+mn-cs"/>
              </a:rPr>
              <a:t> </a:t>
            </a:r>
            <a:r>
              <a:rPr lang="en-US" sz="1200" b="1" dirty="0" err="1">
                <a:solidFill>
                  <a:prstClr val="white"/>
                </a:solidFill>
                <a:latin typeface="Tw Cen MT" panose="020B0602020104020603" pitchFamily="34" charset="0"/>
                <a:cs typeface="+mn-cs"/>
              </a:rPr>
              <a:t>Permukiman</a:t>
            </a:r>
            <a:r>
              <a:rPr lang="en-US" sz="1200" b="1" dirty="0">
                <a:solidFill>
                  <a:prstClr val="white"/>
                </a:solidFill>
                <a:latin typeface="Tw Cen MT" panose="020B0602020104020603" pitchFamily="34" charset="0"/>
                <a:cs typeface="+mn-cs"/>
              </a:rPr>
              <a:t> </a:t>
            </a:r>
            <a:r>
              <a:rPr lang="en-US" sz="1200" b="1" dirty="0" err="1">
                <a:solidFill>
                  <a:prstClr val="white"/>
                </a:solidFill>
                <a:latin typeface="Tw Cen MT" panose="020B0602020104020603" pitchFamily="34" charset="0"/>
                <a:cs typeface="+mn-cs"/>
              </a:rPr>
              <a:t>Kumuh</a:t>
            </a:r>
            <a:r>
              <a:rPr lang="en-US" sz="1200" b="1" dirty="0">
                <a:solidFill>
                  <a:prstClr val="white"/>
                </a:solidFill>
                <a:latin typeface="Tw Cen MT" panose="020B0602020104020603" pitchFamily="34" charset="0"/>
                <a:cs typeface="+mn-cs"/>
              </a:rPr>
              <a:t> </a:t>
            </a:r>
          </a:p>
        </p:txBody>
      </p:sp>
      <p:sp>
        <p:nvSpPr>
          <p:cNvPr id="23" name="Rectangle 1"/>
          <p:cNvSpPr>
            <a:spLocks noChangeArrowheads="1"/>
          </p:cNvSpPr>
          <p:nvPr/>
        </p:nvSpPr>
        <p:spPr bwMode="auto">
          <a:xfrm>
            <a:off x="6691313" y="3468688"/>
            <a:ext cx="2147887" cy="282575"/>
          </a:xfrm>
          <a:prstGeom prst="rect">
            <a:avLst/>
          </a:prstGeom>
          <a:solidFill>
            <a:schemeClr val="accent1"/>
          </a:solidFill>
          <a:ln>
            <a:noFill/>
            <a:headEnd/>
            <a:tailEnd/>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lIns="36000" tIns="18000" rIns="36000" bIns="18000">
            <a:spAutoFit/>
          </a:bodyPr>
          <a:lstStyle/>
          <a:p>
            <a:pPr algn="ctr" eaLnBrk="1" fontAlgn="auto" hangingPunct="1">
              <a:lnSpc>
                <a:spcPct val="150000"/>
              </a:lnSpc>
              <a:spcBef>
                <a:spcPts val="0"/>
              </a:spcBef>
              <a:spcAft>
                <a:spcPts val="0"/>
              </a:spcAft>
              <a:defRPr/>
            </a:pPr>
            <a:r>
              <a:rPr lang="en-US" sz="1200" b="1" dirty="0">
                <a:solidFill>
                  <a:prstClr val="white"/>
                </a:solidFill>
                <a:cs typeface="Arial" pitchFamily="34" charset="0"/>
              </a:rPr>
              <a:t>Penetapan Lokasi</a:t>
            </a:r>
          </a:p>
        </p:txBody>
      </p:sp>
      <p:sp>
        <p:nvSpPr>
          <p:cNvPr id="24" name="Rectangle 1"/>
          <p:cNvSpPr>
            <a:spLocks noChangeArrowheads="1"/>
          </p:cNvSpPr>
          <p:nvPr/>
        </p:nvSpPr>
        <p:spPr bwMode="auto">
          <a:xfrm>
            <a:off x="6691313" y="3803650"/>
            <a:ext cx="2147887" cy="284163"/>
          </a:xfrm>
          <a:prstGeom prst="rect">
            <a:avLst/>
          </a:prstGeom>
          <a:solidFill>
            <a:schemeClr val="accent1"/>
          </a:solidFill>
          <a:ln>
            <a:noFill/>
            <a:headEnd/>
            <a:tailEn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lIns="36000" tIns="18000" rIns="36000" bIns="18000">
            <a:spAutoFit/>
          </a:bodyPr>
          <a:lstStyle/>
          <a:p>
            <a:pPr algn="ctr" eaLnBrk="1" fontAlgn="auto" hangingPunct="1">
              <a:lnSpc>
                <a:spcPct val="150000"/>
              </a:lnSpc>
              <a:spcBef>
                <a:spcPts val="0"/>
              </a:spcBef>
              <a:spcAft>
                <a:spcPts val="0"/>
              </a:spcAft>
              <a:defRPr/>
            </a:pPr>
            <a:r>
              <a:rPr lang="en-US" sz="1200" b="1" dirty="0">
                <a:solidFill>
                  <a:prstClr val="white"/>
                </a:solidFill>
                <a:cs typeface="Arial" pitchFamily="34" charset="0"/>
              </a:rPr>
              <a:t>Pola Penanganan</a:t>
            </a:r>
          </a:p>
        </p:txBody>
      </p:sp>
      <p:sp>
        <p:nvSpPr>
          <p:cNvPr id="25" name="Rectangle 1"/>
          <p:cNvSpPr>
            <a:spLocks noChangeArrowheads="1"/>
          </p:cNvSpPr>
          <p:nvPr/>
        </p:nvSpPr>
        <p:spPr bwMode="auto">
          <a:xfrm>
            <a:off x="6691313" y="5248275"/>
            <a:ext cx="2147887" cy="312738"/>
          </a:xfrm>
          <a:prstGeom prst="rect">
            <a:avLst/>
          </a:prstGeom>
          <a:solidFill>
            <a:schemeClr val="accent1"/>
          </a:solidFill>
          <a:ln>
            <a:noFill/>
            <a:headEnd/>
            <a:tailEnd/>
          </a:ln>
          <a:effectLst>
            <a:outerShdw blurRad="50800" dist="38100" dir="2700000" algn="tl"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lIns="36000" tIns="18000" rIns="36000" bIns="18000">
            <a:spAutoFit/>
          </a:bodyPr>
          <a:lstStyle/>
          <a:p>
            <a:pPr eaLnBrk="1" fontAlgn="auto" hangingPunct="1">
              <a:lnSpc>
                <a:spcPct val="150000"/>
              </a:lnSpc>
              <a:spcBef>
                <a:spcPts val="0"/>
              </a:spcBef>
              <a:spcAft>
                <a:spcPts val="0"/>
              </a:spcAft>
              <a:defRPr/>
            </a:pPr>
            <a:r>
              <a:rPr lang="en-US" sz="1200" b="1" dirty="0">
                <a:solidFill>
                  <a:prstClr val="white"/>
                </a:solidFill>
                <a:cs typeface="Arial" pitchFamily="34" charset="0"/>
              </a:rPr>
              <a:t>           </a:t>
            </a:r>
            <a:r>
              <a:rPr lang="en-US" sz="1200" b="1" dirty="0" err="1">
                <a:solidFill>
                  <a:prstClr val="white"/>
                </a:solidFill>
                <a:cs typeface="Arial" pitchFamily="34" charset="0"/>
              </a:rPr>
              <a:t>Pengelolaan</a:t>
            </a:r>
            <a:endParaRPr lang="en-US" sz="1200" b="1" dirty="0">
              <a:solidFill>
                <a:prstClr val="white"/>
              </a:solidFill>
              <a:cs typeface="Arial" pitchFamily="34" charset="0"/>
            </a:endParaRPr>
          </a:p>
        </p:txBody>
      </p:sp>
      <p:sp>
        <p:nvSpPr>
          <p:cNvPr id="27" name="Rectangle 1"/>
          <p:cNvSpPr>
            <a:spLocks noChangeArrowheads="1"/>
          </p:cNvSpPr>
          <p:nvPr/>
        </p:nvSpPr>
        <p:spPr bwMode="auto">
          <a:xfrm>
            <a:off x="6980238" y="4521200"/>
            <a:ext cx="1858962" cy="284163"/>
          </a:xfrm>
          <a:prstGeom prst="rect">
            <a:avLst/>
          </a:prstGeom>
          <a:solidFill>
            <a:schemeClr val="accent1">
              <a:lumMod val="40000"/>
              <a:lumOff val="60000"/>
            </a:schemeClr>
          </a:solidFill>
          <a:ln>
            <a:noFill/>
            <a:headEnd/>
            <a:tailEn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lIns="36000" tIns="18000" rIns="36000" bIns="18000">
            <a:spAutoFit/>
          </a:bodyPr>
          <a:lstStyle/>
          <a:p>
            <a:pPr eaLnBrk="1" fontAlgn="auto" hangingPunct="1">
              <a:lnSpc>
                <a:spcPct val="150000"/>
              </a:lnSpc>
              <a:spcBef>
                <a:spcPts val="0"/>
              </a:spcBef>
              <a:spcAft>
                <a:spcPts val="0"/>
              </a:spcAft>
              <a:defRPr/>
            </a:pPr>
            <a:r>
              <a:rPr lang="en-US" sz="1200" b="1" dirty="0" err="1">
                <a:solidFill>
                  <a:prstClr val="black"/>
                </a:solidFill>
                <a:cs typeface="Arial" pitchFamily="34" charset="0"/>
              </a:rPr>
              <a:t>Peremajaan</a:t>
            </a:r>
            <a:endParaRPr lang="en-US" sz="1200" b="1" dirty="0">
              <a:solidFill>
                <a:prstClr val="black"/>
              </a:solidFill>
              <a:cs typeface="Arial" pitchFamily="34" charset="0"/>
            </a:endParaRPr>
          </a:p>
        </p:txBody>
      </p:sp>
      <p:sp>
        <p:nvSpPr>
          <p:cNvPr id="28" name="Rectangle 1"/>
          <p:cNvSpPr>
            <a:spLocks noChangeArrowheads="1"/>
          </p:cNvSpPr>
          <p:nvPr/>
        </p:nvSpPr>
        <p:spPr bwMode="auto">
          <a:xfrm>
            <a:off x="6980238" y="4879975"/>
            <a:ext cx="1858962" cy="282575"/>
          </a:xfrm>
          <a:prstGeom prst="rect">
            <a:avLst/>
          </a:prstGeom>
          <a:solidFill>
            <a:schemeClr val="accent1">
              <a:lumMod val="40000"/>
              <a:lumOff val="60000"/>
            </a:schemeClr>
          </a:solidFill>
          <a:ln>
            <a:noFill/>
            <a:headEnd/>
            <a:tailEn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lIns="36000" tIns="18000" rIns="36000" bIns="18000">
            <a:spAutoFit/>
          </a:bodyPr>
          <a:lstStyle/>
          <a:p>
            <a:pPr eaLnBrk="1" fontAlgn="auto" hangingPunct="1">
              <a:lnSpc>
                <a:spcPct val="150000"/>
              </a:lnSpc>
              <a:spcBef>
                <a:spcPts val="0"/>
              </a:spcBef>
              <a:spcAft>
                <a:spcPts val="0"/>
              </a:spcAft>
              <a:defRPr/>
            </a:pPr>
            <a:r>
              <a:rPr lang="en-US" sz="1200" b="1" dirty="0" err="1">
                <a:solidFill>
                  <a:prstClr val="black"/>
                </a:solidFill>
                <a:cs typeface="Arial" pitchFamily="34" charset="0"/>
              </a:rPr>
              <a:t>Pemukiman</a:t>
            </a:r>
            <a:r>
              <a:rPr lang="en-US" sz="1200" b="1" dirty="0">
                <a:solidFill>
                  <a:prstClr val="black"/>
                </a:solidFill>
                <a:cs typeface="Arial" pitchFamily="34" charset="0"/>
              </a:rPr>
              <a:t> </a:t>
            </a:r>
            <a:r>
              <a:rPr lang="en-US" sz="1200" b="1" dirty="0" err="1">
                <a:solidFill>
                  <a:prstClr val="black"/>
                </a:solidFill>
                <a:cs typeface="Arial" pitchFamily="34" charset="0"/>
              </a:rPr>
              <a:t>Kembali</a:t>
            </a:r>
            <a:endParaRPr lang="en-US" sz="1200" b="1" dirty="0">
              <a:solidFill>
                <a:prstClr val="black"/>
              </a:solidFill>
              <a:cs typeface="Arial" pitchFamily="34" charset="0"/>
            </a:endParaRPr>
          </a:p>
        </p:txBody>
      </p:sp>
      <p:cxnSp>
        <p:nvCxnSpPr>
          <p:cNvPr id="38" name="Straight Arrow Connector 37"/>
          <p:cNvCxnSpPr/>
          <p:nvPr/>
        </p:nvCxnSpPr>
        <p:spPr>
          <a:xfrm>
            <a:off x="1511300" y="2943225"/>
            <a:ext cx="4763" cy="233363"/>
          </a:xfrm>
          <a:prstGeom prst="straightConnector1">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7664450" y="3014663"/>
            <a:ext cx="0" cy="468312"/>
          </a:xfrm>
          <a:prstGeom prst="straightConnector1">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4836" name="TextBox 50"/>
          <p:cNvSpPr txBox="1">
            <a:spLocks noChangeArrowheads="1"/>
          </p:cNvSpPr>
          <p:nvPr/>
        </p:nvSpPr>
        <p:spPr bwMode="auto">
          <a:xfrm>
            <a:off x="6691313" y="3482975"/>
            <a:ext cx="342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id-ID" sz="1400" b="1">
                <a:solidFill>
                  <a:srgbClr val="FFFFFF"/>
                </a:solidFill>
                <a:latin typeface="Tw Cen MT" panose="020B0602020104020603" pitchFamily="34" charset="0"/>
              </a:rPr>
              <a:t>1)</a:t>
            </a:r>
          </a:p>
        </p:txBody>
      </p:sp>
      <p:sp>
        <p:nvSpPr>
          <p:cNvPr id="34837" name="TextBox 51"/>
          <p:cNvSpPr txBox="1">
            <a:spLocks noChangeArrowheads="1"/>
          </p:cNvSpPr>
          <p:nvPr/>
        </p:nvSpPr>
        <p:spPr bwMode="auto">
          <a:xfrm>
            <a:off x="6691313" y="3814763"/>
            <a:ext cx="342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id-ID" sz="1400" b="1">
                <a:solidFill>
                  <a:srgbClr val="FFFFFF"/>
                </a:solidFill>
                <a:latin typeface="Tw Cen MT" panose="020B0602020104020603" pitchFamily="34" charset="0"/>
              </a:rPr>
              <a:t>2)</a:t>
            </a:r>
          </a:p>
        </p:txBody>
      </p:sp>
      <p:sp>
        <p:nvSpPr>
          <p:cNvPr id="34838" name="TextBox 52"/>
          <p:cNvSpPr txBox="1">
            <a:spLocks noChangeArrowheads="1"/>
          </p:cNvSpPr>
          <p:nvPr/>
        </p:nvSpPr>
        <p:spPr bwMode="auto">
          <a:xfrm>
            <a:off x="6681788" y="5253038"/>
            <a:ext cx="342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id-ID" sz="1400" b="1">
                <a:solidFill>
                  <a:srgbClr val="FFFFFF"/>
                </a:solidFill>
                <a:latin typeface="Tw Cen MT" panose="020B0602020104020603" pitchFamily="34" charset="0"/>
              </a:rPr>
              <a:t>3)</a:t>
            </a:r>
          </a:p>
        </p:txBody>
      </p:sp>
      <p:sp>
        <p:nvSpPr>
          <p:cNvPr id="34839" name="TextBox 63"/>
          <p:cNvSpPr txBox="1">
            <a:spLocks noChangeArrowheads="1"/>
          </p:cNvSpPr>
          <p:nvPr/>
        </p:nvSpPr>
        <p:spPr bwMode="auto">
          <a:xfrm>
            <a:off x="6732588" y="4160838"/>
            <a:ext cx="333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id-ID" sz="1400" b="1">
                <a:solidFill>
                  <a:srgbClr val="000000"/>
                </a:solidFill>
                <a:latin typeface="Tw Cen MT" panose="020B0602020104020603" pitchFamily="34" charset="0"/>
              </a:rPr>
              <a:t>a.</a:t>
            </a:r>
          </a:p>
        </p:txBody>
      </p:sp>
      <p:sp>
        <p:nvSpPr>
          <p:cNvPr id="34840" name="TextBox 64"/>
          <p:cNvSpPr txBox="1">
            <a:spLocks noChangeArrowheads="1"/>
          </p:cNvSpPr>
          <p:nvPr/>
        </p:nvSpPr>
        <p:spPr bwMode="auto">
          <a:xfrm>
            <a:off x="6731000" y="4492625"/>
            <a:ext cx="27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id-ID" sz="1400" b="1">
                <a:solidFill>
                  <a:srgbClr val="000000"/>
                </a:solidFill>
                <a:latin typeface="Tw Cen MT" panose="020B0602020104020603" pitchFamily="34" charset="0"/>
              </a:rPr>
              <a:t>b</a:t>
            </a:r>
          </a:p>
        </p:txBody>
      </p:sp>
      <p:sp>
        <p:nvSpPr>
          <p:cNvPr id="34841" name="TextBox 65"/>
          <p:cNvSpPr txBox="1">
            <a:spLocks noChangeArrowheads="1"/>
          </p:cNvSpPr>
          <p:nvPr/>
        </p:nvSpPr>
        <p:spPr bwMode="auto">
          <a:xfrm>
            <a:off x="6740525" y="4860925"/>
            <a:ext cx="257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AU" altLang="id-ID" sz="1400" b="1">
                <a:solidFill>
                  <a:srgbClr val="000000"/>
                </a:solidFill>
                <a:latin typeface="Tw Cen MT" panose="020B0602020104020603" pitchFamily="34" charset="0"/>
              </a:rPr>
              <a:t>c</a:t>
            </a:r>
          </a:p>
        </p:txBody>
      </p:sp>
      <p:sp>
        <p:nvSpPr>
          <p:cNvPr id="6" name="Rectangle 1"/>
          <p:cNvSpPr>
            <a:spLocks noChangeArrowheads="1"/>
          </p:cNvSpPr>
          <p:nvPr/>
        </p:nvSpPr>
        <p:spPr bwMode="auto">
          <a:xfrm>
            <a:off x="579438" y="3230563"/>
            <a:ext cx="1873250" cy="406400"/>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36000" tIns="18000" rIns="36000" bIns="18000" anchor="ctr">
            <a:spAutoFit/>
          </a:bodyPr>
          <a:lstStyle/>
          <a:p>
            <a:pPr algn="ctr" eaLnBrk="1" fontAlgn="auto" hangingPunct="1">
              <a:spcBef>
                <a:spcPts val="0"/>
              </a:spcBef>
              <a:spcAft>
                <a:spcPts val="0"/>
              </a:spcAft>
              <a:defRPr/>
            </a:pPr>
            <a:r>
              <a:rPr lang="sv-SE" sz="1200" dirty="0">
                <a:solidFill>
                  <a:schemeClr val="tx1"/>
                </a:solidFill>
              </a:rPr>
              <a:t>Kriteria Bangunan</a:t>
            </a:r>
          </a:p>
          <a:p>
            <a:pPr algn="ctr" eaLnBrk="1" fontAlgn="auto" hangingPunct="1">
              <a:spcBef>
                <a:spcPts val="0"/>
              </a:spcBef>
              <a:spcAft>
                <a:spcPts val="0"/>
              </a:spcAft>
              <a:defRPr/>
            </a:pPr>
            <a:r>
              <a:rPr lang="sv-SE" sz="1200" dirty="0">
                <a:solidFill>
                  <a:schemeClr val="tx1"/>
                </a:solidFill>
              </a:rPr>
              <a:t>Gedung</a:t>
            </a:r>
          </a:p>
        </p:txBody>
      </p:sp>
      <p:sp>
        <p:nvSpPr>
          <p:cNvPr id="7" name="Rectangle 1"/>
          <p:cNvSpPr>
            <a:spLocks noChangeArrowheads="1"/>
          </p:cNvSpPr>
          <p:nvPr/>
        </p:nvSpPr>
        <p:spPr bwMode="auto">
          <a:xfrm>
            <a:off x="579438" y="3730625"/>
            <a:ext cx="1873250" cy="220663"/>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lIns="36000" tIns="18000" rIns="36000" bIns="18000" anchor="ctr">
            <a:spAutoFit/>
          </a:bodyPr>
          <a:lstStyle/>
          <a:p>
            <a:pPr algn="ctr" eaLnBrk="1" fontAlgn="auto" hangingPunct="1">
              <a:spcBef>
                <a:spcPts val="0"/>
              </a:spcBef>
              <a:spcAft>
                <a:spcPts val="0"/>
              </a:spcAft>
              <a:defRPr/>
            </a:pPr>
            <a:r>
              <a:rPr lang="sv-SE" sz="1200" dirty="0">
                <a:solidFill>
                  <a:schemeClr val="tx1"/>
                </a:solidFill>
              </a:rPr>
              <a:t>Kriteria Jalan Lingkungan</a:t>
            </a:r>
          </a:p>
        </p:txBody>
      </p:sp>
      <p:sp>
        <p:nvSpPr>
          <p:cNvPr id="8" name="Rectangle 1"/>
          <p:cNvSpPr>
            <a:spLocks noChangeArrowheads="1"/>
          </p:cNvSpPr>
          <p:nvPr/>
        </p:nvSpPr>
        <p:spPr bwMode="auto">
          <a:xfrm>
            <a:off x="579438" y="4060825"/>
            <a:ext cx="1873250" cy="404813"/>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lIns="36000" tIns="18000" rIns="36000" bIns="18000">
            <a:spAutoFit/>
          </a:bodyPr>
          <a:lstStyle/>
          <a:p>
            <a:pPr algn="ctr" eaLnBrk="1" fontAlgn="auto" hangingPunct="1">
              <a:spcBef>
                <a:spcPts val="0"/>
              </a:spcBef>
              <a:spcAft>
                <a:spcPts val="0"/>
              </a:spcAft>
              <a:defRPr/>
            </a:pPr>
            <a:r>
              <a:rPr lang="sv-SE" sz="1200" dirty="0">
                <a:solidFill>
                  <a:schemeClr val="tx1"/>
                </a:solidFill>
              </a:rPr>
              <a:t>Kriteria Penyediaan Air Minum</a:t>
            </a:r>
          </a:p>
        </p:txBody>
      </p:sp>
      <p:sp>
        <p:nvSpPr>
          <p:cNvPr id="9" name="Rectangle 1"/>
          <p:cNvSpPr>
            <a:spLocks noChangeArrowheads="1"/>
          </p:cNvSpPr>
          <p:nvPr/>
        </p:nvSpPr>
        <p:spPr bwMode="auto">
          <a:xfrm>
            <a:off x="579438" y="4538663"/>
            <a:ext cx="1873250" cy="406400"/>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lIns="36000" tIns="18000" rIns="36000" bIns="18000" anchor="ctr">
            <a:spAutoFit/>
          </a:bodyPr>
          <a:lstStyle/>
          <a:p>
            <a:pPr algn="ctr" eaLnBrk="1" fontAlgn="auto" hangingPunct="1">
              <a:spcBef>
                <a:spcPts val="0"/>
              </a:spcBef>
              <a:spcAft>
                <a:spcPts val="0"/>
              </a:spcAft>
              <a:defRPr/>
            </a:pPr>
            <a:r>
              <a:rPr lang="sv-SE" sz="1200" dirty="0">
                <a:solidFill>
                  <a:schemeClr val="tx1"/>
                </a:solidFill>
              </a:rPr>
              <a:t>Kriteria Drainase </a:t>
            </a:r>
          </a:p>
          <a:p>
            <a:pPr algn="ctr" eaLnBrk="1" fontAlgn="auto" hangingPunct="1">
              <a:spcBef>
                <a:spcPts val="0"/>
              </a:spcBef>
              <a:spcAft>
                <a:spcPts val="0"/>
              </a:spcAft>
              <a:defRPr/>
            </a:pPr>
            <a:r>
              <a:rPr lang="sv-SE" sz="1200" dirty="0">
                <a:solidFill>
                  <a:schemeClr val="tx1"/>
                </a:solidFill>
              </a:rPr>
              <a:t>Lingkungan</a:t>
            </a:r>
          </a:p>
        </p:txBody>
      </p:sp>
      <p:sp>
        <p:nvSpPr>
          <p:cNvPr id="10" name="Rectangle 1"/>
          <p:cNvSpPr>
            <a:spLocks noChangeArrowheads="1"/>
          </p:cNvSpPr>
          <p:nvPr/>
        </p:nvSpPr>
        <p:spPr bwMode="auto">
          <a:xfrm>
            <a:off x="587375" y="5027613"/>
            <a:ext cx="1873250" cy="404812"/>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lIns="36000" tIns="18000" rIns="36000" bIns="18000">
            <a:spAutoFit/>
          </a:bodyPr>
          <a:lstStyle/>
          <a:p>
            <a:pPr algn="ctr" eaLnBrk="1" fontAlgn="auto" hangingPunct="1">
              <a:spcBef>
                <a:spcPts val="0"/>
              </a:spcBef>
              <a:spcAft>
                <a:spcPts val="0"/>
              </a:spcAft>
              <a:defRPr/>
            </a:pPr>
            <a:r>
              <a:rPr lang="sv-SE" sz="1200" dirty="0">
                <a:solidFill>
                  <a:schemeClr val="tx1"/>
                </a:solidFill>
              </a:rPr>
              <a:t>Kriteria Pengelolaan Air Limbah</a:t>
            </a:r>
          </a:p>
        </p:txBody>
      </p:sp>
      <p:sp>
        <p:nvSpPr>
          <p:cNvPr id="11" name="Rectangle 1"/>
          <p:cNvSpPr>
            <a:spLocks noChangeArrowheads="1"/>
          </p:cNvSpPr>
          <p:nvPr/>
        </p:nvSpPr>
        <p:spPr bwMode="auto">
          <a:xfrm>
            <a:off x="587375" y="5513388"/>
            <a:ext cx="1873250" cy="406400"/>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lIns="36000" tIns="18000" rIns="36000" bIns="18000">
            <a:spAutoFit/>
          </a:bodyPr>
          <a:lstStyle/>
          <a:p>
            <a:pPr algn="ctr" eaLnBrk="1" fontAlgn="auto" hangingPunct="1">
              <a:spcBef>
                <a:spcPts val="0"/>
              </a:spcBef>
              <a:spcAft>
                <a:spcPts val="0"/>
              </a:spcAft>
              <a:defRPr/>
            </a:pPr>
            <a:r>
              <a:rPr lang="sv-SE" sz="1200" dirty="0">
                <a:solidFill>
                  <a:schemeClr val="tx1"/>
                </a:solidFill>
              </a:rPr>
              <a:t>Kriteria Pengelolaan Persampahan</a:t>
            </a:r>
          </a:p>
        </p:txBody>
      </p:sp>
      <p:sp>
        <p:nvSpPr>
          <p:cNvPr id="12" name="Rectangle 1"/>
          <p:cNvSpPr>
            <a:spLocks noChangeArrowheads="1"/>
          </p:cNvSpPr>
          <p:nvPr/>
        </p:nvSpPr>
        <p:spPr bwMode="auto">
          <a:xfrm>
            <a:off x="596900" y="5992813"/>
            <a:ext cx="1873250" cy="220662"/>
          </a:xfrm>
          <a:prstGeom prst="rect">
            <a:avLst/>
          </a:prstGeom>
          <a:solidFill>
            <a:schemeClr val="accent1">
              <a:lumMod val="60000"/>
              <a:lumOff val="40000"/>
            </a:schemeClr>
          </a:solidFill>
          <a:ln w="9525">
            <a:noFill/>
            <a:miter lim="800000"/>
            <a:headEnd/>
            <a:tailEnd/>
          </a:ln>
          <a:effectLst>
            <a:outerShdw blurRad="50800" dist="38100" dir="2700000" algn="tl" rotWithShape="0">
              <a:prstClr val="black">
                <a:alpha val="40000"/>
              </a:prstClr>
            </a:outerShdw>
          </a:effectLst>
        </p:spPr>
        <p:txBody>
          <a:bodyPr lIns="36000" tIns="18000" rIns="36000" bIns="18000">
            <a:spAutoFit/>
          </a:bodyPr>
          <a:lstStyle/>
          <a:p>
            <a:pPr algn="ctr" eaLnBrk="1" fontAlgn="auto" hangingPunct="1">
              <a:spcBef>
                <a:spcPts val="0"/>
              </a:spcBef>
              <a:spcAft>
                <a:spcPts val="0"/>
              </a:spcAft>
              <a:defRPr/>
            </a:pPr>
            <a:r>
              <a:rPr lang="sv-SE" sz="1200" dirty="0">
                <a:latin typeface="Tw Cen MT" panose="020B0602020104020603" pitchFamily="34" charset="0"/>
                <a:cs typeface="+mn-cs"/>
              </a:rPr>
              <a:t>Kriteria </a:t>
            </a:r>
            <a:r>
              <a:rPr lang="id-ID" sz="1200" dirty="0">
                <a:latin typeface="Tw Cen MT" panose="020B0602020104020603" pitchFamily="34" charset="0"/>
                <a:cs typeface="+mn-cs"/>
              </a:rPr>
              <a:t>Proteksi </a:t>
            </a:r>
            <a:r>
              <a:rPr lang="sv-SE" sz="1200" dirty="0">
                <a:latin typeface="Tw Cen MT" panose="020B0602020104020603" pitchFamily="34" charset="0"/>
                <a:cs typeface="+mn-cs"/>
              </a:rPr>
              <a:t>Kebakaran</a:t>
            </a:r>
          </a:p>
        </p:txBody>
      </p:sp>
      <p:sp>
        <p:nvSpPr>
          <p:cNvPr id="47" name="TextBox 46"/>
          <p:cNvSpPr txBox="1"/>
          <p:nvPr/>
        </p:nvSpPr>
        <p:spPr>
          <a:xfrm>
            <a:off x="215900" y="3230563"/>
            <a:ext cx="365125" cy="368300"/>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1</a:t>
            </a:r>
          </a:p>
        </p:txBody>
      </p:sp>
      <p:sp>
        <p:nvSpPr>
          <p:cNvPr id="49" name="TextBox 48"/>
          <p:cNvSpPr txBox="1"/>
          <p:nvPr/>
        </p:nvSpPr>
        <p:spPr>
          <a:xfrm>
            <a:off x="217488" y="4598988"/>
            <a:ext cx="365125" cy="368300"/>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4</a:t>
            </a:r>
          </a:p>
        </p:txBody>
      </p:sp>
      <p:sp>
        <p:nvSpPr>
          <p:cNvPr id="60" name="TextBox 59"/>
          <p:cNvSpPr txBox="1"/>
          <p:nvPr/>
        </p:nvSpPr>
        <p:spPr>
          <a:xfrm>
            <a:off x="219075" y="5103813"/>
            <a:ext cx="365125" cy="366712"/>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5</a:t>
            </a:r>
          </a:p>
        </p:txBody>
      </p:sp>
      <p:sp>
        <p:nvSpPr>
          <p:cNvPr id="61" name="TextBox 60"/>
          <p:cNvSpPr txBox="1"/>
          <p:nvPr/>
        </p:nvSpPr>
        <p:spPr>
          <a:xfrm>
            <a:off x="227013" y="5607050"/>
            <a:ext cx="365125" cy="368300"/>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6</a:t>
            </a:r>
          </a:p>
        </p:txBody>
      </p:sp>
      <p:sp>
        <p:nvSpPr>
          <p:cNvPr id="62" name="TextBox 61"/>
          <p:cNvSpPr txBox="1"/>
          <p:nvPr/>
        </p:nvSpPr>
        <p:spPr>
          <a:xfrm>
            <a:off x="233363" y="5992813"/>
            <a:ext cx="366712" cy="366712"/>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7</a:t>
            </a:r>
          </a:p>
        </p:txBody>
      </p:sp>
      <p:sp>
        <p:nvSpPr>
          <p:cNvPr id="67" name="TextBox 66"/>
          <p:cNvSpPr txBox="1"/>
          <p:nvPr/>
        </p:nvSpPr>
        <p:spPr>
          <a:xfrm>
            <a:off x="214313" y="3662363"/>
            <a:ext cx="365125" cy="368300"/>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2</a:t>
            </a:r>
          </a:p>
        </p:txBody>
      </p:sp>
      <p:sp>
        <p:nvSpPr>
          <p:cNvPr id="68" name="TextBox 67"/>
          <p:cNvSpPr txBox="1"/>
          <p:nvPr/>
        </p:nvSpPr>
        <p:spPr>
          <a:xfrm>
            <a:off x="209550" y="4087813"/>
            <a:ext cx="366713" cy="366712"/>
          </a:xfrm>
          <a:prstGeom prst="ellipse">
            <a:avLst/>
          </a:prstGeom>
          <a:solidFill>
            <a:schemeClr val="accent1">
              <a:lumMod val="20000"/>
              <a:lumOff val="80000"/>
            </a:schemeClr>
          </a:solidFill>
        </p:spPr>
        <p:txBody>
          <a:bodyPr wrap="none" anchor="ctr">
            <a:spAutoFit/>
          </a:bodyPr>
          <a:lstStyle/>
          <a:p>
            <a:pPr eaLnBrk="1" fontAlgn="auto" hangingPunct="1">
              <a:spcBef>
                <a:spcPts val="0"/>
              </a:spcBef>
              <a:spcAft>
                <a:spcPts val="0"/>
              </a:spcAft>
              <a:defRPr/>
            </a:pPr>
            <a:r>
              <a:rPr lang="en-AU" sz="1100" b="1" dirty="0">
                <a:solidFill>
                  <a:prstClr val="black"/>
                </a:solidFill>
                <a:latin typeface="Tw Cen MT" panose="020B0602020104020603" pitchFamily="34" charset="0"/>
                <a:cs typeface="+mn-cs"/>
              </a:rPr>
              <a:t>3</a:t>
            </a:r>
          </a:p>
        </p:txBody>
      </p:sp>
      <p:cxnSp>
        <p:nvCxnSpPr>
          <p:cNvPr id="29" name="Elbow Connector 28"/>
          <p:cNvCxnSpPr/>
          <p:nvPr/>
        </p:nvCxnSpPr>
        <p:spPr>
          <a:xfrm rot="5400000">
            <a:off x="3763170" y="2831306"/>
            <a:ext cx="544512" cy="879475"/>
          </a:xfrm>
          <a:prstGeom prst="bentConnector3">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6200000" flipH="1">
            <a:off x="4618832" y="2845594"/>
            <a:ext cx="576262" cy="863600"/>
          </a:xfrm>
          <a:prstGeom prst="bentConnector3">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54" name="Rectangle 1"/>
          <p:cNvSpPr>
            <a:spLocks noChangeArrowheads="1"/>
          </p:cNvSpPr>
          <p:nvPr/>
        </p:nvSpPr>
        <p:spPr bwMode="auto">
          <a:xfrm>
            <a:off x="6978650" y="4175125"/>
            <a:ext cx="1860550" cy="282575"/>
          </a:xfrm>
          <a:prstGeom prst="rect">
            <a:avLst/>
          </a:prstGeom>
          <a:solidFill>
            <a:schemeClr val="accent1">
              <a:lumMod val="40000"/>
              <a:lumOff val="60000"/>
            </a:schemeClr>
          </a:solidFill>
          <a:ln>
            <a:noFill/>
            <a:headEnd/>
            <a:tailEnd/>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lIns="36000" tIns="18000" rIns="36000" bIns="18000">
            <a:spAutoFit/>
          </a:bodyPr>
          <a:lstStyle/>
          <a:p>
            <a:pPr eaLnBrk="1" fontAlgn="auto" hangingPunct="1">
              <a:lnSpc>
                <a:spcPct val="150000"/>
              </a:lnSpc>
              <a:spcBef>
                <a:spcPts val="0"/>
              </a:spcBef>
              <a:spcAft>
                <a:spcPts val="0"/>
              </a:spcAft>
              <a:defRPr/>
            </a:pPr>
            <a:r>
              <a:rPr lang="id-ID" sz="1200" b="1" dirty="0">
                <a:solidFill>
                  <a:prstClr val="black"/>
                </a:solidFill>
                <a:cs typeface="Arial" pitchFamily="34" charset="0"/>
              </a:rPr>
              <a:t>Pemugaran</a:t>
            </a:r>
            <a:endParaRPr lang="en-US" sz="1200" b="1" dirty="0">
              <a:solidFill>
                <a:prstClr val="black"/>
              </a:solidFill>
              <a:cs typeface="Arial" pitchFamily="34" charset="0"/>
            </a:endParaRPr>
          </a:p>
        </p:txBody>
      </p:sp>
      <p:cxnSp>
        <p:nvCxnSpPr>
          <p:cNvPr id="3" name="Elbow Connector 2"/>
          <p:cNvCxnSpPr>
            <a:stCxn id="4" idx="2"/>
            <a:endCxn id="5" idx="0"/>
          </p:cNvCxnSpPr>
          <p:nvPr/>
        </p:nvCxnSpPr>
        <p:spPr>
          <a:xfrm rot="5400000">
            <a:off x="2602707" y="650081"/>
            <a:ext cx="776288" cy="2968625"/>
          </a:xfrm>
          <a:prstGeom prst="bentConnector3">
            <a:avLst>
              <a:gd name="adj1" fmla="val 50000"/>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4" idx="2"/>
          </p:cNvCxnSpPr>
          <p:nvPr/>
        </p:nvCxnSpPr>
        <p:spPr>
          <a:xfrm rot="16200000" flipH="1">
            <a:off x="5730082" y="492918"/>
            <a:ext cx="660400" cy="3167063"/>
          </a:xfrm>
          <a:prstGeom prst="bentConnector3">
            <a:avLst>
              <a:gd name="adj1" fmla="val 57988"/>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
          <p:cNvSpPr>
            <a:spLocks noChangeArrowheads="1"/>
          </p:cNvSpPr>
          <p:nvPr/>
        </p:nvSpPr>
        <p:spPr bwMode="auto">
          <a:xfrm>
            <a:off x="2747963" y="1808163"/>
            <a:ext cx="3455987" cy="198437"/>
          </a:xfrm>
          <a:prstGeom prst="rect">
            <a:avLst/>
          </a:prstGeom>
          <a:solidFill>
            <a:schemeClr val="accent3"/>
          </a:solidFill>
          <a:ln w="6350">
            <a:noFill/>
            <a:headEnd/>
            <a:tailEnd/>
          </a:ln>
        </p:spPr>
        <p:style>
          <a:lnRef idx="2">
            <a:schemeClr val="accent1"/>
          </a:lnRef>
          <a:fillRef idx="1">
            <a:schemeClr val="lt1"/>
          </a:fillRef>
          <a:effectRef idx="0">
            <a:schemeClr val="accent1"/>
          </a:effectRef>
          <a:fontRef idx="minor">
            <a:schemeClr val="dk1"/>
          </a:fontRef>
        </p:style>
        <p:txBody>
          <a:bodyPr lIns="36000" tIns="18000" rIns="36000" bIns="18000">
            <a:spAutoFit/>
          </a:bodyPr>
          <a:lstStyle/>
          <a:p>
            <a:pPr algn="ctr" eaLnBrk="1" fontAlgn="auto" hangingPunct="1">
              <a:spcBef>
                <a:spcPts val="0"/>
              </a:spcBef>
              <a:spcAft>
                <a:spcPts val="0"/>
              </a:spcAft>
              <a:defRPr/>
            </a:pPr>
            <a:r>
              <a:rPr lang="sv-SE" sz="1050" b="1" dirty="0">
                <a:solidFill>
                  <a:prstClr val="white"/>
                </a:solidFill>
                <a:cs typeface="Arial" pitchFamily="34" charset="0"/>
              </a:rPr>
              <a:t>Ketentuan lebih lanjut dengan Peraturan Menteri</a:t>
            </a:r>
            <a:endParaRPr lang="en-US" sz="1050" b="1" dirty="0">
              <a:solidFill>
                <a:prstClr val="white"/>
              </a:solidFill>
              <a:cs typeface="Arial" pitchFamily="34" charset="0"/>
            </a:endParaRPr>
          </a:p>
        </p:txBody>
      </p:sp>
      <p:sp>
        <p:nvSpPr>
          <p:cNvPr id="55" name="Rectangle 54"/>
          <p:cNvSpPr/>
          <p:nvPr/>
        </p:nvSpPr>
        <p:spPr>
          <a:xfrm>
            <a:off x="0" y="50800"/>
            <a:ext cx="9144000" cy="731838"/>
          </a:xfrm>
          <a:prstGeom prst="rect">
            <a:avLst/>
          </a:prstGeom>
          <a:solidFill>
            <a:schemeClr val="accent2">
              <a:lumMod val="60000"/>
              <a:lumOff val="40000"/>
            </a:schemeClr>
          </a:solidFill>
          <a:ln>
            <a:noFill/>
          </a:ln>
        </p:spPr>
        <p:txBody>
          <a:bodyPr lIns="0" tIns="40522" rIns="0" bIns="40522">
            <a:spAutoFit/>
          </a:bodyPr>
          <a:lstStyle/>
          <a:p>
            <a:pPr marL="95250" algn="ctr" eaLnBrk="1" fontAlgn="auto" hangingPunct="1">
              <a:spcBef>
                <a:spcPts val="0"/>
              </a:spcBef>
              <a:spcAft>
                <a:spcPts val="532"/>
              </a:spcAft>
              <a:defRPr/>
            </a:pPr>
            <a:r>
              <a:rPr lang="en-AU" sz="2000" b="1" dirty="0">
                <a:solidFill>
                  <a:schemeClr val="bg1"/>
                </a:solidFill>
                <a:latin typeface="Franklin Gothic Medium Cond" pitchFamily="34" charset="0"/>
                <a:cs typeface="+mn-cs"/>
              </a:rPr>
              <a:t>PERMEN PUPR NOMOR </a:t>
            </a:r>
            <a:r>
              <a:rPr lang="id-ID" sz="2000" b="1" dirty="0">
                <a:solidFill>
                  <a:schemeClr val="bg1"/>
                </a:solidFill>
                <a:latin typeface="Franklin Gothic Medium Cond" pitchFamily="34" charset="0"/>
                <a:cs typeface="+mn-cs"/>
              </a:rPr>
              <a:t>14</a:t>
            </a:r>
            <a:r>
              <a:rPr lang="en-AU" sz="2000" b="1" dirty="0">
                <a:solidFill>
                  <a:schemeClr val="bg1"/>
                </a:solidFill>
                <a:latin typeface="Franklin Gothic Medium Cond" pitchFamily="34" charset="0"/>
                <a:cs typeface="+mn-cs"/>
              </a:rPr>
              <a:t>/PRT/M/201</a:t>
            </a:r>
            <a:r>
              <a:rPr lang="id-ID" sz="2000" b="1" dirty="0">
                <a:solidFill>
                  <a:schemeClr val="bg1"/>
                </a:solidFill>
                <a:latin typeface="Franklin Gothic Medium Cond" pitchFamily="34" charset="0"/>
                <a:cs typeface="+mn-cs"/>
              </a:rPr>
              <a:t>8</a:t>
            </a:r>
            <a:endParaRPr lang="en-AU" sz="2000" b="1" dirty="0">
              <a:solidFill>
                <a:schemeClr val="bg1"/>
              </a:solidFill>
              <a:latin typeface="Franklin Gothic Medium Cond" pitchFamily="34" charset="0"/>
              <a:cs typeface="+mn-cs"/>
            </a:endParaRPr>
          </a:p>
          <a:p>
            <a:pPr marL="95250" algn="ctr" eaLnBrk="1" fontAlgn="auto" hangingPunct="1">
              <a:spcBef>
                <a:spcPts val="0"/>
              </a:spcBef>
              <a:spcAft>
                <a:spcPts val="532"/>
              </a:spcAft>
              <a:defRPr/>
            </a:pPr>
            <a:r>
              <a:rPr lang="en-AU" b="1" dirty="0">
                <a:solidFill>
                  <a:schemeClr val="bg1"/>
                </a:solidFill>
                <a:latin typeface="Franklin Gothic Medium Cond" pitchFamily="34" charset="0"/>
                <a:cs typeface="+mn-cs"/>
              </a:rPr>
              <a:t>TENTANG</a:t>
            </a:r>
            <a:r>
              <a:rPr lang="id-ID" b="1" dirty="0">
                <a:solidFill>
                  <a:schemeClr val="bg1"/>
                </a:solidFill>
                <a:latin typeface="Franklin Gothic Medium Cond" pitchFamily="34" charset="0"/>
                <a:cs typeface="+mn-cs"/>
              </a:rPr>
              <a:t> PENCEGAHAN DAN </a:t>
            </a:r>
            <a:r>
              <a:rPr lang="en-AU" b="1" dirty="0">
                <a:solidFill>
                  <a:schemeClr val="bg1"/>
                </a:solidFill>
                <a:latin typeface="Franklin Gothic Medium Cond" pitchFamily="34" charset="0"/>
                <a:cs typeface="+mn-cs"/>
              </a:rPr>
              <a:t>PENINGKATAN KUALITAS PERUMAHAN KUMUH DAN PERMUKIMAN KUMUH </a:t>
            </a:r>
          </a:p>
        </p:txBody>
      </p:sp>
      <p:cxnSp>
        <p:nvCxnSpPr>
          <p:cNvPr id="30" name="Straight Arrow Connector 29"/>
          <p:cNvCxnSpPr/>
          <p:nvPr/>
        </p:nvCxnSpPr>
        <p:spPr>
          <a:xfrm>
            <a:off x="4475163" y="2093913"/>
            <a:ext cx="0" cy="344487"/>
          </a:xfrm>
          <a:prstGeom prst="straightConnector1">
            <a:avLst/>
          </a:prstGeom>
          <a:ln w="158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4864" name="Slide Number Placeholder 56"/>
          <p:cNvSpPr>
            <a:spLocks noGrp="1"/>
          </p:cNvSpPr>
          <p:nvPr>
            <p:ph type="sldNum" sz="quarter" idx="12"/>
          </p:nvPr>
        </p:nvSpPr>
        <p:spPr bwMode="auto">
          <a:xfrm>
            <a:off x="8482013" y="6359525"/>
            <a:ext cx="357187" cy="285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l">
              <a:lnSpc>
                <a:spcPct val="100000"/>
              </a:lnSpc>
              <a:spcBef>
                <a:spcPct val="0"/>
              </a:spcBef>
              <a:buFontTx/>
              <a:buNone/>
            </a:pPr>
            <a:fld id="{4ED52106-1622-43D8-8FF6-5532E68C07BE}" type="slidenum">
              <a:rPr lang="en-US" altLang="en-US" sz="1200" smtClean="0"/>
              <a:pPr algn="l">
                <a:lnSpc>
                  <a:spcPct val="100000"/>
                </a:lnSpc>
                <a:spcBef>
                  <a:spcPct val="0"/>
                </a:spcBef>
                <a:buFontTx/>
                <a:buNone/>
              </a:pPr>
              <a:t>42</a:t>
            </a:fld>
            <a:endParaRPr lang="en-US" altLang="en-US" sz="1200" smtClean="0"/>
          </a:p>
        </p:txBody>
      </p:sp>
    </p:spTree>
    <p:extLst>
      <p:ext uri="{BB962C8B-B14F-4D97-AF65-F5344CB8AC3E}">
        <p14:creationId xmlns:p14="http://schemas.microsoft.com/office/powerpoint/2010/main" val="2958800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p:cNvPr>
          <p:cNvSpPr/>
          <p:nvPr/>
        </p:nvSpPr>
        <p:spPr>
          <a:xfrm>
            <a:off x="204788" y="36513"/>
            <a:ext cx="8732837" cy="954087"/>
          </a:xfrm>
          <a:prstGeom prst="rect">
            <a:avLst/>
          </a:prstGeom>
        </p:spPr>
        <p:txBody>
          <a:bodyPr>
            <a:spAutoFit/>
          </a:bodyPr>
          <a:lstStyle/>
          <a:p>
            <a:pPr algn="ctr" eaLnBrk="1" fontAlgn="auto" hangingPunct="1">
              <a:spcBef>
                <a:spcPts val="0"/>
              </a:spcBef>
              <a:spcAft>
                <a:spcPts val="0"/>
              </a:spcAft>
              <a:defRPr/>
            </a:pPr>
            <a:r>
              <a:rPr lang="en-ID" sz="2000" dirty="0" err="1">
                <a:latin typeface="Franklin Gothic Demi Cond" pitchFamily="34" charset="0"/>
                <a:ea typeface="+mj-ea"/>
                <a:cs typeface="+mj-cs"/>
              </a:rPr>
              <a:t>Pelaksanaan</a:t>
            </a:r>
            <a:r>
              <a:rPr lang="en-ID" sz="2000" dirty="0">
                <a:latin typeface="Franklin Gothic Demi Cond" pitchFamily="34" charset="0"/>
                <a:ea typeface="+mj-ea"/>
                <a:cs typeface="+mj-cs"/>
              </a:rPr>
              <a:t> Pembangunan </a:t>
            </a:r>
            <a:r>
              <a:rPr lang="en-ID" sz="2000" dirty="0" err="1">
                <a:latin typeface="Franklin Gothic Demi Cond" pitchFamily="34" charset="0"/>
                <a:ea typeface="+mj-ea"/>
                <a:cs typeface="+mj-cs"/>
              </a:rPr>
              <a:t>Infrastruktur</a:t>
            </a:r>
            <a:r>
              <a:rPr lang="en-ID" sz="2000" dirty="0">
                <a:latin typeface="Franklin Gothic Demi Cond" pitchFamily="34" charset="0"/>
                <a:ea typeface="+mj-ea"/>
                <a:cs typeface="+mj-cs"/>
              </a:rPr>
              <a:t> </a:t>
            </a:r>
            <a:r>
              <a:rPr lang="en-ID" sz="2000" dirty="0" err="1">
                <a:latin typeface="Franklin Gothic Demi Cond" pitchFamily="34" charset="0"/>
                <a:ea typeface="+mj-ea"/>
                <a:cs typeface="+mj-cs"/>
              </a:rPr>
              <a:t>Permukiman</a:t>
            </a:r>
            <a:endParaRPr lang="id-ID" sz="2000" dirty="0">
              <a:latin typeface="Franklin Gothic Demi Cond" pitchFamily="34" charset="0"/>
              <a:ea typeface="+mj-ea"/>
              <a:cs typeface="+mj-cs"/>
            </a:endParaRPr>
          </a:p>
          <a:p>
            <a:pPr algn="ctr" eaLnBrk="1" fontAlgn="auto" hangingPunct="1">
              <a:spcBef>
                <a:spcPts val="0"/>
              </a:spcBef>
              <a:spcAft>
                <a:spcPts val="0"/>
              </a:spcAft>
              <a:defRPr/>
            </a:pPr>
            <a:r>
              <a:rPr lang="en-ID" sz="3600" b="1" dirty="0" err="1">
                <a:latin typeface="Franklin Gothic Demi Cond" pitchFamily="34" charset="0"/>
                <a:ea typeface="+mj-ea"/>
                <a:cs typeface="+mj-cs"/>
              </a:rPr>
              <a:t>Pembinaan</a:t>
            </a:r>
            <a:r>
              <a:rPr lang="en-ID" sz="3600" b="1" dirty="0">
                <a:latin typeface="Franklin Gothic Demi Cond" pitchFamily="34" charset="0"/>
                <a:ea typeface="+mj-ea"/>
                <a:cs typeface="+mj-cs"/>
              </a:rPr>
              <a:t> </a:t>
            </a:r>
            <a:r>
              <a:rPr lang="en-ID" sz="3600" b="1" dirty="0" err="1">
                <a:latin typeface="Franklin Gothic Demi Cond" pitchFamily="34" charset="0"/>
                <a:ea typeface="+mj-ea"/>
                <a:cs typeface="+mj-cs"/>
              </a:rPr>
              <a:t>Terhadap</a:t>
            </a:r>
            <a:r>
              <a:rPr lang="en-ID" sz="3600" b="1" dirty="0">
                <a:latin typeface="Franklin Gothic Demi Cond" pitchFamily="34" charset="0"/>
                <a:ea typeface="+mj-ea"/>
                <a:cs typeface="+mj-cs"/>
              </a:rPr>
              <a:t> Daerah</a:t>
            </a:r>
          </a:p>
        </p:txBody>
      </p:sp>
      <p:sp>
        <p:nvSpPr>
          <p:cNvPr id="20483" name="Content Placeholder 3"/>
          <p:cNvSpPr txBox="1">
            <a:spLocks/>
          </p:cNvSpPr>
          <p:nvPr/>
        </p:nvSpPr>
        <p:spPr bwMode="auto">
          <a:xfrm>
            <a:off x="611188" y="4806950"/>
            <a:ext cx="2555875"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id-ID" altLang="id-ID" sz="1800" b="1">
                <a:latin typeface="Franklin Gothic Book" panose="020B0503020102020204" pitchFamily="34" charset="0"/>
              </a:rPr>
              <a:t>Penetapan Lokasi Permukiman Kumuh</a:t>
            </a:r>
          </a:p>
          <a:p>
            <a:pPr marL="0" lvl="1" algn="ctr" defTabSz="914400" eaLnBrk="1" hangingPunct="1">
              <a:lnSpc>
                <a:spcPct val="100000"/>
              </a:lnSpc>
              <a:spcBef>
                <a:spcPct val="20000"/>
              </a:spcBef>
              <a:buFont typeface="Arial" panose="020B0604020202020204" pitchFamily="34" charset="0"/>
              <a:buNone/>
            </a:pPr>
            <a:r>
              <a:rPr lang="id-ID" altLang="id-ID" sz="1600">
                <a:latin typeface="Franklin Gothic Book" panose="020B0503020102020204" pitchFamily="34" charset="0"/>
              </a:rPr>
              <a:t>Berdasarkan SK Bupati/Walikota sesuai dengan UU 1/2011</a:t>
            </a:r>
            <a:endParaRPr lang="en-ID" altLang="id-ID" sz="1600">
              <a:latin typeface="Franklin Gothic Book" panose="020B0503020102020204" pitchFamily="34" charset="0"/>
            </a:endParaRPr>
          </a:p>
        </p:txBody>
      </p:sp>
      <p:sp>
        <p:nvSpPr>
          <p:cNvPr id="20484" name="Content Placeholder 3"/>
          <p:cNvSpPr txBox="1">
            <a:spLocks/>
          </p:cNvSpPr>
          <p:nvPr/>
        </p:nvSpPr>
        <p:spPr bwMode="auto">
          <a:xfrm>
            <a:off x="6116638" y="2768600"/>
            <a:ext cx="25542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id-ID" altLang="id-ID" sz="1800" b="1">
                <a:latin typeface="Franklin Gothic Book" panose="020B0503020102020204" pitchFamily="34" charset="0"/>
              </a:rPr>
              <a:t>Dokumen RP2KPKP </a:t>
            </a:r>
          </a:p>
          <a:p>
            <a:pPr marL="0" lvl="1" algn="ctr" defTabSz="914400" eaLnBrk="1" hangingPunct="1">
              <a:lnSpc>
                <a:spcPct val="100000"/>
              </a:lnSpc>
              <a:spcBef>
                <a:spcPct val="20000"/>
              </a:spcBef>
              <a:buFont typeface="Arial" panose="020B0604020202020204" pitchFamily="34" charset="0"/>
              <a:buNone/>
            </a:pPr>
            <a:r>
              <a:rPr lang="en-ID" altLang="id-ID" sz="1600">
                <a:latin typeface="Franklin Gothic Book" panose="020B0503020102020204" pitchFamily="34" charset="0"/>
              </a:rPr>
              <a:t>sesuai </a:t>
            </a:r>
            <a:r>
              <a:rPr lang="id-ID" altLang="id-ID" sz="1600">
                <a:latin typeface="Franklin Gothic Book" panose="020B0503020102020204" pitchFamily="34" charset="0"/>
              </a:rPr>
              <a:t>dengan </a:t>
            </a:r>
            <a:r>
              <a:rPr lang="en-ID" altLang="id-ID" sz="1600">
                <a:latin typeface="Franklin Gothic Book" panose="020B0503020102020204" pitchFamily="34" charset="0"/>
              </a:rPr>
              <a:t>UU </a:t>
            </a:r>
            <a:r>
              <a:rPr lang="id-ID" altLang="id-ID" sz="1600">
                <a:latin typeface="Franklin Gothic Book" panose="020B0503020102020204" pitchFamily="34" charset="0"/>
              </a:rPr>
              <a:t>1/2011</a:t>
            </a:r>
            <a:endParaRPr lang="en-ID" altLang="id-ID" sz="1600">
              <a:latin typeface="Franklin Gothic Book" panose="020B0503020102020204" pitchFamily="34" charset="0"/>
            </a:endParaRPr>
          </a:p>
        </p:txBody>
      </p:sp>
      <p:sp>
        <p:nvSpPr>
          <p:cNvPr id="20485" name="Content Placeholder 3"/>
          <p:cNvSpPr txBox="1">
            <a:spLocks/>
          </p:cNvSpPr>
          <p:nvPr/>
        </p:nvSpPr>
        <p:spPr bwMode="auto">
          <a:xfrm>
            <a:off x="3313113" y="4806950"/>
            <a:ext cx="2554287"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id-ID" altLang="id-ID" sz="1800" b="1">
                <a:latin typeface="Franklin Gothic Book" panose="020B0503020102020204" pitchFamily="34" charset="0"/>
              </a:rPr>
              <a:t>PERDA Pencegahan dan Peningkatan Kualitas Permukiman Kumuh</a:t>
            </a:r>
          </a:p>
          <a:p>
            <a:pPr marL="0" lvl="1" algn="ctr" defTabSz="914400" eaLnBrk="1" hangingPunct="1">
              <a:lnSpc>
                <a:spcPct val="100000"/>
              </a:lnSpc>
              <a:spcBef>
                <a:spcPct val="20000"/>
              </a:spcBef>
              <a:buFont typeface="Arial" panose="020B0604020202020204" pitchFamily="34" charset="0"/>
              <a:buNone/>
            </a:pPr>
            <a:r>
              <a:rPr lang="en-ID" altLang="id-ID" sz="1800">
                <a:latin typeface="Franklin Gothic Book" panose="020B0503020102020204" pitchFamily="34" charset="0"/>
              </a:rPr>
              <a:t> </a:t>
            </a:r>
            <a:r>
              <a:rPr lang="en-ID" altLang="id-ID" sz="1700">
                <a:latin typeface="Franklin Gothic Book" panose="020B0503020102020204" pitchFamily="34" charset="0"/>
              </a:rPr>
              <a:t>s</a:t>
            </a:r>
            <a:r>
              <a:rPr lang="id-ID" altLang="id-ID" sz="1700">
                <a:latin typeface="Franklin Gothic Book" panose="020B0503020102020204" pitchFamily="34" charset="0"/>
              </a:rPr>
              <a:t>esuai dengan UU 1/2011</a:t>
            </a:r>
            <a:endParaRPr lang="en-ID" altLang="id-ID" sz="1500">
              <a:latin typeface="Franklin Gothic Book" panose="020B0503020102020204" pitchFamily="34" charset="0"/>
            </a:endParaRPr>
          </a:p>
        </p:txBody>
      </p:sp>
      <p:pic>
        <p:nvPicPr>
          <p:cNvPr id="19" name="Picture 2">
            <a:extLst/>
          </p:cNvPr>
          <p:cNvPicPr>
            <a:picLocks noChangeAspect="1" noChangeArrowheads="1"/>
          </p:cNvPicPr>
          <p:nvPr/>
        </p:nvPicPr>
        <p:blipFill>
          <a:blip r:embed="rId2" cstate="email">
            <a:duotone>
              <a:schemeClr val="accent6">
                <a:shade val="45000"/>
                <a:satMod val="135000"/>
              </a:schemeClr>
              <a:prstClr val="white"/>
            </a:duotone>
            <a:extLst/>
          </a:blip>
          <a:srcRect/>
          <a:stretch>
            <a:fillRect/>
          </a:stretch>
        </p:blipFill>
        <p:spPr bwMode="auto">
          <a:xfrm>
            <a:off x="7046423" y="2014256"/>
            <a:ext cx="720000" cy="720000"/>
          </a:xfrm>
          <a:prstGeom prst="rect">
            <a:avLst/>
          </a:prstGeom>
          <a:noFill/>
          <a:ln>
            <a:noFill/>
          </a:ln>
          <a:effectLst/>
          <a:extLst/>
        </p:spPr>
      </p:pic>
      <p:pic>
        <p:nvPicPr>
          <p:cNvPr id="20" name="Picture 3">
            <a:extLst/>
          </p:cNvPr>
          <p:cNvPicPr>
            <a:picLocks noChangeAspect="1" noChangeArrowheads="1"/>
          </p:cNvPicPr>
          <p:nvPr/>
        </p:nvPicPr>
        <p:blipFill>
          <a:blip r:embed="rId3" cstate="email">
            <a:duotone>
              <a:schemeClr val="accent6">
                <a:shade val="45000"/>
                <a:satMod val="135000"/>
              </a:schemeClr>
              <a:prstClr val="white"/>
            </a:duotone>
            <a:extLst/>
          </a:blip>
          <a:srcRect/>
          <a:stretch>
            <a:fillRect/>
          </a:stretch>
        </p:blipFill>
        <p:spPr bwMode="auto">
          <a:xfrm>
            <a:off x="4230773" y="4005064"/>
            <a:ext cx="720000" cy="720000"/>
          </a:xfrm>
          <a:prstGeom prst="rect">
            <a:avLst/>
          </a:prstGeom>
          <a:noFill/>
          <a:ln>
            <a:noFill/>
          </a:ln>
          <a:effectLst/>
          <a:extLst/>
        </p:spPr>
      </p:pic>
      <p:pic>
        <p:nvPicPr>
          <p:cNvPr id="22" name="Picture 5">
            <a:extLst/>
          </p:cNvPr>
          <p:cNvPicPr>
            <a:picLocks noChangeAspect="1" noChangeArrowheads="1"/>
          </p:cNvPicPr>
          <p:nvPr/>
        </p:nvPicPr>
        <p:blipFill>
          <a:blip r:embed="rId4" cstate="email">
            <a:duotone>
              <a:schemeClr val="accent6">
                <a:shade val="45000"/>
                <a:satMod val="135000"/>
              </a:schemeClr>
              <a:prstClr val="white"/>
            </a:duotone>
            <a:extLst/>
          </a:blip>
          <a:srcRect/>
          <a:stretch>
            <a:fillRect/>
          </a:stretch>
        </p:blipFill>
        <p:spPr bwMode="auto">
          <a:xfrm>
            <a:off x="1456923" y="4036619"/>
            <a:ext cx="720000" cy="720000"/>
          </a:xfrm>
          <a:prstGeom prst="rect">
            <a:avLst/>
          </a:prstGeom>
          <a:noFill/>
          <a:ln>
            <a:noFill/>
          </a:ln>
          <a:effectLst/>
          <a:extLst/>
        </p:spPr>
      </p:pic>
      <p:sp>
        <p:nvSpPr>
          <p:cNvPr id="20489" name="Content Placeholder 3"/>
          <p:cNvSpPr txBox="1">
            <a:spLocks/>
          </p:cNvSpPr>
          <p:nvPr/>
        </p:nvSpPr>
        <p:spPr bwMode="auto">
          <a:xfrm>
            <a:off x="3254375" y="2768600"/>
            <a:ext cx="2554288"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id-ID" altLang="id-ID" sz="1800" b="1">
                <a:latin typeface="Franklin Gothic Book" panose="020B0503020102020204" pitchFamily="34" charset="0"/>
              </a:rPr>
              <a:t>Dokumen SSK</a:t>
            </a:r>
          </a:p>
          <a:p>
            <a:pPr marL="0" lvl="1" algn="ctr" defTabSz="914400" eaLnBrk="1" hangingPunct="1">
              <a:lnSpc>
                <a:spcPct val="100000"/>
              </a:lnSpc>
              <a:spcBef>
                <a:spcPct val="20000"/>
              </a:spcBef>
              <a:buFont typeface="Arial" panose="020B0604020202020204" pitchFamily="34" charset="0"/>
              <a:buNone/>
            </a:pPr>
            <a:r>
              <a:rPr lang="en-ID" altLang="id-ID" sz="1600">
                <a:latin typeface="Franklin Gothic Book" panose="020B0503020102020204" pitchFamily="34" charset="0"/>
              </a:rPr>
              <a:t>sesuai </a:t>
            </a:r>
            <a:r>
              <a:rPr lang="id-ID" altLang="id-ID" sz="1600">
                <a:latin typeface="Franklin Gothic Book" panose="020B0503020102020204" pitchFamily="34" charset="0"/>
              </a:rPr>
              <a:t>dengan</a:t>
            </a:r>
            <a:r>
              <a:rPr lang="en-US" altLang="id-ID" sz="1600">
                <a:latin typeface="Franklin Gothic Book" panose="020B0503020102020204" pitchFamily="34" charset="0"/>
              </a:rPr>
              <a:t> Permen PUPR No 21/PRT/M/2017</a:t>
            </a:r>
            <a:endParaRPr lang="en-ID" altLang="id-ID" sz="1600">
              <a:latin typeface="Franklin Gothic Book" panose="020B0503020102020204" pitchFamily="34" charset="0"/>
            </a:endParaRPr>
          </a:p>
        </p:txBody>
      </p:sp>
      <p:pic>
        <p:nvPicPr>
          <p:cNvPr id="24" name="Picture 2">
            <a:extLst/>
          </p:cNvPr>
          <p:cNvPicPr>
            <a:picLocks noChangeAspect="1" noChangeArrowheads="1"/>
          </p:cNvPicPr>
          <p:nvPr/>
        </p:nvPicPr>
        <p:blipFill>
          <a:blip r:embed="rId2" cstate="email">
            <a:duotone>
              <a:schemeClr val="accent6">
                <a:shade val="45000"/>
                <a:satMod val="135000"/>
              </a:schemeClr>
              <a:prstClr val="white"/>
            </a:duotone>
            <a:extLst/>
          </a:blip>
          <a:srcRect/>
          <a:stretch>
            <a:fillRect/>
          </a:stretch>
        </p:blipFill>
        <p:spPr bwMode="auto">
          <a:xfrm>
            <a:off x="1159087" y="2030276"/>
            <a:ext cx="720000" cy="720000"/>
          </a:xfrm>
          <a:prstGeom prst="rect">
            <a:avLst/>
          </a:prstGeom>
          <a:noFill/>
          <a:ln>
            <a:noFill/>
          </a:ln>
          <a:effectLst/>
          <a:extLst/>
        </p:spPr>
      </p:pic>
      <p:sp>
        <p:nvSpPr>
          <p:cNvPr id="20491" name="Content Placeholder 3"/>
          <p:cNvSpPr txBox="1">
            <a:spLocks/>
          </p:cNvSpPr>
          <p:nvPr/>
        </p:nvSpPr>
        <p:spPr bwMode="auto">
          <a:xfrm>
            <a:off x="336550" y="2768600"/>
            <a:ext cx="2711450"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20000"/>
              </a:lnSpc>
              <a:spcBef>
                <a:spcPct val="20000"/>
              </a:spcBef>
              <a:buFont typeface="Arial" panose="020B0604020202020204" pitchFamily="34" charset="0"/>
              <a:buNone/>
            </a:pPr>
            <a:r>
              <a:rPr lang="id-ID" altLang="id-ID" sz="1800" b="1">
                <a:latin typeface="Franklin Gothic Book" panose="020B0503020102020204" pitchFamily="34" charset="0"/>
              </a:rPr>
              <a:t>Dokumen RISPAM </a:t>
            </a:r>
            <a:endParaRPr lang="en-ID" altLang="id-ID" sz="1800" b="1">
              <a:latin typeface="Franklin Gothic Book" panose="020B0503020102020204" pitchFamily="34" charset="0"/>
            </a:endParaRPr>
          </a:p>
          <a:p>
            <a:pPr marL="0" lvl="1" algn="ctr" defTabSz="914400" eaLnBrk="1" hangingPunct="1">
              <a:lnSpc>
                <a:spcPct val="120000"/>
              </a:lnSpc>
              <a:spcBef>
                <a:spcPct val="20000"/>
              </a:spcBef>
              <a:buFont typeface="Arial" panose="020B0604020202020204" pitchFamily="34" charset="0"/>
              <a:buNone/>
            </a:pPr>
            <a:r>
              <a:rPr lang="en-ID" altLang="id-ID" sz="1600">
                <a:latin typeface="Franklin Gothic Book" panose="020B0503020102020204" pitchFamily="34" charset="0"/>
              </a:rPr>
              <a:t>sesuai</a:t>
            </a:r>
            <a:r>
              <a:rPr lang="id-ID" altLang="id-ID" sz="1600">
                <a:latin typeface="Franklin Gothic Book" panose="020B0503020102020204" pitchFamily="34" charset="0"/>
              </a:rPr>
              <a:t> dengan</a:t>
            </a:r>
            <a:r>
              <a:rPr lang="en-US" altLang="id-ID" sz="1600">
                <a:latin typeface="Franklin Gothic Book" panose="020B0503020102020204" pitchFamily="34" charset="0"/>
              </a:rPr>
              <a:t> PP 122/2015 dan Permen PUPR 27/2016</a:t>
            </a:r>
            <a:endParaRPr lang="en-ID" altLang="id-ID" sz="1600">
              <a:latin typeface="Franklin Gothic Book" panose="020B0503020102020204" pitchFamily="34" charset="0"/>
            </a:endParaRPr>
          </a:p>
        </p:txBody>
      </p:sp>
      <p:pic>
        <p:nvPicPr>
          <p:cNvPr id="26" name="Picture 2">
            <a:extLst/>
          </p:cNvPr>
          <p:cNvPicPr>
            <a:picLocks noChangeAspect="1" noChangeArrowheads="1"/>
          </p:cNvPicPr>
          <p:nvPr/>
        </p:nvPicPr>
        <p:blipFill>
          <a:blip r:embed="rId2" cstate="email">
            <a:duotone>
              <a:schemeClr val="accent6">
                <a:shade val="45000"/>
                <a:satMod val="135000"/>
              </a:schemeClr>
              <a:prstClr val="white"/>
            </a:duotone>
            <a:extLst/>
          </a:blip>
          <a:srcRect/>
          <a:stretch>
            <a:fillRect/>
          </a:stretch>
        </p:blipFill>
        <p:spPr bwMode="auto">
          <a:xfrm>
            <a:off x="4115612" y="1995187"/>
            <a:ext cx="720000" cy="720000"/>
          </a:xfrm>
          <a:prstGeom prst="rect">
            <a:avLst/>
          </a:prstGeom>
          <a:noFill/>
          <a:ln>
            <a:noFill/>
          </a:ln>
          <a:effectLst/>
          <a:extLst/>
        </p:spPr>
      </p:pic>
      <p:sp>
        <p:nvSpPr>
          <p:cNvPr id="4" name="Rectangle 3">
            <a:extLst/>
          </p:cNvPr>
          <p:cNvSpPr/>
          <p:nvPr/>
        </p:nvSpPr>
        <p:spPr>
          <a:xfrm>
            <a:off x="0" y="892175"/>
            <a:ext cx="9104313" cy="369888"/>
          </a:xfrm>
          <a:prstGeom prst="rect">
            <a:avLst/>
          </a:prstGeom>
        </p:spPr>
        <p:txBody>
          <a:bodyPr>
            <a:spAutoFit/>
          </a:bodyPr>
          <a:lstStyle/>
          <a:p>
            <a:pPr algn="ctr" eaLnBrk="1" fontAlgn="auto" hangingPunct="1">
              <a:spcBef>
                <a:spcPts val="0"/>
              </a:spcBef>
              <a:spcAft>
                <a:spcPts val="0"/>
              </a:spcAft>
              <a:defRPr/>
            </a:pPr>
            <a:r>
              <a:rPr lang="en-ID" dirty="0">
                <a:solidFill>
                  <a:schemeClr val="accent6">
                    <a:lumMod val="50000"/>
                  </a:schemeClr>
                </a:solidFill>
                <a:latin typeface="Franklin Gothic Demi" panose="020B0703020102020204" pitchFamily="34" charset="0"/>
              </a:rPr>
              <a:t>“</a:t>
            </a:r>
            <a:r>
              <a:rPr lang="en-ID" dirty="0" err="1">
                <a:solidFill>
                  <a:srgbClr val="1C6256"/>
                </a:solidFill>
                <a:latin typeface="Franklin Gothic Demi Cond" pitchFamily="34" charset="0"/>
              </a:rPr>
              <a:t>Perwujudan</a:t>
            </a:r>
            <a:r>
              <a:rPr lang="en-ID" dirty="0">
                <a:solidFill>
                  <a:srgbClr val="1C6256"/>
                </a:solidFill>
                <a:latin typeface="Franklin Gothic Demi Cond" pitchFamily="34" charset="0"/>
              </a:rPr>
              <a:t> </a:t>
            </a:r>
            <a:r>
              <a:rPr lang="en-ID" dirty="0" err="1">
                <a:solidFill>
                  <a:srgbClr val="1C6256"/>
                </a:solidFill>
                <a:latin typeface="Franklin Gothic Demi Cond" pitchFamily="34" charset="0"/>
              </a:rPr>
              <a:t>Permukiman</a:t>
            </a:r>
            <a:r>
              <a:rPr lang="en-ID" dirty="0">
                <a:solidFill>
                  <a:srgbClr val="1C6256"/>
                </a:solidFill>
                <a:latin typeface="Franklin Gothic Demi Cond" pitchFamily="34" charset="0"/>
              </a:rPr>
              <a:t> </a:t>
            </a:r>
            <a:r>
              <a:rPr lang="id-ID" dirty="0">
                <a:solidFill>
                  <a:srgbClr val="1C6256"/>
                </a:solidFill>
                <a:latin typeface="Franklin Gothic Demi Cond" pitchFamily="34" charset="0"/>
              </a:rPr>
              <a:t>L</a:t>
            </a:r>
            <a:r>
              <a:rPr lang="en-ID" dirty="0" err="1">
                <a:solidFill>
                  <a:srgbClr val="1C6256"/>
                </a:solidFill>
                <a:latin typeface="Franklin Gothic Demi Cond" pitchFamily="34" charset="0"/>
              </a:rPr>
              <a:t>ayak</a:t>
            </a:r>
            <a:r>
              <a:rPr lang="en-ID" dirty="0">
                <a:solidFill>
                  <a:srgbClr val="1C6256"/>
                </a:solidFill>
                <a:latin typeface="Franklin Gothic Demi Cond" pitchFamily="34" charset="0"/>
              </a:rPr>
              <a:t> </a:t>
            </a:r>
            <a:r>
              <a:rPr lang="id-ID" dirty="0" err="1">
                <a:solidFill>
                  <a:srgbClr val="1C6256"/>
                </a:solidFill>
                <a:latin typeface="Franklin Gothic Demi Cond" pitchFamily="34" charset="0"/>
              </a:rPr>
              <a:t>H</a:t>
            </a:r>
            <a:r>
              <a:rPr lang="en-ID" dirty="0" err="1">
                <a:solidFill>
                  <a:srgbClr val="1C6256"/>
                </a:solidFill>
                <a:latin typeface="Franklin Gothic Demi Cond" pitchFamily="34" charset="0"/>
              </a:rPr>
              <a:t>uni</a:t>
            </a:r>
            <a:r>
              <a:rPr lang="en-ID" dirty="0">
                <a:solidFill>
                  <a:srgbClr val="1C6256"/>
                </a:solidFill>
                <a:latin typeface="Franklin Gothic Demi Cond" pitchFamily="34" charset="0"/>
              </a:rPr>
              <a:t> (</a:t>
            </a:r>
            <a:r>
              <a:rPr lang="id-ID" dirty="0">
                <a:solidFill>
                  <a:srgbClr val="1C6256"/>
                </a:solidFill>
                <a:latin typeface="Franklin Gothic Demi Cond" pitchFamily="34" charset="0"/>
              </a:rPr>
              <a:t>L</a:t>
            </a:r>
            <a:r>
              <a:rPr lang="en-ID" dirty="0" err="1">
                <a:solidFill>
                  <a:srgbClr val="1C6256"/>
                </a:solidFill>
                <a:latin typeface="Franklin Gothic Demi Cond" pitchFamily="34" charset="0"/>
              </a:rPr>
              <a:t>ivable</a:t>
            </a:r>
            <a:r>
              <a:rPr lang="en-ID" dirty="0">
                <a:solidFill>
                  <a:srgbClr val="1C6256"/>
                </a:solidFill>
                <a:latin typeface="Franklin Gothic Demi Cond" pitchFamily="34" charset="0"/>
              </a:rPr>
              <a:t> </a:t>
            </a:r>
            <a:r>
              <a:rPr lang="id-ID" dirty="0" err="1">
                <a:solidFill>
                  <a:srgbClr val="1C6256"/>
                </a:solidFill>
                <a:latin typeface="Franklin Gothic Demi Cond" pitchFamily="34" charset="0"/>
              </a:rPr>
              <a:t>S</a:t>
            </a:r>
            <a:r>
              <a:rPr lang="en-ID" dirty="0" err="1">
                <a:solidFill>
                  <a:srgbClr val="1C6256"/>
                </a:solidFill>
                <a:latin typeface="Franklin Gothic Demi Cond" pitchFamily="34" charset="0"/>
              </a:rPr>
              <a:t>ettlement</a:t>
            </a:r>
            <a:r>
              <a:rPr lang="en-ID" dirty="0">
                <a:solidFill>
                  <a:srgbClr val="1C6256"/>
                </a:solidFill>
                <a:latin typeface="Franklin Gothic Demi Cond" pitchFamily="34" charset="0"/>
              </a:rPr>
              <a:t>)”</a:t>
            </a:r>
          </a:p>
        </p:txBody>
      </p:sp>
      <p:sp>
        <p:nvSpPr>
          <p:cNvPr id="20494" name="Content Placeholder 3"/>
          <p:cNvSpPr txBox="1">
            <a:spLocks/>
          </p:cNvSpPr>
          <p:nvPr/>
        </p:nvSpPr>
        <p:spPr bwMode="auto">
          <a:xfrm>
            <a:off x="5961063" y="4806950"/>
            <a:ext cx="2890837"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id-ID" altLang="id-ID" sz="1800" b="1">
                <a:latin typeface="Franklin Gothic Book" panose="020B0503020102020204" pitchFamily="34" charset="0"/>
              </a:rPr>
              <a:t>Kolaborasi </a:t>
            </a:r>
          </a:p>
          <a:p>
            <a:pPr marL="0" lvl="1" algn="ctr" defTabSz="914400" eaLnBrk="1" hangingPunct="1">
              <a:lnSpc>
                <a:spcPct val="100000"/>
              </a:lnSpc>
              <a:spcBef>
                <a:spcPct val="20000"/>
              </a:spcBef>
              <a:buFont typeface="Arial" panose="020B0604020202020204" pitchFamily="34" charset="0"/>
              <a:buNone/>
            </a:pPr>
            <a:r>
              <a:rPr lang="id-ID" altLang="id-ID" sz="1800" b="1">
                <a:latin typeface="Franklin Gothic Book" panose="020B0503020102020204" pitchFamily="34" charset="0"/>
              </a:rPr>
              <a:t>melalui Pemberdayaan Masyararat</a:t>
            </a:r>
          </a:p>
        </p:txBody>
      </p:sp>
      <p:pic>
        <p:nvPicPr>
          <p:cNvPr id="21" name="Picture 6">
            <a:extLst/>
          </p:cNvPr>
          <p:cNvPicPr>
            <a:picLocks noChangeAspect="1" noChangeArrowheads="1"/>
          </p:cNvPicPr>
          <p:nvPr/>
        </p:nvPicPr>
        <p:blipFill>
          <a:blip r:embed="rId5" cstate="email">
            <a:duotone>
              <a:schemeClr val="accent6">
                <a:shade val="45000"/>
                <a:satMod val="135000"/>
              </a:schemeClr>
              <a:prstClr val="white"/>
            </a:duotone>
            <a:extLst/>
          </a:blip>
          <a:srcRect/>
          <a:stretch>
            <a:fillRect/>
          </a:stretch>
        </p:blipFill>
        <p:spPr bwMode="auto">
          <a:xfrm>
            <a:off x="7086600" y="4061870"/>
            <a:ext cx="720000" cy="720000"/>
          </a:xfrm>
          <a:prstGeom prst="rect">
            <a:avLst/>
          </a:prstGeom>
          <a:noFill/>
          <a:ln>
            <a:noFill/>
          </a:ln>
          <a:effectLst/>
          <a:extLst/>
        </p:spPr>
      </p:pic>
      <p:sp>
        <p:nvSpPr>
          <p:cNvPr id="2" name="Slide Number Placeholder 1"/>
          <p:cNvSpPr>
            <a:spLocks noGrp="1"/>
          </p:cNvSpPr>
          <p:nvPr>
            <p:ph type="sldNum" sz="quarter" idx="12"/>
          </p:nvPr>
        </p:nvSpPr>
        <p:spPr/>
        <p:txBody>
          <a:bodyPr/>
          <a:lstStyle/>
          <a:p>
            <a:fld id="{9CD5A045-6D39-4879-8E20-C877BE4435CE}" type="slidenum">
              <a:rPr lang="en-US" smtClean="0"/>
              <a:t>43</a:t>
            </a:fld>
            <a:endParaRPr lang="en-US"/>
          </a:p>
        </p:txBody>
      </p:sp>
    </p:spTree>
    <p:extLst>
      <p:ext uri="{BB962C8B-B14F-4D97-AF65-F5344CB8AC3E}">
        <p14:creationId xmlns:p14="http://schemas.microsoft.com/office/powerpoint/2010/main" val="41871612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a:extLst/>
          </p:cNvPr>
          <p:cNvSpPr txBox="1">
            <a:spLocks/>
          </p:cNvSpPr>
          <p:nvPr/>
        </p:nvSpPr>
        <p:spPr>
          <a:xfrm>
            <a:off x="504825" y="3544888"/>
            <a:ext cx="1655763" cy="2116137"/>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lumMod val="85000"/>
                    <a:lumOff val="1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85000"/>
                    <a:lumOff val="1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85000"/>
                    <a:lumOff val="1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fontAlgn="auto">
              <a:spcAft>
                <a:spcPts val="0"/>
              </a:spcAft>
              <a:buFont typeface="Arial" pitchFamily="34" charset="0"/>
              <a:buNone/>
              <a:defRPr/>
            </a:pPr>
            <a:r>
              <a:rPr lang="en-ID" sz="1800" b="1" dirty="0" err="1"/>
              <a:t>Penerapan</a:t>
            </a:r>
            <a:r>
              <a:rPr lang="en-ID" sz="1800" b="1" dirty="0"/>
              <a:t> </a:t>
            </a:r>
            <a:r>
              <a:rPr lang="en-ID" sz="1800" b="1" dirty="0" err="1"/>
              <a:t>Bangunan</a:t>
            </a:r>
            <a:r>
              <a:rPr lang="en-ID" sz="1800" b="1" dirty="0"/>
              <a:t> </a:t>
            </a:r>
            <a:r>
              <a:rPr lang="en-ID" sz="1800" b="1" dirty="0" err="1"/>
              <a:t>Tahan</a:t>
            </a:r>
            <a:r>
              <a:rPr lang="en-ID" sz="1800" b="1" dirty="0"/>
              <a:t> </a:t>
            </a:r>
            <a:r>
              <a:rPr lang="en-ID" sz="1800" b="1" dirty="0" err="1"/>
              <a:t>Gempa</a:t>
            </a:r>
            <a:r>
              <a:rPr lang="en-ID" sz="1800" b="1" dirty="0"/>
              <a:t> </a:t>
            </a:r>
            <a:endParaRPr lang="id-ID" sz="1800" b="1" dirty="0"/>
          </a:p>
          <a:p>
            <a:pPr marL="0" lvl="1" indent="0" algn="ctr" fontAlgn="auto">
              <a:spcAft>
                <a:spcPts val="0"/>
              </a:spcAft>
              <a:buFont typeface="Arial" pitchFamily="34" charset="0"/>
              <a:buNone/>
              <a:defRPr/>
            </a:pPr>
            <a:r>
              <a:rPr lang="en-ID" sz="1600" dirty="0" err="1"/>
              <a:t>melalui</a:t>
            </a:r>
            <a:r>
              <a:rPr lang="en-ID" sz="1600" dirty="0"/>
              <a:t> </a:t>
            </a:r>
            <a:r>
              <a:rPr lang="en-ID" sz="1600" dirty="0" err="1"/>
              <a:t>implementasi</a:t>
            </a:r>
            <a:r>
              <a:rPr lang="en-ID" sz="1600" dirty="0"/>
              <a:t> </a:t>
            </a:r>
            <a:r>
              <a:rPr lang="en-ID" sz="1600" dirty="0" err="1"/>
              <a:t>Perda</a:t>
            </a:r>
            <a:r>
              <a:rPr lang="en-ID" sz="1600" dirty="0"/>
              <a:t> BG </a:t>
            </a:r>
            <a:r>
              <a:rPr lang="en-ID" sz="1600" dirty="0" err="1"/>
              <a:t>sesuai</a:t>
            </a:r>
            <a:r>
              <a:rPr lang="en-ID" sz="1600" dirty="0"/>
              <a:t> </a:t>
            </a:r>
            <a:r>
              <a:rPr lang="en-ID" sz="1600" dirty="0" err="1"/>
              <a:t>dengan</a:t>
            </a:r>
            <a:r>
              <a:rPr lang="en-ID" sz="1600" dirty="0"/>
              <a:t> UU 28/2002</a:t>
            </a:r>
          </a:p>
        </p:txBody>
      </p:sp>
      <p:sp>
        <p:nvSpPr>
          <p:cNvPr id="21507" name="Content Placeholder 3"/>
          <p:cNvSpPr txBox="1">
            <a:spLocks/>
          </p:cNvSpPr>
          <p:nvPr/>
        </p:nvSpPr>
        <p:spPr bwMode="auto">
          <a:xfrm>
            <a:off x="2428875" y="3495675"/>
            <a:ext cx="16764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en-ID" altLang="id-ID" sz="1800" b="1">
                <a:latin typeface="Franklin Gothic Book" panose="020B0503020102020204" pitchFamily="34" charset="0"/>
              </a:rPr>
              <a:t>Penerapan </a:t>
            </a:r>
            <a:r>
              <a:rPr lang="id-ID" altLang="id-ID" sz="1800" b="1">
                <a:latin typeface="Franklin Gothic Book" panose="020B0503020102020204" pitchFamily="34" charset="0"/>
              </a:rPr>
              <a:t>P</a:t>
            </a:r>
            <a:r>
              <a:rPr lang="en-ID" altLang="id-ID" sz="1800" b="1">
                <a:latin typeface="Franklin Gothic Book" panose="020B0503020102020204" pitchFamily="34" charset="0"/>
              </a:rPr>
              <a:t>ermukiman Green Building </a:t>
            </a:r>
            <a:endParaRPr lang="id-ID" altLang="id-ID" sz="1800" b="1">
              <a:latin typeface="Franklin Gothic Book" panose="020B0503020102020204" pitchFamily="34" charset="0"/>
            </a:endParaRPr>
          </a:p>
          <a:p>
            <a:pPr marL="0" lvl="1" algn="ctr" defTabSz="914400" eaLnBrk="1" hangingPunct="1">
              <a:lnSpc>
                <a:spcPct val="100000"/>
              </a:lnSpc>
              <a:spcBef>
                <a:spcPct val="20000"/>
              </a:spcBef>
              <a:buFont typeface="Arial" panose="020B0604020202020204" pitchFamily="34" charset="0"/>
              <a:buNone/>
            </a:pPr>
            <a:r>
              <a:rPr lang="en-ID" altLang="id-ID" sz="1600">
                <a:latin typeface="Franklin Gothic Book" panose="020B0503020102020204" pitchFamily="34" charset="0"/>
              </a:rPr>
              <a:t>sesuai dengan UU 28/2002</a:t>
            </a:r>
          </a:p>
        </p:txBody>
      </p:sp>
      <p:sp>
        <p:nvSpPr>
          <p:cNvPr id="10" name="Content Placeholder 3">
            <a:extLst/>
          </p:cNvPr>
          <p:cNvSpPr txBox="1">
            <a:spLocks/>
          </p:cNvSpPr>
          <p:nvPr/>
        </p:nvSpPr>
        <p:spPr>
          <a:xfrm>
            <a:off x="4492625" y="3540125"/>
            <a:ext cx="1800225" cy="2481263"/>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lumMod val="85000"/>
                    <a:lumOff val="1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85000"/>
                    <a:lumOff val="1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85000"/>
                    <a:lumOff val="1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fontAlgn="auto">
              <a:spcAft>
                <a:spcPts val="0"/>
              </a:spcAft>
              <a:buFont typeface="Arial" pitchFamily="34" charset="0"/>
              <a:buNone/>
              <a:defRPr/>
            </a:pPr>
            <a:r>
              <a:rPr lang="en-ID" sz="2900" b="1" dirty="0" err="1"/>
              <a:t>Penerapan</a:t>
            </a:r>
            <a:r>
              <a:rPr lang="id-ID" sz="2900" b="1" dirty="0"/>
              <a:t> SLF dan  Penguatan TABG</a:t>
            </a:r>
          </a:p>
          <a:p>
            <a:pPr marL="0" lvl="1" indent="0" algn="ctr" fontAlgn="auto">
              <a:spcAft>
                <a:spcPts val="0"/>
              </a:spcAft>
              <a:buFont typeface="Arial" pitchFamily="34" charset="0"/>
              <a:buNone/>
              <a:defRPr/>
            </a:pPr>
            <a:r>
              <a:rPr lang="en-ID" sz="1800" dirty="0"/>
              <a:t> </a:t>
            </a:r>
            <a:r>
              <a:rPr lang="en-ID" sz="2600" dirty="0" err="1"/>
              <a:t>Sertifikat</a:t>
            </a:r>
            <a:r>
              <a:rPr lang="en-ID" sz="2600" dirty="0"/>
              <a:t> </a:t>
            </a:r>
            <a:r>
              <a:rPr lang="en-ID" sz="2600" dirty="0" err="1"/>
              <a:t>Layak</a:t>
            </a:r>
            <a:r>
              <a:rPr lang="en-ID" sz="2600" dirty="0"/>
              <a:t> </a:t>
            </a:r>
            <a:r>
              <a:rPr lang="en-ID" sz="2600" dirty="0" err="1"/>
              <a:t>Fungsi</a:t>
            </a:r>
            <a:r>
              <a:rPr lang="en-ID" sz="2600" dirty="0"/>
              <a:t> (SLF) </a:t>
            </a:r>
            <a:r>
              <a:rPr lang="id-ID" sz="2600" dirty="0"/>
              <a:t>dan </a:t>
            </a:r>
            <a:r>
              <a:rPr lang="en-ID" sz="2600" dirty="0"/>
              <a:t>Tenaga Ahli </a:t>
            </a:r>
            <a:r>
              <a:rPr lang="en-ID" sz="2600" dirty="0" err="1"/>
              <a:t>Bangunan</a:t>
            </a:r>
            <a:r>
              <a:rPr lang="en-ID" sz="2600" dirty="0"/>
              <a:t> Gedung (TABG</a:t>
            </a:r>
            <a:r>
              <a:rPr lang="id-ID" sz="2600" dirty="0"/>
              <a:t>) sesuai dengan Perda BG</a:t>
            </a:r>
            <a:endParaRPr lang="en-ID" sz="2600" dirty="0"/>
          </a:p>
        </p:txBody>
      </p:sp>
      <p:pic>
        <p:nvPicPr>
          <p:cNvPr id="5123" name="Picture 3">
            <a:extLst/>
          </p:cNvPr>
          <p:cNvPicPr>
            <a:picLocks noChangeAspect="1" noChangeArrowheads="1"/>
          </p:cNvPicPr>
          <p:nvPr/>
        </p:nvPicPr>
        <p:blipFill>
          <a:blip r:embed="rId2" cstate="email">
            <a:duotone>
              <a:schemeClr val="accent6">
                <a:shade val="45000"/>
                <a:satMod val="135000"/>
              </a:schemeClr>
              <a:prstClr val="white"/>
            </a:duotone>
            <a:extLst/>
          </a:blip>
          <a:srcRect/>
          <a:stretch>
            <a:fillRect/>
          </a:stretch>
        </p:blipFill>
        <p:spPr bwMode="auto">
          <a:xfrm>
            <a:off x="5088075" y="2666371"/>
            <a:ext cx="720000" cy="720000"/>
          </a:xfrm>
          <a:prstGeom prst="rect">
            <a:avLst/>
          </a:prstGeom>
          <a:noFill/>
          <a:ln>
            <a:noFill/>
          </a:ln>
          <a:effectLst/>
          <a:extLst/>
        </p:spPr>
      </p:pic>
      <p:pic>
        <p:nvPicPr>
          <p:cNvPr id="5124" name="Picture 4">
            <a:extLst/>
          </p:cNvPr>
          <p:cNvPicPr>
            <a:picLocks noChangeAspect="1" noChangeArrowheads="1"/>
          </p:cNvPicPr>
          <p:nvPr/>
        </p:nvPicPr>
        <p:blipFill>
          <a:blip r:embed="rId3" cstate="email">
            <a:duotone>
              <a:schemeClr val="accent6">
                <a:shade val="45000"/>
                <a:satMod val="135000"/>
              </a:schemeClr>
              <a:prstClr val="white"/>
            </a:duotone>
            <a:extLst/>
          </a:blip>
          <a:srcRect/>
          <a:stretch>
            <a:fillRect/>
          </a:stretch>
        </p:blipFill>
        <p:spPr bwMode="auto">
          <a:xfrm>
            <a:off x="937138" y="2654666"/>
            <a:ext cx="720000" cy="720000"/>
          </a:xfrm>
          <a:prstGeom prst="rect">
            <a:avLst/>
          </a:prstGeom>
          <a:noFill/>
          <a:ln>
            <a:noFill/>
          </a:ln>
          <a:effectLst/>
          <a:extLst/>
        </p:spPr>
      </p:pic>
      <p:pic>
        <p:nvPicPr>
          <p:cNvPr id="14" name="Picture 5">
            <a:extLst/>
          </p:cNvPr>
          <p:cNvPicPr>
            <a:picLocks noChangeAspect="1" noChangeArrowheads="1"/>
          </p:cNvPicPr>
          <p:nvPr/>
        </p:nvPicPr>
        <p:blipFill>
          <a:blip r:embed="rId4" cstate="email">
            <a:duotone>
              <a:schemeClr val="accent6">
                <a:shade val="45000"/>
                <a:satMod val="135000"/>
              </a:schemeClr>
              <a:prstClr val="white"/>
            </a:duotone>
            <a:extLst/>
          </a:blip>
          <a:srcRect/>
          <a:stretch>
            <a:fillRect/>
          </a:stretch>
        </p:blipFill>
        <p:spPr bwMode="auto">
          <a:xfrm>
            <a:off x="2906920" y="2663363"/>
            <a:ext cx="720000" cy="720000"/>
          </a:xfrm>
          <a:prstGeom prst="rect">
            <a:avLst/>
          </a:prstGeom>
          <a:noFill/>
          <a:ln>
            <a:noFill/>
          </a:ln>
          <a:effectLst/>
          <a:extLst/>
        </p:spPr>
      </p:pic>
      <p:sp>
        <p:nvSpPr>
          <p:cNvPr id="21" name="Content Placeholder 3">
            <a:extLst/>
          </p:cNvPr>
          <p:cNvSpPr txBox="1">
            <a:spLocks/>
          </p:cNvSpPr>
          <p:nvPr/>
        </p:nvSpPr>
        <p:spPr>
          <a:xfrm>
            <a:off x="6626225" y="3540125"/>
            <a:ext cx="1978025" cy="2117725"/>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lumMod val="85000"/>
                    <a:lumOff val="1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85000"/>
                    <a:lumOff val="1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85000"/>
                    <a:lumOff val="1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fontAlgn="auto">
              <a:spcAft>
                <a:spcPts val="0"/>
              </a:spcAft>
              <a:buFont typeface="Arial" pitchFamily="34" charset="0"/>
              <a:buNone/>
              <a:defRPr/>
            </a:pPr>
            <a:r>
              <a:rPr lang="en-ID" sz="1800" b="1" dirty="0" err="1"/>
              <a:t>Penyusunan</a:t>
            </a:r>
            <a:r>
              <a:rPr lang="en-ID" sz="1800" b="1" dirty="0"/>
              <a:t> </a:t>
            </a:r>
            <a:r>
              <a:rPr lang="id-ID" sz="1800" b="1" dirty="0"/>
              <a:t>P</a:t>
            </a:r>
            <a:r>
              <a:rPr lang="en-ID" sz="1800" b="1" dirty="0" err="1"/>
              <a:t>edoman</a:t>
            </a:r>
            <a:r>
              <a:rPr lang="en-ID" sz="1800" b="1" dirty="0"/>
              <a:t> </a:t>
            </a:r>
            <a:r>
              <a:rPr lang="en-ID" sz="1800" b="1" dirty="0" err="1"/>
              <a:t>Rencana</a:t>
            </a:r>
            <a:r>
              <a:rPr lang="en-ID" sz="1800" b="1" dirty="0"/>
              <a:t> </a:t>
            </a:r>
            <a:r>
              <a:rPr lang="en-ID" sz="1800" b="1" dirty="0" err="1"/>
              <a:t>Aksi</a:t>
            </a:r>
            <a:r>
              <a:rPr lang="en-ID" sz="1800" b="1" dirty="0"/>
              <a:t> Daerah (RAD) dan </a:t>
            </a:r>
            <a:r>
              <a:rPr lang="en-ID" sz="1800" b="1" dirty="0" err="1"/>
              <a:t>Pengurangan</a:t>
            </a:r>
            <a:r>
              <a:rPr lang="en-ID" sz="1800" b="1" dirty="0"/>
              <a:t> </a:t>
            </a:r>
            <a:r>
              <a:rPr lang="en-ID" sz="1800" b="1" dirty="0" err="1"/>
              <a:t>Resiko</a:t>
            </a:r>
            <a:r>
              <a:rPr lang="en-ID" sz="1800" b="1" dirty="0"/>
              <a:t> </a:t>
            </a:r>
            <a:r>
              <a:rPr lang="en-ID" sz="1800" b="1" dirty="0" err="1"/>
              <a:t>Bencana</a:t>
            </a:r>
            <a:r>
              <a:rPr lang="en-ID" sz="1800" b="1" dirty="0"/>
              <a:t> (PRB) </a:t>
            </a:r>
            <a:endParaRPr lang="id-ID" sz="1800" b="1" dirty="0"/>
          </a:p>
          <a:p>
            <a:pPr marL="0" lvl="1" indent="0" algn="ctr" fontAlgn="auto">
              <a:spcAft>
                <a:spcPts val="0"/>
              </a:spcAft>
              <a:buFont typeface="Arial" pitchFamily="34" charset="0"/>
              <a:buNone/>
              <a:defRPr/>
            </a:pPr>
            <a:r>
              <a:rPr lang="en-ID" sz="1600" dirty="0" err="1"/>
              <a:t>sesuai</a:t>
            </a:r>
            <a:r>
              <a:rPr lang="en-ID" sz="1600" dirty="0"/>
              <a:t> UU 24/2007</a:t>
            </a:r>
          </a:p>
        </p:txBody>
      </p:sp>
      <p:pic>
        <p:nvPicPr>
          <p:cNvPr id="23" name="Picture 2">
            <a:extLst/>
          </p:cNvPr>
          <p:cNvPicPr>
            <a:picLocks noChangeAspect="1" noChangeArrowheads="1"/>
          </p:cNvPicPr>
          <p:nvPr/>
        </p:nvPicPr>
        <p:blipFill>
          <a:blip r:embed="rId5" cstate="email">
            <a:duotone>
              <a:schemeClr val="accent6">
                <a:shade val="45000"/>
                <a:satMod val="135000"/>
              </a:schemeClr>
              <a:prstClr val="white"/>
            </a:duotone>
            <a:extLst/>
          </a:blip>
          <a:srcRect/>
          <a:stretch>
            <a:fillRect/>
          </a:stretch>
        </p:blipFill>
        <p:spPr bwMode="auto">
          <a:xfrm>
            <a:off x="7201914" y="2666371"/>
            <a:ext cx="720000" cy="720000"/>
          </a:xfrm>
          <a:prstGeom prst="rect">
            <a:avLst/>
          </a:prstGeom>
          <a:noFill/>
          <a:ln>
            <a:noFill/>
          </a:ln>
          <a:effectLst/>
          <a:extLst/>
        </p:spPr>
      </p:pic>
      <p:sp>
        <p:nvSpPr>
          <p:cNvPr id="21514" name="Rectangle 1"/>
          <p:cNvSpPr>
            <a:spLocks noChangeArrowheads="1"/>
          </p:cNvSpPr>
          <p:nvPr/>
        </p:nvSpPr>
        <p:spPr bwMode="auto">
          <a:xfrm>
            <a:off x="34925" y="892175"/>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ctr" eaLnBrk="1" hangingPunct="1">
              <a:lnSpc>
                <a:spcPct val="100000"/>
              </a:lnSpc>
              <a:spcBef>
                <a:spcPct val="0"/>
              </a:spcBef>
              <a:buFontTx/>
              <a:buNone/>
            </a:pPr>
            <a:r>
              <a:rPr lang="id-ID" altLang="en-US" sz="1800">
                <a:solidFill>
                  <a:srgbClr val="1C6256"/>
                </a:solidFill>
                <a:latin typeface="Franklin Gothic Demi Cond" panose="020B0706030402020204" pitchFamily="34" charset="0"/>
              </a:rPr>
              <a:t>“Penerapan Bangunan Gedung Hijau dan </a:t>
            </a:r>
            <a:r>
              <a:rPr lang="en-ID" altLang="en-US" sz="1800">
                <a:solidFill>
                  <a:srgbClr val="1C6256"/>
                </a:solidFill>
                <a:latin typeface="Franklin Gothic Demi Cond" panose="020B0706030402020204" pitchFamily="34" charset="0"/>
              </a:rPr>
              <a:t>Pembangunan P</a:t>
            </a:r>
            <a:r>
              <a:rPr lang="id-ID" altLang="en-US" sz="1800">
                <a:solidFill>
                  <a:srgbClr val="1C6256"/>
                </a:solidFill>
                <a:latin typeface="Franklin Gothic Demi Cond" panose="020B0706030402020204" pitchFamily="34" charset="0"/>
              </a:rPr>
              <a:t>ermukiman Tahan Bencana”</a:t>
            </a:r>
          </a:p>
        </p:txBody>
      </p:sp>
      <p:sp>
        <p:nvSpPr>
          <p:cNvPr id="13" name="Rectangle 12">
            <a:extLst/>
          </p:cNvPr>
          <p:cNvSpPr/>
          <p:nvPr/>
        </p:nvSpPr>
        <p:spPr>
          <a:xfrm>
            <a:off x="276225" y="36513"/>
            <a:ext cx="8661400" cy="954087"/>
          </a:xfrm>
          <a:prstGeom prst="rect">
            <a:avLst/>
          </a:prstGeom>
        </p:spPr>
        <p:txBody>
          <a:bodyPr>
            <a:spAutoFit/>
          </a:bodyPr>
          <a:lstStyle/>
          <a:p>
            <a:pPr algn="ctr" eaLnBrk="1" fontAlgn="auto" hangingPunct="1">
              <a:spcBef>
                <a:spcPts val="0"/>
              </a:spcBef>
              <a:spcAft>
                <a:spcPts val="0"/>
              </a:spcAft>
              <a:defRPr/>
            </a:pPr>
            <a:r>
              <a:rPr lang="en-ID" sz="2000" dirty="0" err="1">
                <a:latin typeface="Franklin Gothic Demi Cond" pitchFamily="34" charset="0"/>
                <a:ea typeface="+mj-ea"/>
                <a:cs typeface="+mj-cs"/>
              </a:rPr>
              <a:t>Pelaksanaan</a:t>
            </a:r>
            <a:r>
              <a:rPr lang="en-ID" sz="2000" dirty="0">
                <a:latin typeface="Franklin Gothic Demi Cond" pitchFamily="34" charset="0"/>
                <a:ea typeface="+mj-ea"/>
                <a:cs typeface="+mj-cs"/>
              </a:rPr>
              <a:t> Pembangunan </a:t>
            </a:r>
            <a:r>
              <a:rPr lang="en-ID" sz="2000" dirty="0" err="1">
                <a:latin typeface="Franklin Gothic Demi Cond" pitchFamily="34" charset="0"/>
                <a:ea typeface="+mj-ea"/>
                <a:cs typeface="+mj-cs"/>
              </a:rPr>
              <a:t>Infrastruktur</a:t>
            </a:r>
            <a:r>
              <a:rPr lang="en-ID" sz="2000" dirty="0">
                <a:latin typeface="Franklin Gothic Demi Cond" pitchFamily="34" charset="0"/>
                <a:ea typeface="+mj-ea"/>
                <a:cs typeface="+mj-cs"/>
              </a:rPr>
              <a:t> </a:t>
            </a:r>
            <a:r>
              <a:rPr lang="en-ID" sz="2000" dirty="0" err="1">
                <a:latin typeface="Franklin Gothic Demi Cond" pitchFamily="34" charset="0"/>
                <a:ea typeface="+mj-ea"/>
                <a:cs typeface="+mj-cs"/>
              </a:rPr>
              <a:t>Permukiman</a:t>
            </a:r>
            <a:endParaRPr lang="id-ID" sz="2000" dirty="0">
              <a:latin typeface="Franklin Gothic Demi Cond" pitchFamily="34" charset="0"/>
              <a:ea typeface="+mj-ea"/>
              <a:cs typeface="+mj-cs"/>
            </a:endParaRPr>
          </a:p>
          <a:p>
            <a:pPr algn="ctr" eaLnBrk="1" fontAlgn="auto" hangingPunct="1">
              <a:spcBef>
                <a:spcPts val="0"/>
              </a:spcBef>
              <a:spcAft>
                <a:spcPts val="0"/>
              </a:spcAft>
              <a:defRPr/>
            </a:pPr>
            <a:r>
              <a:rPr lang="en-ID" sz="3600" b="1" dirty="0" err="1">
                <a:latin typeface="Franklin Gothic Demi Cond" pitchFamily="34" charset="0"/>
                <a:ea typeface="+mj-ea"/>
                <a:cs typeface="+mj-cs"/>
              </a:rPr>
              <a:t>Pembinaan</a:t>
            </a:r>
            <a:r>
              <a:rPr lang="en-ID" sz="3600" b="1" dirty="0">
                <a:latin typeface="Franklin Gothic Demi Cond" pitchFamily="34" charset="0"/>
                <a:ea typeface="+mj-ea"/>
                <a:cs typeface="+mj-cs"/>
              </a:rPr>
              <a:t> </a:t>
            </a:r>
            <a:r>
              <a:rPr lang="en-ID" sz="3600" b="1" dirty="0" err="1">
                <a:latin typeface="Franklin Gothic Demi Cond" pitchFamily="34" charset="0"/>
                <a:ea typeface="+mj-ea"/>
                <a:cs typeface="+mj-cs"/>
              </a:rPr>
              <a:t>Terhadap</a:t>
            </a:r>
            <a:r>
              <a:rPr lang="en-ID" sz="3600" b="1" dirty="0">
                <a:latin typeface="Franklin Gothic Demi Cond" pitchFamily="34" charset="0"/>
                <a:ea typeface="+mj-ea"/>
                <a:cs typeface="+mj-cs"/>
              </a:rPr>
              <a:t> Daerah</a:t>
            </a:r>
          </a:p>
        </p:txBody>
      </p:sp>
      <p:sp>
        <p:nvSpPr>
          <p:cNvPr id="2" name="Slide Number Placeholder 1"/>
          <p:cNvSpPr>
            <a:spLocks noGrp="1"/>
          </p:cNvSpPr>
          <p:nvPr>
            <p:ph type="sldNum" sz="quarter" idx="12"/>
          </p:nvPr>
        </p:nvSpPr>
        <p:spPr/>
        <p:txBody>
          <a:bodyPr/>
          <a:lstStyle/>
          <a:p>
            <a:fld id="{9CD5A045-6D39-4879-8E20-C877BE4435CE}" type="slidenum">
              <a:rPr lang="en-US" smtClean="0"/>
              <a:t>44</a:t>
            </a:fld>
            <a:endParaRPr lang="en-US"/>
          </a:p>
        </p:txBody>
      </p:sp>
    </p:spTree>
    <p:extLst>
      <p:ext uri="{BB962C8B-B14F-4D97-AF65-F5344CB8AC3E}">
        <p14:creationId xmlns:p14="http://schemas.microsoft.com/office/powerpoint/2010/main" val="535015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3"/>
          <p:cNvSpPr txBox="1">
            <a:spLocks/>
          </p:cNvSpPr>
          <p:nvPr/>
        </p:nvSpPr>
        <p:spPr bwMode="auto">
          <a:xfrm>
            <a:off x="527050" y="2259507"/>
            <a:ext cx="2554288" cy="21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en-ID" altLang="id-ID" sz="1800" b="1">
                <a:latin typeface="Franklin Gothic Book" panose="020B0503020102020204" pitchFamily="34" charset="0"/>
              </a:rPr>
              <a:t>Pengembangan Sistem Penyediaan Air Minum (SPAM) </a:t>
            </a:r>
            <a:r>
              <a:rPr lang="en-ID" altLang="id-ID" sz="1600">
                <a:latin typeface="Franklin Gothic Book" panose="020B0503020102020204" pitchFamily="34" charset="0"/>
              </a:rPr>
              <a:t>yang diprioritaskan pada</a:t>
            </a:r>
            <a:r>
              <a:rPr lang="id-ID" altLang="id-ID" sz="1600">
                <a:latin typeface="Franklin Gothic Book" panose="020B0503020102020204" pitchFamily="34" charset="0"/>
              </a:rPr>
              <a:t> daerah rawan air tinggi</a:t>
            </a:r>
            <a:r>
              <a:rPr lang="en-ID" altLang="id-ID" sz="1600">
                <a:latin typeface="Franklin Gothic Book" panose="020B0503020102020204" pitchFamily="34" charset="0"/>
              </a:rPr>
              <a:t> dengan fiskal rendah</a:t>
            </a:r>
          </a:p>
        </p:txBody>
      </p:sp>
      <p:sp>
        <p:nvSpPr>
          <p:cNvPr id="22531" name="Content Placeholder 3"/>
          <p:cNvSpPr txBox="1">
            <a:spLocks/>
          </p:cNvSpPr>
          <p:nvPr/>
        </p:nvSpPr>
        <p:spPr bwMode="auto">
          <a:xfrm>
            <a:off x="3263900" y="2249982"/>
            <a:ext cx="2554288" cy="21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en-ID" altLang="id-ID" sz="1800" b="1">
                <a:latin typeface="Franklin Gothic Book" panose="020B0503020102020204" pitchFamily="34" charset="0"/>
              </a:rPr>
              <a:t>Pengembangan Sistem Pengelolaan Air Limbah (SPAL) dan Pengelolaan Persampahan </a:t>
            </a:r>
            <a:r>
              <a:rPr lang="en-ID" altLang="id-ID" sz="1800">
                <a:latin typeface="Franklin Gothic Book" panose="020B0503020102020204" pitchFamily="34" charset="0"/>
              </a:rPr>
              <a:t>diprioritaskan pada</a:t>
            </a:r>
            <a:r>
              <a:rPr lang="id-ID" altLang="id-ID" sz="1800">
                <a:latin typeface="Franklin Gothic Book" panose="020B0503020102020204" pitchFamily="34" charset="0"/>
              </a:rPr>
              <a:t> daerah </a:t>
            </a:r>
            <a:r>
              <a:rPr lang="en-ID" altLang="id-ID" sz="1800">
                <a:latin typeface="Franklin Gothic Book" panose="020B0503020102020204" pitchFamily="34" charset="0"/>
              </a:rPr>
              <a:t>rawan </a:t>
            </a:r>
            <a:r>
              <a:rPr lang="id-ID" altLang="id-ID" sz="1800">
                <a:latin typeface="Franklin Gothic Book" panose="020B0503020102020204" pitchFamily="34" charset="0"/>
              </a:rPr>
              <a:t>sanitasi </a:t>
            </a:r>
            <a:r>
              <a:rPr lang="en-ID" altLang="id-ID" sz="1800">
                <a:latin typeface="Franklin Gothic Book" panose="020B0503020102020204" pitchFamily="34" charset="0"/>
              </a:rPr>
              <a:t>dengan fiskal rendah</a:t>
            </a:r>
            <a:endParaRPr lang="en-ID" altLang="id-ID" sz="1700">
              <a:latin typeface="Franklin Gothic Book" panose="020B0503020102020204" pitchFamily="34" charset="0"/>
            </a:endParaRPr>
          </a:p>
        </p:txBody>
      </p:sp>
      <p:sp>
        <p:nvSpPr>
          <p:cNvPr id="22532" name="Content Placeholder 3"/>
          <p:cNvSpPr txBox="1">
            <a:spLocks/>
          </p:cNvSpPr>
          <p:nvPr/>
        </p:nvSpPr>
        <p:spPr bwMode="auto">
          <a:xfrm>
            <a:off x="5927725" y="2259507"/>
            <a:ext cx="2554288" cy="21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en-ID" altLang="id-ID" sz="1800" b="1">
                <a:latin typeface="Franklin Gothic Book" panose="020B0503020102020204" pitchFamily="34" charset="0"/>
              </a:rPr>
              <a:t>Penanganan </a:t>
            </a:r>
            <a:r>
              <a:rPr lang="id-ID" altLang="id-ID" sz="1800" b="1">
                <a:latin typeface="Franklin Gothic Book" panose="020B0503020102020204" pitchFamily="34" charset="0"/>
              </a:rPr>
              <a:t>P</a:t>
            </a:r>
            <a:r>
              <a:rPr lang="en-ID" altLang="id-ID" sz="1800" b="1">
                <a:latin typeface="Franklin Gothic Book" panose="020B0503020102020204" pitchFamily="34" charset="0"/>
              </a:rPr>
              <a:t>ermukiman </a:t>
            </a:r>
            <a:r>
              <a:rPr lang="id-ID" altLang="id-ID" sz="1800" b="1">
                <a:latin typeface="Franklin Gothic Book" panose="020B0503020102020204" pitchFamily="34" charset="0"/>
              </a:rPr>
              <a:t>K</a:t>
            </a:r>
            <a:r>
              <a:rPr lang="en-ID" altLang="id-ID" sz="1800" b="1">
                <a:latin typeface="Franklin Gothic Book" panose="020B0503020102020204" pitchFamily="34" charset="0"/>
              </a:rPr>
              <a:t>umuh </a:t>
            </a:r>
            <a:endParaRPr lang="id-ID" altLang="id-ID" sz="1800" b="1">
              <a:latin typeface="Franklin Gothic Book" panose="020B0503020102020204" pitchFamily="34" charset="0"/>
            </a:endParaRPr>
          </a:p>
          <a:p>
            <a:pPr marL="0" lvl="1" algn="ctr" defTabSz="914400" eaLnBrk="1" hangingPunct="1">
              <a:lnSpc>
                <a:spcPct val="100000"/>
              </a:lnSpc>
              <a:spcBef>
                <a:spcPct val="20000"/>
              </a:spcBef>
              <a:buFont typeface="Arial" panose="020B0604020202020204" pitchFamily="34" charset="0"/>
              <a:buNone/>
            </a:pPr>
            <a:r>
              <a:rPr lang="id-ID" altLang="id-ID" sz="1600">
                <a:latin typeface="Franklin Gothic Book" panose="020B0503020102020204" pitchFamily="34" charset="0"/>
              </a:rPr>
              <a:t>melalui peningkatan akses air minum dan sanitasi, serta penataan dalam rangka </a:t>
            </a:r>
            <a:r>
              <a:rPr lang="en-ID" altLang="id-ID" sz="1600">
                <a:latin typeface="Franklin Gothic Book" panose="020B0503020102020204" pitchFamily="34" charset="0"/>
              </a:rPr>
              <a:t>perubahan wajah </a:t>
            </a:r>
            <a:r>
              <a:rPr lang="id-ID" altLang="id-ID" sz="1600">
                <a:latin typeface="Franklin Gothic Book" panose="020B0503020102020204" pitchFamily="34" charset="0"/>
              </a:rPr>
              <a:t>k</a:t>
            </a:r>
            <a:r>
              <a:rPr lang="en-ID" altLang="id-ID" sz="1600">
                <a:latin typeface="Franklin Gothic Book" panose="020B0503020102020204" pitchFamily="34" charset="0"/>
              </a:rPr>
              <a:t>awasan</a:t>
            </a:r>
          </a:p>
        </p:txBody>
      </p:sp>
      <p:sp>
        <p:nvSpPr>
          <p:cNvPr id="9" name="Content Placeholder 3">
            <a:extLst/>
          </p:cNvPr>
          <p:cNvSpPr txBox="1">
            <a:spLocks/>
          </p:cNvSpPr>
          <p:nvPr/>
        </p:nvSpPr>
        <p:spPr>
          <a:xfrm>
            <a:off x="1131888" y="5445125"/>
            <a:ext cx="3925887" cy="1584325"/>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lumMod val="85000"/>
                    <a:lumOff val="1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85000"/>
                    <a:lumOff val="1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85000"/>
                    <a:lumOff val="1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85000"/>
                    <a:lumOff val="1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fontAlgn="auto">
              <a:spcAft>
                <a:spcPts val="0"/>
              </a:spcAft>
              <a:buFont typeface="Arial" pitchFamily="34" charset="0"/>
              <a:buNone/>
              <a:defRPr/>
            </a:pPr>
            <a:r>
              <a:rPr lang="en-ID" sz="1600" b="1" dirty="0" err="1"/>
              <a:t>Dukungan</a:t>
            </a:r>
            <a:r>
              <a:rPr lang="en-ID" sz="1600" b="1" dirty="0"/>
              <a:t> </a:t>
            </a:r>
            <a:r>
              <a:rPr lang="id-ID" sz="1600" b="1" dirty="0"/>
              <a:t>I</a:t>
            </a:r>
            <a:r>
              <a:rPr lang="en-ID" sz="1600" b="1" dirty="0" err="1"/>
              <a:t>nfrastruktur</a:t>
            </a:r>
            <a:r>
              <a:rPr lang="en-ID" sz="1600" b="1" dirty="0"/>
              <a:t> </a:t>
            </a:r>
            <a:r>
              <a:rPr lang="en-ID" sz="1600" b="1" dirty="0" err="1"/>
              <a:t>dalam</a:t>
            </a:r>
            <a:r>
              <a:rPr lang="en-ID" sz="1600" b="1" dirty="0"/>
              <a:t> </a:t>
            </a:r>
            <a:r>
              <a:rPr lang="en-ID" sz="1600" b="1" dirty="0" err="1"/>
              <a:t>rangka</a:t>
            </a:r>
            <a:r>
              <a:rPr lang="en-ID" sz="1600" b="1" dirty="0"/>
              <a:t> </a:t>
            </a:r>
            <a:r>
              <a:rPr lang="id-ID" sz="1600" b="1" dirty="0"/>
              <a:t>M</a:t>
            </a:r>
            <a:r>
              <a:rPr lang="en-ID" sz="1600" b="1" dirty="0" err="1"/>
              <a:t>itigasi</a:t>
            </a:r>
            <a:r>
              <a:rPr lang="en-ID" sz="1600" b="1" dirty="0"/>
              <a:t> dan </a:t>
            </a:r>
            <a:r>
              <a:rPr lang="id-ID" sz="1600" b="1" dirty="0"/>
              <a:t>P</a:t>
            </a:r>
            <a:r>
              <a:rPr lang="en-ID" sz="1600" b="1" dirty="0" err="1"/>
              <a:t>engurangan</a:t>
            </a:r>
            <a:r>
              <a:rPr lang="en-ID" sz="1600" b="1" dirty="0"/>
              <a:t> </a:t>
            </a:r>
            <a:r>
              <a:rPr lang="id-ID" sz="1600" b="1" dirty="0"/>
              <a:t>R</a:t>
            </a:r>
            <a:r>
              <a:rPr lang="en-ID" sz="1600" b="1" dirty="0" err="1"/>
              <a:t>esiko</a:t>
            </a:r>
            <a:r>
              <a:rPr lang="en-ID" sz="1600" b="1" dirty="0"/>
              <a:t> </a:t>
            </a:r>
            <a:r>
              <a:rPr lang="id-ID" sz="1600" b="1" dirty="0"/>
              <a:t>B</a:t>
            </a:r>
            <a:r>
              <a:rPr lang="en-ID" sz="1600" b="1" dirty="0" err="1"/>
              <a:t>encana</a:t>
            </a:r>
            <a:endParaRPr lang="en-ID" sz="1600" b="1" dirty="0"/>
          </a:p>
          <a:p>
            <a:pPr marL="285750" lvl="1" fontAlgn="auto">
              <a:spcAft>
                <a:spcPts val="0"/>
              </a:spcAft>
              <a:defRPr/>
            </a:pPr>
            <a:r>
              <a:rPr lang="en-ID" sz="1200" dirty="0" err="1">
                <a:solidFill>
                  <a:schemeClr val="tx1"/>
                </a:solidFill>
              </a:rPr>
              <a:t>Pengembangan</a:t>
            </a:r>
            <a:r>
              <a:rPr lang="en-ID" sz="1200" dirty="0">
                <a:solidFill>
                  <a:schemeClr val="tx1"/>
                </a:solidFill>
              </a:rPr>
              <a:t> </a:t>
            </a:r>
            <a:r>
              <a:rPr lang="en-ID" sz="1200" dirty="0" err="1">
                <a:solidFill>
                  <a:schemeClr val="tx1"/>
                </a:solidFill>
              </a:rPr>
              <a:t>Ruang</a:t>
            </a:r>
            <a:r>
              <a:rPr lang="en-ID" sz="1200" dirty="0">
                <a:solidFill>
                  <a:schemeClr val="tx1"/>
                </a:solidFill>
              </a:rPr>
              <a:t> Terbuka </a:t>
            </a:r>
            <a:r>
              <a:rPr lang="en-ID" sz="1200" dirty="0" err="1">
                <a:solidFill>
                  <a:schemeClr val="tx1"/>
                </a:solidFill>
              </a:rPr>
              <a:t>Publik</a:t>
            </a:r>
            <a:r>
              <a:rPr lang="en-ID" sz="1200" dirty="0">
                <a:solidFill>
                  <a:schemeClr val="tx1"/>
                </a:solidFill>
              </a:rPr>
              <a:t> (RTP) yang </a:t>
            </a:r>
            <a:r>
              <a:rPr lang="en-ID" sz="1200" dirty="0" err="1">
                <a:solidFill>
                  <a:schemeClr val="tx1"/>
                </a:solidFill>
              </a:rPr>
              <a:t>multifungsi</a:t>
            </a:r>
            <a:r>
              <a:rPr lang="en-ID" sz="1200" dirty="0">
                <a:solidFill>
                  <a:schemeClr val="tx1"/>
                </a:solidFill>
              </a:rPr>
              <a:t> </a:t>
            </a:r>
            <a:r>
              <a:rPr lang="id-ID" sz="1200" dirty="0">
                <a:solidFill>
                  <a:schemeClr val="tx1"/>
                </a:solidFill>
              </a:rPr>
              <a:t>sebagai </a:t>
            </a:r>
            <a:r>
              <a:rPr lang="id-ID" sz="1200" i="1" dirty="0">
                <a:solidFill>
                  <a:schemeClr val="tx1"/>
                </a:solidFill>
              </a:rPr>
              <a:t>meeting point</a:t>
            </a:r>
            <a:endParaRPr lang="en-ID" sz="1200" i="1" dirty="0">
              <a:solidFill>
                <a:schemeClr val="tx1"/>
              </a:solidFill>
            </a:endParaRPr>
          </a:p>
          <a:p>
            <a:pPr marL="285750" lvl="1" fontAlgn="auto">
              <a:spcAft>
                <a:spcPts val="0"/>
              </a:spcAft>
              <a:defRPr/>
            </a:pPr>
            <a:r>
              <a:rPr lang="en-ID" sz="1200" dirty="0" err="1">
                <a:solidFill>
                  <a:schemeClr val="tx1"/>
                </a:solidFill>
              </a:rPr>
              <a:t>Pendampingan</a:t>
            </a:r>
            <a:r>
              <a:rPr lang="en-ID" sz="1200" dirty="0">
                <a:solidFill>
                  <a:schemeClr val="tx1"/>
                </a:solidFill>
              </a:rPr>
              <a:t> </a:t>
            </a:r>
            <a:r>
              <a:rPr lang="en-ID" sz="1200" dirty="0" err="1">
                <a:solidFill>
                  <a:schemeClr val="tx1"/>
                </a:solidFill>
              </a:rPr>
              <a:t>pembangunan</a:t>
            </a:r>
            <a:r>
              <a:rPr lang="en-ID" sz="1200" dirty="0">
                <a:solidFill>
                  <a:schemeClr val="tx1"/>
                </a:solidFill>
              </a:rPr>
              <a:t> </a:t>
            </a:r>
            <a:r>
              <a:rPr lang="en-ID" sz="1200" dirty="0" err="1">
                <a:solidFill>
                  <a:schemeClr val="tx1"/>
                </a:solidFill>
              </a:rPr>
              <a:t>Tempat</a:t>
            </a:r>
            <a:r>
              <a:rPr lang="en-ID" sz="1200" dirty="0">
                <a:solidFill>
                  <a:schemeClr val="tx1"/>
                </a:solidFill>
              </a:rPr>
              <a:t> </a:t>
            </a:r>
            <a:r>
              <a:rPr lang="en-ID" sz="1200" dirty="0" err="1">
                <a:solidFill>
                  <a:schemeClr val="tx1"/>
                </a:solidFill>
              </a:rPr>
              <a:t>Evakuasi</a:t>
            </a:r>
            <a:r>
              <a:rPr lang="en-ID" sz="1200" dirty="0">
                <a:solidFill>
                  <a:schemeClr val="tx1"/>
                </a:solidFill>
              </a:rPr>
              <a:t> </a:t>
            </a:r>
            <a:r>
              <a:rPr lang="en-ID" sz="1200" dirty="0" err="1">
                <a:solidFill>
                  <a:schemeClr val="tx1"/>
                </a:solidFill>
              </a:rPr>
              <a:t>Sementara</a:t>
            </a:r>
            <a:r>
              <a:rPr lang="en-ID" sz="1200" dirty="0">
                <a:solidFill>
                  <a:schemeClr val="tx1"/>
                </a:solidFill>
              </a:rPr>
              <a:t> (TES</a:t>
            </a:r>
            <a:r>
              <a:rPr lang="en-ID" sz="1200" dirty="0" smtClean="0">
                <a:solidFill>
                  <a:schemeClr val="tx1"/>
                </a:solidFill>
              </a:rPr>
              <a:t>)</a:t>
            </a:r>
            <a:endParaRPr lang="en-ID" sz="1200" dirty="0">
              <a:solidFill>
                <a:schemeClr val="tx1"/>
              </a:solidFill>
            </a:endParaRPr>
          </a:p>
        </p:txBody>
      </p:sp>
      <p:sp>
        <p:nvSpPr>
          <p:cNvPr id="22534" name="Content Placeholder 3"/>
          <p:cNvSpPr txBox="1">
            <a:spLocks/>
          </p:cNvSpPr>
          <p:nvPr/>
        </p:nvSpPr>
        <p:spPr bwMode="auto">
          <a:xfrm>
            <a:off x="5057775" y="5400675"/>
            <a:ext cx="255428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rgbClr val="262626"/>
                </a:solidFill>
                <a:latin typeface="Franklin Gothic century"/>
              </a:defRPr>
            </a:lvl1pPr>
            <a:lvl2pPr>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marL="0" lvl="1" algn="ctr" defTabSz="914400" eaLnBrk="1" hangingPunct="1">
              <a:lnSpc>
                <a:spcPct val="100000"/>
              </a:lnSpc>
              <a:spcBef>
                <a:spcPct val="20000"/>
              </a:spcBef>
              <a:buFont typeface="Arial" panose="020B0604020202020204" pitchFamily="34" charset="0"/>
              <a:buNone/>
            </a:pPr>
            <a:r>
              <a:rPr lang="en-ID" altLang="id-ID" sz="1800" b="1" dirty="0" err="1">
                <a:latin typeface="Franklin Gothic Book" panose="020B0503020102020204" pitchFamily="34" charset="0"/>
              </a:rPr>
              <a:t>Pengelolaan</a:t>
            </a:r>
            <a:r>
              <a:rPr lang="en-ID" altLang="id-ID" sz="1800" b="1" dirty="0">
                <a:latin typeface="Franklin Gothic Book" panose="020B0503020102020204" pitchFamily="34" charset="0"/>
              </a:rPr>
              <a:t> </a:t>
            </a:r>
            <a:r>
              <a:rPr lang="en-ID" altLang="id-ID" sz="1800" b="1" dirty="0" err="1">
                <a:latin typeface="Franklin Gothic Book" panose="020B0503020102020204" pitchFamily="34" charset="0"/>
              </a:rPr>
              <a:t>Bangunan</a:t>
            </a:r>
            <a:r>
              <a:rPr lang="en-ID" altLang="id-ID" sz="1800" b="1" dirty="0">
                <a:latin typeface="Franklin Gothic Book" panose="020B0503020102020204" pitchFamily="34" charset="0"/>
              </a:rPr>
              <a:t> </a:t>
            </a:r>
            <a:r>
              <a:rPr lang="en-ID" altLang="id-ID" sz="1800" b="1" dirty="0" err="1">
                <a:latin typeface="Franklin Gothic Book" panose="020B0503020102020204" pitchFamily="34" charset="0"/>
              </a:rPr>
              <a:t>Gedung</a:t>
            </a:r>
            <a:r>
              <a:rPr lang="en-ID" altLang="id-ID" sz="1800" b="1" dirty="0">
                <a:latin typeface="Franklin Gothic Book" panose="020B0503020102020204" pitchFamily="34" charset="0"/>
              </a:rPr>
              <a:t> Negara </a:t>
            </a:r>
            <a:r>
              <a:rPr lang="en-ID" altLang="id-ID" sz="1800" b="1" dirty="0" err="1">
                <a:latin typeface="Franklin Gothic Book" panose="020B0503020102020204" pitchFamily="34" charset="0"/>
              </a:rPr>
              <a:t>dan</a:t>
            </a:r>
            <a:r>
              <a:rPr lang="en-ID" altLang="id-ID" sz="1800" b="1" dirty="0">
                <a:latin typeface="Franklin Gothic Book" panose="020B0503020102020204" pitchFamily="34" charset="0"/>
              </a:rPr>
              <a:t> </a:t>
            </a:r>
            <a:r>
              <a:rPr lang="en-ID" altLang="id-ID" sz="1800" b="1" dirty="0" err="1">
                <a:latin typeface="Franklin Gothic Book" panose="020B0503020102020204" pitchFamily="34" charset="0"/>
              </a:rPr>
              <a:t>Rumah</a:t>
            </a:r>
            <a:r>
              <a:rPr lang="en-ID" altLang="id-ID" sz="1800" b="1" dirty="0">
                <a:latin typeface="Franklin Gothic Book" panose="020B0503020102020204" pitchFamily="34" charset="0"/>
              </a:rPr>
              <a:t> Negara</a:t>
            </a:r>
          </a:p>
        </p:txBody>
      </p:sp>
      <p:pic>
        <p:nvPicPr>
          <p:cNvPr id="6146" name="Picture 2">
            <a:extLst/>
          </p:cNvPr>
          <p:cNvPicPr>
            <a:picLocks noChangeAspect="1" noChangeArrowheads="1"/>
          </p:cNvPicPr>
          <p:nvPr/>
        </p:nvPicPr>
        <p:blipFill>
          <a:blip r:embed="rId2" cstate="email">
            <a:duotone>
              <a:schemeClr val="accent6">
                <a:shade val="45000"/>
                <a:satMod val="135000"/>
              </a:schemeClr>
              <a:prstClr val="white"/>
            </a:duotone>
            <a:extLst/>
          </a:blip>
          <a:srcRect/>
          <a:stretch>
            <a:fillRect/>
          </a:stretch>
        </p:blipFill>
        <p:spPr bwMode="auto">
          <a:xfrm>
            <a:off x="1389930" y="1545973"/>
            <a:ext cx="720000" cy="720000"/>
          </a:xfrm>
          <a:prstGeom prst="rect">
            <a:avLst/>
          </a:prstGeom>
          <a:noFill/>
          <a:ln>
            <a:noFill/>
          </a:ln>
          <a:effectLst/>
          <a:extLst/>
        </p:spPr>
      </p:pic>
      <p:pic>
        <p:nvPicPr>
          <p:cNvPr id="6147" name="Picture 3">
            <a:extLst/>
          </p:cNvPr>
          <p:cNvPicPr>
            <a:picLocks noChangeAspect="1" noChangeArrowheads="1"/>
          </p:cNvPicPr>
          <p:nvPr/>
        </p:nvPicPr>
        <p:blipFill>
          <a:blip r:embed="rId3" cstate="email">
            <a:duotone>
              <a:schemeClr val="accent6">
                <a:shade val="45000"/>
                <a:satMod val="135000"/>
              </a:schemeClr>
              <a:prstClr val="white"/>
            </a:duotone>
            <a:extLst/>
          </a:blip>
          <a:srcRect/>
          <a:stretch>
            <a:fillRect/>
          </a:stretch>
        </p:blipFill>
        <p:spPr bwMode="auto">
          <a:xfrm>
            <a:off x="5927725" y="4478523"/>
            <a:ext cx="720000" cy="720000"/>
          </a:xfrm>
          <a:prstGeom prst="rect">
            <a:avLst/>
          </a:prstGeom>
          <a:noFill/>
          <a:ln>
            <a:noFill/>
          </a:ln>
          <a:effectLst/>
          <a:extLst/>
        </p:spPr>
      </p:pic>
      <p:pic>
        <p:nvPicPr>
          <p:cNvPr id="2253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2230" y="4460818"/>
            <a:ext cx="736600"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a:extLst/>
          </p:cNvPr>
          <p:cNvPicPr>
            <a:picLocks noChangeAspect="1" noChangeArrowheads="1"/>
          </p:cNvPicPr>
          <p:nvPr/>
        </p:nvPicPr>
        <p:blipFill>
          <a:blip r:embed="rId5" cstate="email">
            <a:duotone>
              <a:schemeClr val="accent6">
                <a:shade val="45000"/>
                <a:satMod val="135000"/>
              </a:schemeClr>
              <a:prstClr val="white"/>
            </a:duotone>
            <a:extLst/>
          </a:blip>
          <a:srcRect/>
          <a:stretch>
            <a:fillRect/>
          </a:stretch>
        </p:blipFill>
        <p:spPr bwMode="auto">
          <a:xfrm>
            <a:off x="4180527" y="1545973"/>
            <a:ext cx="720000" cy="720000"/>
          </a:xfrm>
          <a:prstGeom prst="rect">
            <a:avLst/>
          </a:prstGeom>
          <a:noFill/>
          <a:ln>
            <a:noFill/>
          </a:ln>
          <a:effectLst/>
          <a:extLst/>
        </p:spPr>
      </p:pic>
      <p:pic>
        <p:nvPicPr>
          <p:cNvPr id="6150" name="Picture 6">
            <a:extLst/>
          </p:cNvPr>
          <p:cNvPicPr>
            <a:picLocks noChangeAspect="1" noChangeArrowheads="1"/>
          </p:cNvPicPr>
          <p:nvPr/>
        </p:nvPicPr>
        <p:blipFill>
          <a:blip r:embed="rId6" cstate="email">
            <a:duotone>
              <a:schemeClr val="accent6">
                <a:shade val="45000"/>
                <a:satMod val="135000"/>
              </a:schemeClr>
              <a:prstClr val="white"/>
            </a:duotone>
            <a:extLst/>
          </a:blip>
          <a:srcRect/>
          <a:stretch>
            <a:fillRect/>
          </a:stretch>
        </p:blipFill>
        <p:spPr bwMode="auto">
          <a:xfrm>
            <a:off x="6844823" y="1550049"/>
            <a:ext cx="720000" cy="720000"/>
          </a:xfrm>
          <a:prstGeom prst="rect">
            <a:avLst/>
          </a:prstGeom>
          <a:noFill/>
          <a:ln>
            <a:noFill/>
          </a:ln>
          <a:effectLst/>
          <a:extLst/>
        </p:spPr>
      </p:pic>
      <p:sp>
        <p:nvSpPr>
          <p:cNvPr id="17" name="Rectangle 16">
            <a:extLst/>
          </p:cNvPr>
          <p:cNvSpPr/>
          <p:nvPr/>
        </p:nvSpPr>
        <p:spPr>
          <a:xfrm>
            <a:off x="15875" y="152400"/>
            <a:ext cx="9128125" cy="1077913"/>
          </a:xfrm>
          <a:prstGeom prst="rect">
            <a:avLst/>
          </a:prstGeom>
        </p:spPr>
        <p:txBody>
          <a:bodyPr>
            <a:spAutoFit/>
          </a:bodyPr>
          <a:lstStyle/>
          <a:p>
            <a:pPr algn="ctr" eaLnBrk="1" fontAlgn="auto" hangingPunct="1">
              <a:spcBef>
                <a:spcPts val="0"/>
              </a:spcBef>
              <a:spcAft>
                <a:spcPts val="0"/>
              </a:spcAft>
              <a:defRPr/>
            </a:pPr>
            <a:r>
              <a:rPr lang="en-ID" sz="2800" b="1" dirty="0" err="1">
                <a:latin typeface="Franklin Gothic Demi Cond" pitchFamily="34" charset="0"/>
                <a:ea typeface="+mj-ea"/>
                <a:cs typeface="+mj-cs"/>
              </a:rPr>
              <a:t>Pelaksanaan</a:t>
            </a:r>
            <a:r>
              <a:rPr lang="en-ID" sz="2800" b="1" dirty="0">
                <a:latin typeface="Franklin Gothic Demi Cond" pitchFamily="34" charset="0"/>
                <a:ea typeface="+mj-ea"/>
                <a:cs typeface="+mj-cs"/>
              </a:rPr>
              <a:t> </a:t>
            </a:r>
          </a:p>
          <a:p>
            <a:pPr algn="ctr" eaLnBrk="1" fontAlgn="auto" hangingPunct="1">
              <a:spcBef>
                <a:spcPts val="0"/>
              </a:spcBef>
              <a:spcAft>
                <a:spcPts val="0"/>
              </a:spcAft>
              <a:defRPr/>
            </a:pPr>
            <a:r>
              <a:rPr lang="en-ID" sz="3600" b="1" dirty="0">
                <a:latin typeface="Franklin Gothic Demi Cond" pitchFamily="34" charset="0"/>
                <a:ea typeface="+mj-ea"/>
                <a:cs typeface="+mj-cs"/>
              </a:rPr>
              <a:t>Pembangunan </a:t>
            </a:r>
            <a:r>
              <a:rPr lang="en-ID" sz="3600" b="1" dirty="0" err="1">
                <a:latin typeface="Franklin Gothic Demi Cond" pitchFamily="34" charset="0"/>
                <a:ea typeface="+mj-ea"/>
                <a:cs typeface="+mj-cs"/>
              </a:rPr>
              <a:t>Infrastruktur</a:t>
            </a:r>
            <a:r>
              <a:rPr lang="en-ID" sz="3600" b="1" dirty="0">
                <a:latin typeface="Franklin Gothic Demi Cond" pitchFamily="34" charset="0"/>
                <a:ea typeface="+mj-ea"/>
                <a:cs typeface="+mj-cs"/>
              </a:rPr>
              <a:t> </a:t>
            </a:r>
            <a:r>
              <a:rPr lang="en-ID" sz="3600" b="1" dirty="0" err="1">
                <a:latin typeface="Franklin Gothic Demi Cond" pitchFamily="34" charset="0"/>
                <a:ea typeface="+mj-ea"/>
                <a:cs typeface="+mj-cs"/>
              </a:rPr>
              <a:t>Permukiman</a:t>
            </a:r>
            <a:endParaRPr lang="id-ID" sz="3600" b="1" dirty="0">
              <a:latin typeface="Franklin Gothic Demi Cond" pitchFamily="34" charset="0"/>
              <a:ea typeface="+mj-ea"/>
              <a:cs typeface="+mj-cs"/>
            </a:endParaRPr>
          </a:p>
        </p:txBody>
      </p:sp>
      <p:sp>
        <p:nvSpPr>
          <p:cNvPr id="2" name="Slide Number Placeholder 1"/>
          <p:cNvSpPr>
            <a:spLocks noGrp="1"/>
          </p:cNvSpPr>
          <p:nvPr>
            <p:ph type="sldNum" sz="quarter" idx="12"/>
          </p:nvPr>
        </p:nvSpPr>
        <p:spPr/>
        <p:txBody>
          <a:bodyPr/>
          <a:lstStyle/>
          <a:p>
            <a:fld id="{9CD5A045-6D39-4879-8E20-C877BE4435CE}" type="slidenum">
              <a:rPr lang="en-US" smtClean="0"/>
              <a:t>45</a:t>
            </a:fld>
            <a:endParaRPr lang="en-US"/>
          </a:p>
        </p:txBody>
      </p:sp>
    </p:spTree>
    <p:extLst>
      <p:ext uri="{BB962C8B-B14F-4D97-AF65-F5344CB8AC3E}">
        <p14:creationId xmlns:p14="http://schemas.microsoft.com/office/powerpoint/2010/main" val="9345341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ight Arrow 89"/>
          <p:cNvSpPr/>
          <p:nvPr/>
        </p:nvSpPr>
        <p:spPr>
          <a:xfrm>
            <a:off x="784919" y="6066075"/>
            <a:ext cx="7523997" cy="770762"/>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object 2"/>
          <p:cNvSpPr/>
          <p:nvPr/>
        </p:nvSpPr>
        <p:spPr>
          <a:xfrm>
            <a:off x="0" y="2928933"/>
            <a:ext cx="9144000" cy="2143571"/>
          </a:xfrm>
          <a:custGeom>
            <a:avLst/>
            <a:gdLst/>
            <a:ahLst/>
            <a:cxnLst/>
            <a:rect l="l" t="t" r="r" b="b"/>
            <a:pathLst>
              <a:path w="13004800" h="3048634">
                <a:moveTo>
                  <a:pt x="0" y="0"/>
                </a:moveTo>
                <a:lnTo>
                  <a:pt x="13004800" y="0"/>
                </a:lnTo>
                <a:lnTo>
                  <a:pt x="13004800" y="3048024"/>
                </a:lnTo>
                <a:lnTo>
                  <a:pt x="0" y="3048024"/>
                </a:lnTo>
                <a:lnTo>
                  <a:pt x="0" y="0"/>
                </a:lnTo>
                <a:close/>
              </a:path>
            </a:pathLst>
          </a:custGeom>
          <a:solidFill>
            <a:srgbClr val="17375E"/>
          </a:solidFill>
        </p:spPr>
        <p:txBody>
          <a:bodyPr wrap="square" lIns="0" tIns="0" rIns="0" bIns="0" rtlCol="0"/>
          <a:lstStyle/>
          <a:p>
            <a:endParaRPr sz="1266"/>
          </a:p>
        </p:txBody>
      </p:sp>
      <p:sp>
        <p:nvSpPr>
          <p:cNvPr id="3" name="object 3"/>
          <p:cNvSpPr/>
          <p:nvPr/>
        </p:nvSpPr>
        <p:spPr>
          <a:xfrm>
            <a:off x="7413753" y="2928934"/>
            <a:ext cx="1786" cy="2016323"/>
          </a:xfrm>
          <a:custGeom>
            <a:avLst/>
            <a:gdLst/>
            <a:ahLst/>
            <a:cxnLst/>
            <a:rect l="l" t="t" r="r" b="b"/>
            <a:pathLst>
              <a:path w="2540" h="2867659">
                <a:moveTo>
                  <a:pt x="2260" y="0"/>
                </a:moveTo>
                <a:lnTo>
                  <a:pt x="0" y="2867201"/>
                </a:lnTo>
              </a:path>
            </a:pathLst>
          </a:custGeom>
          <a:ln w="12700">
            <a:solidFill>
              <a:srgbClr val="A6A6A6"/>
            </a:solidFill>
            <a:prstDash val="lgDash"/>
          </a:ln>
        </p:spPr>
        <p:txBody>
          <a:bodyPr wrap="square" lIns="0" tIns="0" rIns="0" bIns="0" rtlCol="0"/>
          <a:lstStyle/>
          <a:p>
            <a:endParaRPr sz="1266"/>
          </a:p>
        </p:txBody>
      </p:sp>
      <p:sp>
        <p:nvSpPr>
          <p:cNvPr id="4" name="object 4"/>
          <p:cNvSpPr/>
          <p:nvPr/>
        </p:nvSpPr>
        <p:spPr>
          <a:xfrm>
            <a:off x="2317698" y="5865284"/>
            <a:ext cx="1786" cy="318790"/>
          </a:xfrm>
          <a:custGeom>
            <a:avLst/>
            <a:gdLst/>
            <a:ahLst/>
            <a:cxnLst/>
            <a:rect l="l" t="t" r="r" b="b"/>
            <a:pathLst>
              <a:path w="2539" h="453390">
                <a:moveTo>
                  <a:pt x="1000" y="-6350"/>
                </a:moveTo>
                <a:lnTo>
                  <a:pt x="1000" y="459508"/>
                </a:lnTo>
              </a:path>
            </a:pathLst>
          </a:custGeom>
          <a:ln w="14700">
            <a:solidFill>
              <a:srgbClr val="4A7EBB"/>
            </a:solidFill>
          </a:ln>
        </p:spPr>
        <p:txBody>
          <a:bodyPr wrap="square" lIns="0" tIns="0" rIns="0" bIns="0" rtlCol="0"/>
          <a:lstStyle/>
          <a:p>
            <a:endParaRPr sz="1266"/>
          </a:p>
        </p:txBody>
      </p:sp>
      <p:sp>
        <p:nvSpPr>
          <p:cNvPr id="5" name="object 5"/>
          <p:cNvSpPr/>
          <p:nvPr/>
        </p:nvSpPr>
        <p:spPr>
          <a:xfrm>
            <a:off x="2298486" y="6186803"/>
            <a:ext cx="38398" cy="38843"/>
          </a:xfrm>
          <a:custGeom>
            <a:avLst/>
            <a:gdLst/>
            <a:ahLst/>
            <a:cxnLst/>
            <a:rect l="l" t="t" r="r" b="b"/>
            <a:pathLst>
              <a:path w="54610" h="55245">
                <a:moveTo>
                  <a:pt x="0" y="0"/>
                </a:moveTo>
                <a:lnTo>
                  <a:pt x="27063" y="54729"/>
                </a:lnTo>
                <a:lnTo>
                  <a:pt x="54610" y="241"/>
                </a:lnTo>
                <a:lnTo>
                  <a:pt x="0" y="0"/>
                </a:lnTo>
                <a:close/>
              </a:path>
            </a:pathLst>
          </a:custGeom>
          <a:solidFill>
            <a:srgbClr val="4A7EBB"/>
          </a:solidFill>
        </p:spPr>
        <p:txBody>
          <a:bodyPr wrap="square" lIns="0" tIns="0" rIns="0" bIns="0" rtlCol="0"/>
          <a:lstStyle/>
          <a:p>
            <a:endParaRPr sz="1266"/>
          </a:p>
        </p:txBody>
      </p:sp>
      <p:sp>
        <p:nvSpPr>
          <p:cNvPr id="6" name="object 6"/>
          <p:cNvSpPr/>
          <p:nvPr/>
        </p:nvSpPr>
        <p:spPr>
          <a:xfrm>
            <a:off x="1714479" y="3921674"/>
            <a:ext cx="6485186" cy="643384"/>
          </a:xfrm>
          <a:custGeom>
            <a:avLst/>
            <a:gdLst/>
            <a:ahLst/>
            <a:cxnLst/>
            <a:rect l="l" t="t" r="r" b="b"/>
            <a:pathLst>
              <a:path w="9223375" h="915035">
                <a:moveTo>
                  <a:pt x="8766040" y="0"/>
                </a:moveTo>
                <a:lnTo>
                  <a:pt x="8766040" y="228601"/>
                </a:lnTo>
                <a:lnTo>
                  <a:pt x="0" y="228601"/>
                </a:lnTo>
                <a:lnTo>
                  <a:pt x="0" y="685805"/>
                </a:lnTo>
                <a:lnTo>
                  <a:pt x="8766040" y="685805"/>
                </a:lnTo>
                <a:lnTo>
                  <a:pt x="8766040" y="914407"/>
                </a:lnTo>
                <a:lnTo>
                  <a:pt x="9223242" y="457203"/>
                </a:lnTo>
                <a:lnTo>
                  <a:pt x="8766040" y="0"/>
                </a:lnTo>
                <a:close/>
              </a:path>
            </a:pathLst>
          </a:custGeom>
          <a:solidFill>
            <a:srgbClr val="4F81BD"/>
          </a:solidFill>
        </p:spPr>
        <p:txBody>
          <a:bodyPr wrap="square" lIns="0" tIns="0" rIns="0" bIns="0" rtlCol="0"/>
          <a:lstStyle/>
          <a:p>
            <a:endParaRPr sz="1266"/>
          </a:p>
        </p:txBody>
      </p:sp>
      <p:sp>
        <p:nvSpPr>
          <p:cNvPr id="8" name="object 8"/>
          <p:cNvSpPr/>
          <p:nvPr/>
        </p:nvSpPr>
        <p:spPr>
          <a:xfrm>
            <a:off x="785786" y="5150903"/>
            <a:ext cx="3000821" cy="857696"/>
          </a:xfrm>
          <a:custGeom>
            <a:avLst/>
            <a:gdLst/>
            <a:ahLst/>
            <a:cxnLst/>
            <a:rect l="l" t="t" r="r" b="b"/>
            <a:pathLst>
              <a:path w="4267835" h="1219834">
                <a:moveTo>
                  <a:pt x="4064025" y="0"/>
                </a:moveTo>
                <a:lnTo>
                  <a:pt x="203206" y="0"/>
                </a:lnTo>
                <a:lnTo>
                  <a:pt x="156612" y="5366"/>
                </a:lnTo>
                <a:lnTo>
                  <a:pt x="113841" y="20654"/>
                </a:lnTo>
                <a:lnTo>
                  <a:pt x="76110" y="44642"/>
                </a:lnTo>
                <a:lnTo>
                  <a:pt x="44642" y="76111"/>
                </a:lnTo>
                <a:lnTo>
                  <a:pt x="20654" y="113841"/>
                </a:lnTo>
                <a:lnTo>
                  <a:pt x="5366" y="156613"/>
                </a:lnTo>
                <a:lnTo>
                  <a:pt x="0" y="203206"/>
                </a:lnTo>
                <a:lnTo>
                  <a:pt x="0" y="1016005"/>
                </a:lnTo>
                <a:lnTo>
                  <a:pt x="5366" y="1062598"/>
                </a:lnTo>
                <a:lnTo>
                  <a:pt x="20654" y="1105369"/>
                </a:lnTo>
                <a:lnTo>
                  <a:pt x="44642" y="1143099"/>
                </a:lnTo>
                <a:lnTo>
                  <a:pt x="76110" y="1174568"/>
                </a:lnTo>
                <a:lnTo>
                  <a:pt x="113841" y="1198556"/>
                </a:lnTo>
                <a:lnTo>
                  <a:pt x="156612" y="1213843"/>
                </a:lnTo>
                <a:lnTo>
                  <a:pt x="203206" y="1219210"/>
                </a:lnTo>
                <a:lnTo>
                  <a:pt x="4064025" y="1219210"/>
                </a:lnTo>
                <a:lnTo>
                  <a:pt x="4110618" y="1213843"/>
                </a:lnTo>
                <a:lnTo>
                  <a:pt x="4153390" y="1198556"/>
                </a:lnTo>
                <a:lnTo>
                  <a:pt x="4191120" y="1174568"/>
                </a:lnTo>
                <a:lnTo>
                  <a:pt x="4222589" y="1143099"/>
                </a:lnTo>
                <a:lnTo>
                  <a:pt x="4246577" y="1105369"/>
                </a:lnTo>
                <a:lnTo>
                  <a:pt x="4261864" y="1062598"/>
                </a:lnTo>
                <a:lnTo>
                  <a:pt x="4267231" y="1016005"/>
                </a:lnTo>
                <a:lnTo>
                  <a:pt x="4267231" y="203206"/>
                </a:lnTo>
                <a:lnTo>
                  <a:pt x="4261864" y="156613"/>
                </a:lnTo>
                <a:lnTo>
                  <a:pt x="4246577" y="113841"/>
                </a:lnTo>
                <a:lnTo>
                  <a:pt x="4222589" y="76111"/>
                </a:lnTo>
                <a:lnTo>
                  <a:pt x="4191120" y="44642"/>
                </a:lnTo>
                <a:lnTo>
                  <a:pt x="4153390" y="20654"/>
                </a:lnTo>
                <a:lnTo>
                  <a:pt x="4110618" y="5366"/>
                </a:lnTo>
                <a:lnTo>
                  <a:pt x="4064025" y="0"/>
                </a:lnTo>
                <a:close/>
              </a:path>
            </a:pathLst>
          </a:custGeom>
          <a:solidFill>
            <a:srgbClr val="0070C0"/>
          </a:solidFill>
        </p:spPr>
        <p:txBody>
          <a:bodyPr wrap="square" lIns="0" tIns="0" rIns="0" bIns="0" rtlCol="0"/>
          <a:lstStyle/>
          <a:p>
            <a:endParaRPr sz="1266"/>
          </a:p>
        </p:txBody>
      </p:sp>
      <p:sp>
        <p:nvSpPr>
          <p:cNvPr id="9" name="object 9"/>
          <p:cNvSpPr/>
          <p:nvPr/>
        </p:nvSpPr>
        <p:spPr>
          <a:xfrm>
            <a:off x="1002726" y="3523903"/>
            <a:ext cx="1429196" cy="1500634"/>
          </a:xfrm>
          <a:custGeom>
            <a:avLst/>
            <a:gdLst/>
            <a:ahLst/>
            <a:cxnLst/>
            <a:rect l="l" t="t" r="r" b="b"/>
            <a:pathLst>
              <a:path w="2032635" h="2134234">
                <a:moveTo>
                  <a:pt x="1693345" y="0"/>
                </a:moveTo>
                <a:lnTo>
                  <a:pt x="0" y="0"/>
                </a:lnTo>
                <a:lnTo>
                  <a:pt x="0" y="2133616"/>
                </a:lnTo>
                <a:lnTo>
                  <a:pt x="2032013" y="2133616"/>
                </a:lnTo>
                <a:lnTo>
                  <a:pt x="2032013" y="338711"/>
                </a:lnTo>
                <a:lnTo>
                  <a:pt x="2028921" y="292745"/>
                </a:lnTo>
                <a:lnTo>
                  <a:pt x="2019914" y="248661"/>
                </a:lnTo>
                <a:lnTo>
                  <a:pt x="2005396" y="206860"/>
                </a:lnTo>
                <a:lnTo>
                  <a:pt x="1985771" y="167747"/>
                </a:lnTo>
                <a:lnTo>
                  <a:pt x="1961441" y="131726"/>
                </a:lnTo>
                <a:lnTo>
                  <a:pt x="1932812" y="99198"/>
                </a:lnTo>
                <a:lnTo>
                  <a:pt x="1900286" y="70568"/>
                </a:lnTo>
                <a:lnTo>
                  <a:pt x="1864268" y="46239"/>
                </a:lnTo>
                <a:lnTo>
                  <a:pt x="1825161" y="26614"/>
                </a:lnTo>
                <a:lnTo>
                  <a:pt x="1783369" y="12097"/>
                </a:lnTo>
                <a:lnTo>
                  <a:pt x="1739296" y="3091"/>
                </a:lnTo>
                <a:lnTo>
                  <a:pt x="1693345" y="0"/>
                </a:lnTo>
                <a:close/>
              </a:path>
            </a:pathLst>
          </a:custGeom>
          <a:solidFill>
            <a:srgbClr val="B7DEE8"/>
          </a:solidFill>
        </p:spPr>
        <p:txBody>
          <a:bodyPr wrap="square" lIns="0" tIns="0" rIns="0" bIns="0" rtlCol="0"/>
          <a:lstStyle/>
          <a:p>
            <a:endParaRPr sz="1266"/>
          </a:p>
        </p:txBody>
      </p:sp>
      <p:sp>
        <p:nvSpPr>
          <p:cNvPr id="10" name="object 10"/>
          <p:cNvSpPr/>
          <p:nvPr/>
        </p:nvSpPr>
        <p:spPr>
          <a:xfrm>
            <a:off x="1002726" y="3523903"/>
            <a:ext cx="1429196" cy="1500634"/>
          </a:xfrm>
          <a:custGeom>
            <a:avLst/>
            <a:gdLst/>
            <a:ahLst/>
            <a:cxnLst/>
            <a:rect l="l" t="t" r="r" b="b"/>
            <a:pathLst>
              <a:path w="2032635" h="2134234">
                <a:moveTo>
                  <a:pt x="0" y="0"/>
                </a:moveTo>
                <a:lnTo>
                  <a:pt x="1693345" y="0"/>
                </a:lnTo>
                <a:lnTo>
                  <a:pt x="1739296" y="3091"/>
                </a:lnTo>
                <a:lnTo>
                  <a:pt x="1783369" y="12097"/>
                </a:lnTo>
                <a:lnTo>
                  <a:pt x="1825161" y="26614"/>
                </a:lnTo>
                <a:lnTo>
                  <a:pt x="1864268" y="46239"/>
                </a:lnTo>
                <a:lnTo>
                  <a:pt x="1900287" y="70568"/>
                </a:lnTo>
                <a:lnTo>
                  <a:pt x="1932813" y="99198"/>
                </a:lnTo>
                <a:lnTo>
                  <a:pt x="1961442" y="131725"/>
                </a:lnTo>
                <a:lnTo>
                  <a:pt x="1985772" y="167747"/>
                </a:lnTo>
                <a:lnTo>
                  <a:pt x="2005397" y="206860"/>
                </a:lnTo>
                <a:lnTo>
                  <a:pt x="2019916" y="248661"/>
                </a:lnTo>
                <a:lnTo>
                  <a:pt x="2028923" y="292745"/>
                </a:lnTo>
                <a:lnTo>
                  <a:pt x="2032015" y="338711"/>
                </a:lnTo>
                <a:lnTo>
                  <a:pt x="2032015" y="2133616"/>
                </a:lnTo>
                <a:lnTo>
                  <a:pt x="0" y="2133616"/>
                </a:lnTo>
                <a:lnTo>
                  <a:pt x="0" y="0"/>
                </a:lnTo>
                <a:close/>
              </a:path>
            </a:pathLst>
          </a:custGeom>
          <a:ln w="25400">
            <a:solidFill>
              <a:srgbClr val="FFFFFF"/>
            </a:solidFill>
          </a:ln>
        </p:spPr>
        <p:txBody>
          <a:bodyPr wrap="square" lIns="0" tIns="0" rIns="0" bIns="0" rtlCol="0"/>
          <a:lstStyle/>
          <a:p>
            <a:endParaRPr sz="1266"/>
          </a:p>
        </p:txBody>
      </p:sp>
      <p:sp>
        <p:nvSpPr>
          <p:cNvPr id="11" name="object 11"/>
          <p:cNvSpPr/>
          <p:nvPr/>
        </p:nvSpPr>
        <p:spPr>
          <a:xfrm>
            <a:off x="2531829" y="3526895"/>
            <a:ext cx="1286321" cy="1500634"/>
          </a:xfrm>
          <a:custGeom>
            <a:avLst/>
            <a:gdLst/>
            <a:ahLst/>
            <a:cxnLst/>
            <a:rect l="l" t="t" r="r" b="b"/>
            <a:pathLst>
              <a:path w="1829435" h="2134234">
                <a:moveTo>
                  <a:pt x="1524012" y="0"/>
                </a:moveTo>
                <a:lnTo>
                  <a:pt x="0" y="0"/>
                </a:lnTo>
                <a:lnTo>
                  <a:pt x="0" y="2133616"/>
                </a:lnTo>
                <a:lnTo>
                  <a:pt x="1828813" y="2133616"/>
                </a:lnTo>
                <a:lnTo>
                  <a:pt x="1828813" y="304830"/>
                </a:lnTo>
                <a:lnTo>
                  <a:pt x="1824824" y="255393"/>
                </a:lnTo>
                <a:lnTo>
                  <a:pt x="1813273" y="208493"/>
                </a:lnTo>
                <a:lnTo>
                  <a:pt x="1794789" y="164758"/>
                </a:lnTo>
                <a:lnTo>
                  <a:pt x="1769999" y="124816"/>
                </a:lnTo>
                <a:lnTo>
                  <a:pt x="1739532" y="89295"/>
                </a:lnTo>
                <a:lnTo>
                  <a:pt x="1704016" y="58824"/>
                </a:lnTo>
                <a:lnTo>
                  <a:pt x="1664078" y="34031"/>
                </a:lnTo>
                <a:lnTo>
                  <a:pt x="1620346" y="15543"/>
                </a:lnTo>
                <a:lnTo>
                  <a:pt x="1573448" y="3990"/>
                </a:lnTo>
                <a:lnTo>
                  <a:pt x="1524012" y="0"/>
                </a:lnTo>
                <a:close/>
              </a:path>
            </a:pathLst>
          </a:custGeom>
          <a:solidFill>
            <a:srgbClr val="D9D9D9"/>
          </a:solidFill>
        </p:spPr>
        <p:txBody>
          <a:bodyPr wrap="square" lIns="0" tIns="0" rIns="0" bIns="0" rtlCol="0"/>
          <a:lstStyle/>
          <a:p>
            <a:endParaRPr sz="1266"/>
          </a:p>
        </p:txBody>
      </p:sp>
      <p:sp>
        <p:nvSpPr>
          <p:cNvPr id="12" name="object 12"/>
          <p:cNvSpPr/>
          <p:nvPr/>
        </p:nvSpPr>
        <p:spPr>
          <a:xfrm>
            <a:off x="2531829" y="3526895"/>
            <a:ext cx="1286321" cy="1500634"/>
          </a:xfrm>
          <a:custGeom>
            <a:avLst/>
            <a:gdLst/>
            <a:ahLst/>
            <a:cxnLst/>
            <a:rect l="l" t="t" r="r" b="b"/>
            <a:pathLst>
              <a:path w="1829435" h="2134234">
                <a:moveTo>
                  <a:pt x="0" y="0"/>
                </a:moveTo>
                <a:lnTo>
                  <a:pt x="1524011" y="0"/>
                </a:lnTo>
                <a:lnTo>
                  <a:pt x="1573447" y="3990"/>
                </a:lnTo>
                <a:lnTo>
                  <a:pt x="1620345" y="15543"/>
                </a:lnTo>
                <a:lnTo>
                  <a:pt x="1664077" y="34031"/>
                </a:lnTo>
                <a:lnTo>
                  <a:pt x="1704015" y="58824"/>
                </a:lnTo>
                <a:lnTo>
                  <a:pt x="1739532" y="89295"/>
                </a:lnTo>
                <a:lnTo>
                  <a:pt x="1769999" y="124816"/>
                </a:lnTo>
                <a:lnTo>
                  <a:pt x="1794788" y="164758"/>
                </a:lnTo>
                <a:lnTo>
                  <a:pt x="1813273" y="208493"/>
                </a:lnTo>
                <a:lnTo>
                  <a:pt x="1824824" y="255393"/>
                </a:lnTo>
                <a:lnTo>
                  <a:pt x="1828813" y="304830"/>
                </a:lnTo>
                <a:lnTo>
                  <a:pt x="1828813" y="2133616"/>
                </a:lnTo>
                <a:lnTo>
                  <a:pt x="0" y="2133616"/>
                </a:lnTo>
                <a:lnTo>
                  <a:pt x="0" y="0"/>
                </a:lnTo>
                <a:close/>
              </a:path>
            </a:pathLst>
          </a:custGeom>
          <a:ln w="25399">
            <a:solidFill>
              <a:srgbClr val="FFFFFF"/>
            </a:solidFill>
          </a:ln>
        </p:spPr>
        <p:txBody>
          <a:bodyPr wrap="square" lIns="0" tIns="0" rIns="0" bIns="0" rtlCol="0"/>
          <a:lstStyle/>
          <a:p>
            <a:endParaRPr sz="1266"/>
          </a:p>
        </p:txBody>
      </p:sp>
      <p:sp>
        <p:nvSpPr>
          <p:cNvPr id="13" name="object 13"/>
          <p:cNvSpPr/>
          <p:nvPr/>
        </p:nvSpPr>
        <p:spPr>
          <a:xfrm>
            <a:off x="484267" y="2526765"/>
            <a:ext cx="7482632" cy="1786"/>
          </a:xfrm>
          <a:custGeom>
            <a:avLst/>
            <a:gdLst/>
            <a:ahLst/>
            <a:cxnLst/>
            <a:rect l="l" t="t" r="r" b="b"/>
            <a:pathLst>
              <a:path w="10641965" h="2539">
                <a:moveTo>
                  <a:pt x="-6350" y="1122"/>
                </a:moveTo>
                <a:lnTo>
                  <a:pt x="10648307" y="1122"/>
                </a:lnTo>
              </a:path>
            </a:pathLst>
          </a:custGeom>
          <a:ln w="14944">
            <a:solidFill>
              <a:srgbClr val="4A7EBB"/>
            </a:solidFill>
          </a:ln>
        </p:spPr>
        <p:txBody>
          <a:bodyPr wrap="square" lIns="0" tIns="0" rIns="0" bIns="0" rtlCol="0"/>
          <a:lstStyle/>
          <a:p>
            <a:endParaRPr sz="1266"/>
          </a:p>
        </p:txBody>
      </p:sp>
      <p:sp>
        <p:nvSpPr>
          <p:cNvPr id="14" name="object 14"/>
          <p:cNvSpPr/>
          <p:nvPr/>
        </p:nvSpPr>
        <p:spPr>
          <a:xfrm>
            <a:off x="7969866" y="2509144"/>
            <a:ext cx="38398" cy="38398"/>
          </a:xfrm>
          <a:custGeom>
            <a:avLst/>
            <a:gdLst/>
            <a:ahLst/>
            <a:cxnLst/>
            <a:rect l="l" t="t" r="r" b="b"/>
            <a:pathLst>
              <a:path w="54609" h="54610">
                <a:moveTo>
                  <a:pt x="11" y="0"/>
                </a:moveTo>
                <a:lnTo>
                  <a:pt x="0" y="54610"/>
                </a:lnTo>
                <a:lnTo>
                  <a:pt x="54615" y="27316"/>
                </a:lnTo>
                <a:lnTo>
                  <a:pt x="11" y="0"/>
                </a:lnTo>
                <a:close/>
              </a:path>
            </a:pathLst>
          </a:custGeom>
          <a:solidFill>
            <a:srgbClr val="4A7EBB"/>
          </a:solidFill>
        </p:spPr>
        <p:txBody>
          <a:bodyPr wrap="square" lIns="0" tIns="0" rIns="0" bIns="0" rtlCol="0"/>
          <a:lstStyle/>
          <a:p>
            <a:endParaRPr sz="1266"/>
          </a:p>
        </p:txBody>
      </p:sp>
      <p:sp>
        <p:nvSpPr>
          <p:cNvPr id="15" name="object 15"/>
          <p:cNvSpPr/>
          <p:nvPr/>
        </p:nvSpPr>
        <p:spPr>
          <a:xfrm>
            <a:off x="3847025" y="1601124"/>
            <a:ext cx="1786" cy="864394"/>
          </a:xfrm>
          <a:custGeom>
            <a:avLst/>
            <a:gdLst/>
            <a:ahLst/>
            <a:cxnLst/>
            <a:rect l="l" t="t" r="r" b="b"/>
            <a:pathLst>
              <a:path w="2539" h="1229360">
                <a:moveTo>
                  <a:pt x="2259" y="0"/>
                </a:moveTo>
                <a:lnTo>
                  <a:pt x="0" y="1228800"/>
                </a:lnTo>
              </a:path>
            </a:pathLst>
          </a:custGeom>
          <a:ln w="12699">
            <a:solidFill>
              <a:srgbClr val="4A7EBB"/>
            </a:solidFill>
          </a:ln>
        </p:spPr>
        <p:txBody>
          <a:bodyPr wrap="square" lIns="0" tIns="0" rIns="0" bIns="0" rtlCol="0"/>
          <a:lstStyle/>
          <a:p>
            <a:endParaRPr sz="1266"/>
          </a:p>
        </p:txBody>
      </p:sp>
      <p:sp>
        <p:nvSpPr>
          <p:cNvPr id="16" name="object 16"/>
          <p:cNvSpPr/>
          <p:nvPr/>
        </p:nvSpPr>
        <p:spPr>
          <a:xfrm>
            <a:off x="5627804" y="1574059"/>
            <a:ext cx="1786" cy="936278"/>
          </a:xfrm>
          <a:custGeom>
            <a:avLst/>
            <a:gdLst/>
            <a:ahLst/>
            <a:cxnLst/>
            <a:rect l="l" t="t" r="r" b="b"/>
            <a:pathLst>
              <a:path w="2540" h="1331595">
                <a:moveTo>
                  <a:pt x="2259" y="0"/>
                </a:moveTo>
                <a:lnTo>
                  <a:pt x="0" y="1331200"/>
                </a:lnTo>
              </a:path>
            </a:pathLst>
          </a:custGeom>
          <a:ln w="12700">
            <a:solidFill>
              <a:srgbClr val="4A7EBB"/>
            </a:solidFill>
          </a:ln>
        </p:spPr>
        <p:txBody>
          <a:bodyPr wrap="square" lIns="0" tIns="0" rIns="0" bIns="0" rtlCol="0"/>
          <a:lstStyle/>
          <a:p>
            <a:endParaRPr sz="1266"/>
          </a:p>
        </p:txBody>
      </p:sp>
      <p:sp>
        <p:nvSpPr>
          <p:cNvPr id="17" name="object 17"/>
          <p:cNvSpPr/>
          <p:nvPr/>
        </p:nvSpPr>
        <p:spPr>
          <a:xfrm>
            <a:off x="7413753" y="1620993"/>
            <a:ext cx="1786" cy="900113"/>
          </a:xfrm>
          <a:custGeom>
            <a:avLst/>
            <a:gdLst/>
            <a:ahLst/>
            <a:cxnLst/>
            <a:rect l="l" t="t" r="r" b="b"/>
            <a:pathLst>
              <a:path w="2540" h="1280160">
                <a:moveTo>
                  <a:pt x="2258" y="0"/>
                </a:moveTo>
                <a:lnTo>
                  <a:pt x="0" y="1280000"/>
                </a:lnTo>
              </a:path>
            </a:pathLst>
          </a:custGeom>
          <a:ln w="12699">
            <a:solidFill>
              <a:srgbClr val="4A7EBB"/>
            </a:solidFill>
          </a:ln>
        </p:spPr>
        <p:txBody>
          <a:bodyPr wrap="square" lIns="0" tIns="0" rIns="0" bIns="0" rtlCol="0"/>
          <a:lstStyle/>
          <a:p>
            <a:endParaRPr sz="1266"/>
          </a:p>
        </p:txBody>
      </p:sp>
      <p:sp>
        <p:nvSpPr>
          <p:cNvPr id="18" name="object 18"/>
          <p:cNvSpPr/>
          <p:nvPr/>
        </p:nvSpPr>
        <p:spPr>
          <a:xfrm>
            <a:off x="3720430" y="2433001"/>
            <a:ext cx="223244" cy="223244"/>
          </a:xfrm>
          <a:prstGeom prst="rect">
            <a:avLst/>
          </a:prstGeom>
          <a:blipFill>
            <a:blip r:embed="rId2" cstate="print"/>
            <a:stretch>
              <a:fillRect/>
            </a:stretch>
          </a:blipFill>
        </p:spPr>
        <p:txBody>
          <a:bodyPr wrap="square" lIns="0" tIns="0" rIns="0" bIns="0" rtlCol="0"/>
          <a:lstStyle/>
          <a:p>
            <a:endParaRPr sz="1266"/>
          </a:p>
        </p:txBody>
      </p:sp>
      <p:sp>
        <p:nvSpPr>
          <p:cNvPr id="19" name="object 19"/>
          <p:cNvSpPr/>
          <p:nvPr/>
        </p:nvSpPr>
        <p:spPr>
          <a:xfrm>
            <a:off x="3760615" y="2455326"/>
            <a:ext cx="142876" cy="142876"/>
          </a:xfrm>
          <a:prstGeom prst="rect">
            <a:avLst/>
          </a:prstGeom>
          <a:blipFill>
            <a:blip r:embed="rId3" cstate="print"/>
            <a:stretch>
              <a:fillRect/>
            </a:stretch>
          </a:blipFill>
        </p:spPr>
        <p:txBody>
          <a:bodyPr wrap="square" lIns="0" tIns="0" rIns="0" bIns="0" rtlCol="0"/>
          <a:lstStyle/>
          <a:p>
            <a:endParaRPr sz="1266"/>
          </a:p>
        </p:txBody>
      </p:sp>
      <p:sp>
        <p:nvSpPr>
          <p:cNvPr id="20" name="object 20"/>
          <p:cNvSpPr/>
          <p:nvPr/>
        </p:nvSpPr>
        <p:spPr>
          <a:xfrm>
            <a:off x="3756150" y="2450861"/>
            <a:ext cx="151805" cy="151805"/>
          </a:xfrm>
          <a:prstGeom prst="rect">
            <a:avLst/>
          </a:prstGeom>
          <a:blipFill>
            <a:blip r:embed="rId4" cstate="print"/>
            <a:stretch>
              <a:fillRect/>
            </a:stretch>
          </a:blipFill>
        </p:spPr>
        <p:txBody>
          <a:bodyPr wrap="square" lIns="0" tIns="0" rIns="0" bIns="0" rtlCol="0"/>
          <a:lstStyle/>
          <a:p>
            <a:endParaRPr sz="1266"/>
          </a:p>
        </p:txBody>
      </p:sp>
      <p:sp>
        <p:nvSpPr>
          <p:cNvPr id="21" name="object 21"/>
          <p:cNvSpPr/>
          <p:nvPr/>
        </p:nvSpPr>
        <p:spPr>
          <a:xfrm>
            <a:off x="5516182" y="2462981"/>
            <a:ext cx="223244" cy="223244"/>
          </a:xfrm>
          <a:prstGeom prst="rect">
            <a:avLst/>
          </a:prstGeom>
          <a:blipFill>
            <a:blip r:embed="rId2" cstate="print"/>
            <a:stretch>
              <a:fillRect/>
            </a:stretch>
          </a:blipFill>
        </p:spPr>
        <p:txBody>
          <a:bodyPr wrap="square" lIns="0" tIns="0" rIns="0" bIns="0" rtlCol="0"/>
          <a:lstStyle/>
          <a:p>
            <a:endParaRPr sz="1266"/>
          </a:p>
        </p:txBody>
      </p:sp>
      <p:sp>
        <p:nvSpPr>
          <p:cNvPr id="22" name="object 22"/>
          <p:cNvSpPr/>
          <p:nvPr/>
        </p:nvSpPr>
        <p:spPr>
          <a:xfrm>
            <a:off x="5556365" y="2485306"/>
            <a:ext cx="142876" cy="142876"/>
          </a:xfrm>
          <a:prstGeom prst="rect">
            <a:avLst/>
          </a:prstGeom>
          <a:blipFill>
            <a:blip r:embed="rId3" cstate="print"/>
            <a:stretch>
              <a:fillRect/>
            </a:stretch>
          </a:blipFill>
        </p:spPr>
        <p:txBody>
          <a:bodyPr wrap="square" lIns="0" tIns="0" rIns="0" bIns="0" rtlCol="0"/>
          <a:lstStyle/>
          <a:p>
            <a:endParaRPr sz="1266"/>
          </a:p>
        </p:txBody>
      </p:sp>
      <p:sp>
        <p:nvSpPr>
          <p:cNvPr id="23" name="object 23"/>
          <p:cNvSpPr/>
          <p:nvPr/>
        </p:nvSpPr>
        <p:spPr>
          <a:xfrm>
            <a:off x="5551902" y="2480841"/>
            <a:ext cx="151805" cy="151805"/>
          </a:xfrm>
          <a:prstGeom prst="rect">
            <a:avLst/>
          </a:prstGeom>
          <a:blipFill>
            <a:blip r:embed="rId5" cstate="print"/>
            <a:stretch>
              <a:fillRect/>
            </a:stretch>
          </a:blipFill>
        </p:spPr>
        <p:txBody>
          <a:bodyPr wrap="square" lIns="0" tIns="0" rIns="0" bIns="0" rtlCol="0"/>
          <a:lstStyle/>
          <a:p>
            <a:endParaRPr sz="1266"/>
          </a:p>
        </p:txBody>
      </p:sp>
      <p:sp>
        <p:nvSpPr>
          <p:cNvPr id="24" name="object 24"/>
          <p:cNvSpPr/>
          <p:nvPr/>
        </p:nvSpPr>
        <p:spPr>
          <a:xfrm>
            <a:off x="7302132" y="2433001"/>
            <a:ext cx="223244" cy="223244"/>
          </a:xfrm>
          <a:prstGeom prst="rect">
            <a:avLst/>
          </a:prstGeom>
          <a:blipFill>
            <a:blip r:embed="rId2" cstate="print"/>
            <a:stretch>
              <a:fillRect/>
            </a:stretch>
          </a:blipFill>
        </p:spPr>
        <p:txBody>
          <a:bodyPr wrap="square" lIns="0" tIns="0" rIns="0" bIns="0" rtlCol="0"/>
          <a:lstStyle/>
          <a:p>
            <a:endParaRPr sz="1266"/>
          </a:p>
        </p:txBody>
      </p:sp>
      <p:sp>
        <p:nvSpPr>
          <p:cNvPr id="25" name="object 25"/>
          <p:cNvSpPr/>
          <p:nvPr/>
        </p:nvSpPr>
        <p:spPr>
          <a:xfrm>
            <a:off x="7342316" y="2455326"/>
            <a:ext cx="142876" cy="142876"/>
          </a:xfrm>
          <a:prstGeom prst="rect">
            <a:avLst/>
          </a:prstGeom>
          <a:blipFill>
            <a:blip r:embed="rId6" cstate="print"/>
            <a:stretch>
              <a:fillRect/>
            </a:stretch>
          </a:blipFill>
        </p:spPr>
        <p:txBody>
          <a:bodyPr wrap="square" lIns="0" tIns="0" rIns="0" bIns="0" rtlCol="0"/>
          <a:lstStyle/>
          <a:p>
            <a:endParaRPr sz="1266"/>
          </a:p>
        </p:txBody>
      </p:sp>
      <p:sp>
        <p:nvSpPr>
          <p:cNvPr id="26" name="object 26"/>
          <p:cNvSpPr/>
          <p:nvPr/>
        </p:nvSpPr>
        <p:spPr>
          <a:xfrm>
            <a:off x="7337851" y="2450861"/>
            <a:ext cx="151805" cy="151805"/>
          </a:xfrm>
          <a:prstGeom prst="rect">
            <a:avLst/>
          </a:prstGeom>
          <a:blipFill>
            <a:blip r:embed="rId7" cstate="print"/>
            <a:stretch>
              <a:fillRect/>
            </a:stretch>
          </a:blipFill>
        </p:spPr>
        <p:txBody>
          <a:bodyPr wrap="square" lIns="0" tIns="0" rIns="0" bIns="0" rtlCol="0"/>
          <a:lstStyle/>
          <a:p>
            <a:endParaRPr sz="1266"/>
          </a:p>
        </p:txBody>
      </p:sp>
      <p:sp>
        <p:nvSpPr>
          <p:cNvPr id="27" name="object 27"/>
          <p:cNvSpPr/>
          <p:nvPr/>
        </p:nvSpPr>
        <p:spPr>
          <a:xfrm>
            <a:off x="2223044" y="1494320"/>
            <a:ext cx="0" cy="1008162"/>
          </a:xfrm>
          <a:custGeom>
            <a:avLst/>
            <a:gdLst/>
            <a:ahLst/>
            <a:cxnLst/>
            <a:rect l="l" t="t" r="r" b="b"/>
            <a:pathLst>
              <a:path h="1433829">
                <a:moveTo>
                  <a:pt x="0" y="0"/>
                </a:moveTo>
                <a:lnTo>
                  <a:pt x="0" y="1433601"/>
                </a:lnTo>
              </a:path>
            </a:pathLst>
          </a:custGeom>
          <a:ln w="12700">
            <a:solidFill>
              <a:srgbClr val="4A7EBB"/>
            </a:solidFill>
          </a:ln>
        </p:spPr>
        <p:txBody>
          <a:bodyPr wrap="square" lIns="0" tIns="0" rIns="0" bIns="0" rtlCol="0"/>
          <a:lstStyle/>
          <a:p>
            <a:endParaRPr sz="1266"/>
          </a:p>
        </p:txBody>
      </p:sp>
      <p:sp>
        <p:nvSpPr>
          <p:cNvPr id="28" name="object 28"/>
          <p:cNvSpPr/>
          <p:nvPr/>
        </p:nvSpPr>
        <p:spPr>
          <a:xfrm>
            <a:off x="2109217" y="2433001"/>
            <a:ext cx="223244" cy="223244"/>
          </a:xfrm>
          <a:prstGeom prst="rect">
            <a:avLst/>
          </a:prstGeom>
          <a:blipFill>
            <a:blip r:embed="rId2" cstate="print"/>
            <a:stretch>
              <a:fillRect/>
            </a:stretch>
          </a:blipFill>
        </p:spPr>
        <p:txBody>
          <a:bodyPr wrap="square" lIns="0" tIns="0" rIns="0" bIns="0" rtlCol="0"/>
          <a:lstStyle/>
          <a:p>
            <a:endParaRPr sz="1266"/>
          </a:p>
        </p:txBody>
      </p:sp>
      <p:sp>
        <p:nvSpPr>
          <p:cNvPr id="29" name="object 29"/>
          <p:cNvSpPr/>
          <p:nvPr/>
        </p:nvSpPr>
        <p:spPr>
          <a:xfrm>
            <a:off x="2149402" y="2455326"/>
            <a:ext cx="142876" cy="142876"/>
          </a:xfrm>
          <a:prstGeom prst="rect">
            <a:avLst/>
          </a:prstGeom>
          <a:blipFill>
            <a:blip r:embed="rId3" cstate="print"/>
            <a:stretch>
              <a:fillRect/>
            </a:stretch>
          </a:blipFill>
        </p:spPr>
        <p:txBody>
          <a:bodyPr wrap="square" lIns="0" tIns="0" rIns="0" bIns="0" rtlCol="0"/>
          <a:lstStyle/>
          <a:p>
            <a:endParaRPr sz="1266"/>
          </a:p>
        </p:txBody>
      </p:sp>
      <p:sp>
        <p:nvSpPr>
          <p:cNvPr id="30" name="object 30"/>
          <p:cNvSpPr/>
          <p:nvPr/>
        </p:nvSpPr>
        <p:spPr>
          <a:xfrm>
            <a:off x="2144937" y="2450861"/>
            <a:ext cx="151805" cy="151805"/>
          </a:xfrm>
          <a:prstGeom prst="rect">
            <a:avLst/>
          </a:prstGeom>
          <a:blipFill>
            <a:blip r:embed="rId4" cstate="print"/>
            <a:stretch>
              <a:fillRect/>
            </a:stretch>
          </a:blipFill>
        </p:spPr>
        <p:txBody>
          <a:bodyPr wrap="square" lIns="0" tIns="0" rIns="0" bIns="0" rtlCol="0"/>
          <a:lstStyle/>
          <a:p>
            <a:endParaRPr sz="1266"/>
          </a:p>
        </p:txBody>
      </p:sp>
      <p:sp>
        <p:nvSpPr>
          <p:cNvPr id="31" name="object 31"/>
          <p:cNvSpPr txBox="1"/>
          <p:nvPr/>
        </p:nvSpPr>
        <p:spPr>
          <a:xfrm>
            <a:off x="3571876" y="2625329"/>
            <a:ext cx="429964" cy="247096"/>
          </a:xfrm>
          <a:prstGeom prst="rect">
            <a:avLst/>
          </a:prstGeom>
        </p:spPr>
        <p:txBody>
          <a:bodyPr vert="horz" wrap="square" lIns="0" tIns="8930" rIns="0" bIns="0" rtlCol="0">
            <a:spAutoFit/>
          </a:bodyPr>
          <a:lstStyle/>
          <a:p>
            <a:pPr marL="8929">
              <a:spcBef>
                <a:spcPts val="70"/>
              </a:spcBef>
            </a:pPr>
            <a:r>
              <a:rPr sz="1547" dirty="0">
                <a:latin typeface="Trebuchet MS"/>
                <a:cs typeface="Trebuchet MS"/>
              </a:rPr>
              <a:t>2025</a:t>
            </a:r>
            <a:endParaRPr sz="1547">
              <a:latin typeface="Trebuchet MS"/>
              <a:cs typeface="Trebuchet MS"/>
            </a:endParaRPr>
          </a:p>
        </p:txBody>
      </p:sp>
      <p:sp>
        <p:nvSpPr>
          <p:cNvPr id="32" name="object 32"/>
          <p:cNvSpPr txBox="1"/>
          <p:nvPr/>
        </p:nvSpPr>
        <p:spPr>
          <a:xfrm>
            <a:off x="5366743" y="2652118"/>
            <a:ext cx="429964" cy="247096"/>
          </a:xfrm>
          <a:prstGeom prst="rect">
            <a:avLst/>
          </a:prstGeom>
        </p:spPr>
        <p:txBody>
          <a:bodyPr vert="horz" wrap="square" lIns="0" tIns="8930" rIns="0" bIns="0" rtlCol="0">
            <a:spAutoFit/>
          </a:bodyPr>
          <a:lstStyle/>
          <a:p>
            <a:pPr marL="8929">
              <a:spcBef>
                <a:spcPts val="70"/>
              </a:spcBef>
            </a:pPr>
            <a:r>
              <a:rPr sz="1547" dirty="0">
                <a:latin typeface="Trebuchet MS"/>
                <a:cs typeface="Trebuchet MS"/>
              </a:rPr>
              <a:t>2035</a:t>
            </a:r>
            <a:endParaRPr sz="1547">
              <a:latin typeface="Trebuchet MS"/>
              <a:cs typeface="Trebuchet MS"/>
            </a:endParaRPr>
          </a:p>
        </p:txBody>
      </p:sp>
      <p:sp>
        <p:nvSpPr>
          <p:cNvPr id="33" name="object 33"/>
          <p:cNvSpPr txBox="1"/>
          <p:nvPr/>
        </p:nvSpPr>
        <p:spPr>
          <a:xfrm>
            <a:off x="7161610" y="2625329"/>
            <a:ext cx="429964" cy="247096"/>
          </a:xfrm>
          <a:prstGeom prst="rect">
            <a:avLst/>
          </a:prstGeom>
        </p:spPr>
        <p:txBody>
          <a:bodyPr vert="horz" wrap="square" lIns="0" tIns="8930" rIns="0" bIns="0" rtlCol="0">
            <a:spAutoFit/>
          </a:bodyPr>
          <a:lstStyle/>
          <a:p>
            <a:pPr marL="8929">
              <a:spcBef>
                <a:spcPts val="70"/>
              </a:spcBef>
            </a:pPr>
            <a:r>
              <a:rPr sz="1547" dirty="0">
                <a:latin typeface="Trebuchet MS"/>
                <a:cs typeface="Trebuchet MS"/>
              </a:rPr>
              <a:t>2045</a:t>
            </a:r>
            <a:endParaRPr sz="1547">
              <a:latin typeface="Trebuchet MS"/>
              <a:cs typeface="Trebuchet MS"/>
            </a:endParaRPr>
          </a:p>
        </p:txBody>
      </p:sp>
      <p:sp>
        <p:nvSpPr>
          <p:cNvPr id="34" name="object 34"/>
          <p:cNvSpPr txBox="1"/>
          <p:nvPr/>
        </p:nvSpPr>
        <p:spPr>
          <a:xfrm>
            <a:off x="4018359" y="1553766"/>
            <a:ext cx="1426964" cy="789278"/>
          </a:xfrm>
          <a:prstGeom prst="rect">
            <a:avLst/>
          </a:prstGeom>
        </p:spPr>
        <p:txBody>
          <a:bodyPr vert="horz" wrap="square" lIns="0" tIns="19645" rIns="0" bIns="0" rtlCol="0">
            <a:spAutoFit/>
          </a:bodyPr>
          <a:lstStyle/>
          <a:p>
            <a:pPr marL="8929" marR="3572">
              <a:lnSpc>
                <a:spcPts val="1477"/>
              </a:lnSpc>
              <a:spcBef>
                <a:spcPts val="155"/>
              </a:spcBef>
            </a:pPr>
            <a:r>
              <a:rPr sz="1266" i="1" dirty="0">
                <a:latin typeface="Trebuchet MS"/>
                <a:cs typeface="Trebuchet MS"/>
              </a:rPr>
              <a:t>100 % </a:t>
            </a:r>
            <a:r>
              <a:rPr sz="1266" i="1" spc="-4" dirty="0">
                <a:latin typeface="Trebuchet MS"/>
                <a:cs typeface="Trebuchet MS"/>
              </a:rPr>
              <a:t>indikator</a:t>
            </a:r>
            <a:r>
              <a:rPr sz="1266" i="1" spc="-49" dirty="0">
                <a:latin typeface="Trebuchet MS"/>
                <a:cs typeface="Trebuchet MS"/>
              </a:rPr>
              <a:t> </a:t>
            </a:r>
            <a:r>
              <a:rPr sz="1266" i="1" dirty="0">
                <a:latin typeface="Trebuchet MS"/>
                <a:cs typeface="Trebuchet MS"/>
              </a:rPr>
              <a:t>SPP  </a:t>
            </a:r>
            <a:r>
              <a:rPr sz="1266" i="1" spc="-4" dirty="0">
                <a:latin typeface="Trebuchet MS"/>
                <a:cs typeface="Trebuchet MS"/>
              </a:rPr>
              <a:t>tercapai</a:t>
            </a:r>
            <a:endParaRPr sz="1266">
              <a:latin typeface="Trebuchet MS"/>
              <a:cs typeface="Trebuchet MS"/>
            </a:endParaRPr>
          </a:p>
          <a:p>
            <a:pPr marL="8929" marR="66077">
              <a:lnSpc>
                <a:spcPts val="1477"/>
              </a:lnSpc>
            </a:pPr>
            <a:r>
              <a:rPr sz="1266" i="1" spc="-4" dirty="0">
                <a:latin typeface="Trebuchet MS"/>
                <a:cs typeface="Trebuchet MS"/>
              </a:rPr>
              <a:t>Layak Huni,</a:t>
            </a:r>
            <a:r>
              <a:rPr sz="1266" i="1" spc="-60" dirty="0">
                <a:latin typeface="Trebuchet MS"/>
                <a:cs typeface="Trebuchet MS"/>
              </a:rPr>
              <a:t> </a:t>
            </a:r>
            <a:r>
              <a:rPr sz="1266" i="1" spc="-4" dirty="0">
                <a:latin typeface="Trebuchet MS"/>
                <a:cs typeface="Trebuchet MS"/>
              </a:rPr>
              <a:t>aman,  </a:t>
            </a:r>
            <a:r>
              <a:rPr sz="1266" i="1" dirty="0">
                <a:latin typeface="Trebuchet MS"/>
                <a:cs typeface="Trebuchet MS"/>
              </a:rPr>
              <a:t>nyaman</a:t>
            </a:r>
            <a:endParaRPr sz="1266">
              <a:latin typeface="Trebuchet MS"/>
              <a:cs typeface="Trebuchet MS"/>
            </a:endParaRPr>
          </a:p>
        </p:txBody>
      </p:sp>
      <p:sp>
        <p:nvSpPr>
          <p:cNvPr id="35" name="object 35"/>
          <p:cNvSpPr txBox="1"/>
          <p:nvPr/>
        </p:nvSpPr>
        <p:spPr>
          <a:xfrm>
            <a:off x="5759649" y="1544836"/>
            <a:ext cx="1509564" cy="789278"/>
          </a:xfrm>
          <a:prstGeom prst="rect">
            <a:avLst/>
          </a:prstGeom>
        </p:spPr>
        <p:txBody>
          <a:bodyPr vert="horz" wrap="square" lIns="0" tIns="19645" rIns="0" bIns="0" rtlCol="0">
            <a:spAutoFit/>
          </a:bodyPr>
          <a:lstStyle/>
          <a:p>
            <a:pPr marL="8929" marR="3572">
              <a:lnSpc>
                <a:spcPts val="1477"/>
              </a:lnSpc>
              <a:spcBef>
                <a:spcPts val="155"/>
              </a:spcBef>
            </a:pPr>
            <a:r>
              <a:rPr sz="1266" i="1" spc="-4" dirty="0">
                <a:latin typeface="Trebuchet MS"/>
                <a:cs typeface="Trebuchet MS"/>
              </a:rPr>
              <a:t>100 </a:t>
            </a:r>
            <a:r>
              <a:rPr sz="1266" i="1" dirty="0">
                <a:latin typeface="Trebuchet MS"/>
                <a:cs typeface="Trebuchet MS"/>
              </a:rPr>
              <a:t>% </a:t>
            </a:r>
            <a:r>
              <a:rPr sz="1266" i="1" spc="-4" dirty="0">
                <a:latin typeface="Trebuchet MS"/>
                <a:cs typeface="Trebuchet MS"/>
              </a:rPr>
              <a:t>indikator Kota  Hijau,</a:t>
            </a:r>
            <a:r>
              <a:rPr sz="1266" i="1" spc="-53" dirty="0">
                <a:latin typeface="Trebuchet MS"/>
                <a:cs typeface="Trebuchet MS"/>
              </a:rPr>
              <a:t> </a:t>
            </a:r>
            <a:r>
              <a:rPr sz="1266" i="1" spc="-4" dirty="0">
                <a:latin typeface="Trebuchet MS"/>
                <a:cs typeface="Trebuchet MS"/>
              </a:rPr>
              <a:t>Berketahanan  Iklim dan </a:t>
            </a:r>
            <a:r>
              <a:rPr sz="1266" i="1" dirty="0">
                <a:latin typeface="Trebuchet MS"/>
                <a:cs typeface="Trebuchet MS"/>
              </a:rPr>
              <a:t>Bencana  </a:t>
            </a:r>
            <a:r>
              <a:rPr sz="1266" i="1" spc="-4" dirty="0">
                <a:latin typeface="Trebuchet MS"/>
                <a:cs typeface="Trebuchet MS"/>
              </a:rPr>
              <a:t>tercapai</a:t>
            </a:r>
            <a:endParaRPr sz="1266">
              <a:latin typeface="Trebuchet MS"/>
              <a:cs typeface="Trebuchet MS"/>
            </a:endParaRPr>
          </a:p>
        </p:txBody>
      </p:sp>
      <p:sp>
        <p:nvSpPr>
          <p:cNvPr id="36" name="object 36"/>
          <p:cNvSpPr txBox="1"/>
          <p:nvPr/>
        </p:nvSpPr>
        <p:spPr>
          <a:xfrm>
            <a:off x="7456289" y="1544836"/>
            <a:ext cx="1398389" cy="981639"/>
          </a:xfrm>
          <a:prstGeom prst="rect">
            <a:avLst/>
          </a:prstGeom>
        </p:spPr>
        <p:txBody>
          <a:bodyPr vert="horz" wrap="square" lIns="0" tIns="19645" rIns="0" bIns="0" rtlCol="0">
            <a:spAutoFit/>
          </a:bodyPr>
          <a:lstStyle/>
          <a:p>
            <a:pPr marL="8929" marR="3572">
              <a:lnSpc>
                <a:spcPts val="1477"/>
              </a:lnSpc>
              <a:spcBef>
                <a:spcPts val="155"/>
              </a:spcBef>
            </a:pPr>
            <a:r>
              <a:rPr sz="1266" i="1" spc="-4" dirty="0">
                <a:latin typeface="Trebuchet MS"/>
                <a:cs typeface="Trebuchet MS"/>
              </a:rPr>
              <a:t>100 </a:t>
            </a:r>
            <a:r>
              <a:rPr sz="1266" i="1" dirty="0">
                <a:latin typeface="Trebuchet MS"/>
                <a:cs typeface="Trebuchet MS"/>
              </a:rPr>
              <a:t>% </a:t>
            </a:r>
            <a:r>
              <a:rPr sz="1266" i="1" spc="-4" dirty="0">
                <a:latin typeface="Trebuchet MS"/>
                <a:cs typeface="Trebuchet MS"/>
              </a:rPr>
              <a:t>indikator  </a:t>
            </a:r>
            <a:r>
              <a:rPr sz="1266" i="1" dirty="0">
                <a:latin typeface="Trebuchet MS"/>
                <a:cs typeface="Trebuchet MS"/>
              </a:rPr>
              <a:t>Kota </a:t>
            </a:r>
            <a:r>
              <a:rPr sz="1266" i="1" spc="-4" dirty="0">
                <a:latin typeface="Trebuchet MS"/>
                <a:cs typeface="Trebuchet MS"/>
              </a:rPr>
              <a:t>Cerdas,  berbasis</a:t>
            </a:r>
            <a:r>
              <a:rPr sz="1266" i="1" spc="-21" dirty="0">
                <a:latin typeface="Trebuchet MS"/>
                <a:cs typeface="Trebuchet MS"/>
              </a:rPr>
              <a:t> </a:t>
            </a:r>
            <a:r>
              <a:rPr sz="1266" i="1" spc="-4" dirty="0">
                <a:latin typeface="Trebuchet MS"/>
                <a:cs typeface="Trebuchet MS"/>
              </a:rPr>
              <a:t>teknologi,  berdaya saing  tercapai</a:t>
            </a:r>
            <a:endParaRPr sz="1266">
              <a:latin typeface="Trebuchet MS"/>
              <a:cs typeface="Trebuchet MS"/>
            </a:endParaRPr>
          </a:p>
        </p:txBody>
      </p:sp>
      <p:sp>
        <p:nvSpPr>
          <p:cNvPr id="37" name="object 37"/>
          <p:cNvSpPr/>
          <p:nvPr/>
        </p:nvSpPr>
        <p:spPr>
          <a:xfrm>
            <a:off x="2801538" y="2433001"/>
            <a:ext cx="223244" cy="223244"/>
          </a:xfrm>
          <a:prstGeom prst="rect">
            <a:avLst/>
          </a:prstGeom>
          <a:blipFill>
            <a:blip r:embed="rId2" cstate="print"/>
            <a:stretch>
              <a:fillRect/>
            </a:stretch>
          </a:blipFill>
        </p:spPr>
        <p:txBody>
          <a:bodyPr wrap="square" lIns="0" tIns="0" rIns="0" bIns="0" rtlCol="0"/>
          <a:lstStyle/>
          <a:p>
            <a:endParaRPr sz="1266"/>
          </a:p>
        </p:txBody>
      </p:sp>
      <p:sp>
        <p:nvSpPr>
          <p:cNvPr id="38" name="object 38"/>
          <p:cNvSpPr/>
          <p:nvPr/>
        </p:nvSpPr>
        <p:spPr>
          <a:xfrm>
            <a:off x="2841721" y="2455326"/>
            <a:ext cx="142876" cy="142876"/>
          </a:xfrm>
          <a:prstGeom prst="rect">
            <a:avLst/>
          </a:prstGeom>
          <a:blipFill>
            <a:blip r:embed="rId8" cstate="print"/>
            <a:stretch>
              <a:fillRect/>
            </a:stretch>
          </a:blipFill>
        </p:spPr>
        <p:txBody>
          <a:bodyPr wrap="square" lIns="0" tIns="0" rIns="0" bIns="0" rtlCol="0"/>
          <a:lstStyle/>
          <a:p>
            <a:endParaRPr sz="1266"/>
          </a:p>
        </p:txBody>
      </p:sp>
      <p:sp>
        <p:nvSpPr>
          <p:cNvPr id="39" name="object 39"/>
          <p:cNvSpPr/>
          <p:nvPr/>
        </p:nvSpPr>
        <p:spPr>
          <a:xfrm>
            <a:off x="2837258" y="2450861"/>
            <a:ext cx="151805" cy="151805"/>
          </a:xfrm>
          <a:prstGeom prst="rect">
            <a:avLst/>
          </a:prstGeom>
          <a:blipFill>
            <a:blip r:embed="rId9" cstate="print"/>
            <a:stretch>
              <a:fillRect/>
            </a:stretch>
          </a:blipFill>
        </p:spPr>
        <p:txBody>
          <a:bodyPr wrap="square" lIns="0" tIns="0" rIns="0" bIns="0" rtlCol="0"/>
          <a:lstStyle/>
          <a:p>
            <a:endParaRPr sz="1266"/>
          </a:p>
        </p:txBody>
      </p:sp>
      <p:sp>
        <p:nvSpPr>
          <p:cNvPr id="40" name="object 40"/>
          <p:cNvSpPr txBox="1"/>
          <p:nvPr/>
        </p:nvSpPr>
        <p:spPr>
          <a:xfrm>
            <a:off x="2241352" y="1794867"/>
            <a:ext cx="996553" cy="404558"/>
          </a:xfrm>
          <a:prstGeom prst="rect">
            <a:avLst/>
          </a:prstGeom>
        </p:spPr>
        <p:txBody>
          <a:bodyPr vert="horz" wrap="square" lIns="0" tIns="19645" rIns="0" bIns="0" rtlCol="0">
            <a:spAutoFit/>
          </a:bodyPr>
          <a:lstStyle/>
          <a:p>
            <a:pPr marL="17859" marR="3572" indent="-8929">
              <a:lnSpc>
                <a:spcPts val="1477"/>
              </a:lnSpc>
              <a:spcBef>
                <a:spcPts val="155"/>
              </a:spcBef>
            </a:pPr>
            <a:r>
              <a:rPr sz="1266" i="1" spc="-4" dirty="0">
                <a:latin typeface="Trebuchet MS"/>
                <a:cs typeface="Trebuchet MS"/>
              </a:rPr>
              <a:t>Gerakan</a:t>
            </a:r>
            <a:r>
              <a:rPr sz="1266" i="1" spc="-53" dirty="0">
                <a:latin typeface="Trebuchet MS"/>
                <a:cs typeface="Trebuchet MS"/>
              </a:rPr>
              <a:t> </a:t>
            </a:r>
            <a:r>
              <a:rPr sz="1266" i="1" spc="-4" dirty="0">
                <a:latin typeface="Trebuchet MS"/>
                <a:cs typeface="Trebuchet MS"/>
              </a:rPr>
              <a:t>Kota  </a:t>
            </a:r>
            <a:r>
              <a:rPr sz="1266" i="1" spc="-35" dirty="0">
                <a:latin typeface="Trebuchet MS"/>
                <a:cs typeface="Trebuchet MS"/>
              </a:rPr>
              <a:t>Tanpa</a:t>
            </a:r>
            <a:r>
              <a:rPr sz="1266" i="1" spc="-39" dirty="0">
                <a:latin typeface="Trebuchet MS"/>
                <a:cs typeface="Trebuchet MS"/>
              </a:rPr>
              <a:t> </a:t>
            </a:r>
            <a:r>
              <a:rPr sz="1266" i="1" spc="-4" dirty="0">
                <a:latin typeface="Trebuchet MS"/>
                <a:cs typeface="Trebuchet MS"/>
              </a:rPr>
              <a:t>Kumuh</a:t>
            </a:r>
            <a:endParaRPr sz="1266">
              <a:latin typeface="Trebuchet MS"/>
              <a:cs typeface="Trebuchet MS"/>
            </a:endParaRPr>
          </a:p>
        </p:txBody>
      </p:sp>
      <p:sp>
        <p:nvSpPr>
          <p:cNvPr id="41" name="object 41"/>
          <p:cNvSpPr/>
          <p:nvPr/>
        </p:nvSpPr>
        <p:spPr>
          <a:xfrm>
            <a:off x="2254453" y="2306950"/>
            <a:ext cx="684013" cy="107156"/>
          </a:xfrm>
          <a:custGeom>
            <a:avLst/>
            <a:gdLst/>
            <a:ahLst/>
            <a:cxnLst/>
            <a:rect l="l" t="t" r="r" b="b"/>
            <a:pathLst>
              <a:path w="972820" h="152400">
                <a:moveTo>
                  <a:pt x="0" y="152403"/>
                </a:moveTo>
                <a:lnTo>
                  <a:pt x="996" y="122740"/>
                </a:lnTo>
                <a:lnTo>
                  <a:pt x="3715" y="98519"/>
                </a:lnTo>
                <a:lnTo>
                  <a:pt x="7752" y="82189"/>
                </a:lnTo>
                <a:lnTo>
                  <a:pt x="12700" y="76201"/>
                </a:lnTo>
                <a:lnTo>
                  <a:pt x="473699" y="76201"/>
                </a:lnTo>
                <a:lnTo>
                  <a:pt x="478648" y="70213"/>
                </a:lnTo>
                <a:lnTo>
                  <a:pt x="482684" y="53883"/>
                </a:lnTo>
                <a:lnTo>
                  <a:pt x="485404" y="29662"/>
                </a:lnTo>
                <a:lnTo>
                  <a:pt x="486400" y="0"/>
                </a:lnTo>
                <a:lnTo>
                  <a:pt x="487396" y="29662"/>
                </a:lnTo>
                <a:lnTo>
                  <a:pt x="490116" y="53883"/>
                </a:lnTo>
                <a:lnTo>
                  <a:pt x="494152" y="70213"/>
                </a:lnTo>
                <a:lnTo>
                  <a:pt x="499100" y="76201"/>
                </a:lnTo>
                <a:lnTo>
                  <a:pt x="960100" y="76201"/>
                </a:lnTo>
                <a:lnTo>
                  <a:pt x="965048" y="82189"/>
                </a:lnTo>
                <a:lnTo>
                  <a:pt x="969085" y="98519"/>
                </a:lnTo>
                <a:lnTo>
                  <a:pt x="971804" y="122740"/>
                </a:lnTo>
                <a:lnTo>
                  <a:pt x="972800" y="152403"/>
                </a:lnTo>
              </a:path>
            </a:pathLst>
          </a:custGeom>
          <a:ln w="12699">
            <a:solidFill>
              <a:srgbClr val="4A7EBB"/>
            </a:solidFill>
          </a:ln>
        </p:spPr>
        <p:txBody>
          <a:bodyPr wrap="square" lIns="0" tIns="0" rIns="0" bIns="0" rtlCol="0"/>
          <a:lstStyle/>
          <a:p>
            <a:endParaRPr sz="1266"/>
          </a:p>
        </p:txBody>
      </p:sp>
      <p:sp>
        <p:nvSpPr>
          <p:cNvPr id="42" name="object 42"/>
          <p:cNvSpPr txBox="1"/>
          <p:nvPr/>
        </p:nvSpPr>
        <p:spPr>
          <a:xfrm>
            <a:off x="1928813" y="2584052"/>
            <a:ext cx="1162199" cy="530859"/>
          </a:xfrm>
          <a:prstGeom prst="rect">
            <a:avLst/>
          </a:prstGeom>
        </p:spPr>
        <p:txBody>
          <a:bodyPr vert="horz" wrap="square" lIns="0" tIns="58936" rIns="0" bIns="0" rtlCol="0">
            <a:spAutoFit/>
          </a:bodyPr>
          <a:lstStyle/>
          <a:p>
            <a:pPr marL="53576">
              <a:spcBef>
                <a:spcPts val="464"/>
              </a:spcBef>
              <a:tabLst>
                <a:tab pos="740691" algn="l"/>
              </a:tabLst>
            </a:pPr>
            <a:r>
              <a:rPr sz="1547" b="1" spc="-4" dirty="0">
                <a:solidFill>
                  <a:srgbClr val="C00000"/>
                </a:solidFill>
                <a:latin typeface="Trebuchet MS"/>
                <a:cs typeface="Trebuchet MS"/>
              </a:rPr>
              <a:t>201</a:t>
            </a:r>
            <a:r>
              <a:rPr sz="1547" b="1" dirty="0">
                <a:solidFill>
                  <a:srgbClr val="C00000"/>
                </a:solidFill>
                <a:latin typeface="Trebuchet MS"/>
                <a:cs typeface="Trebuchet MS"/>
              </a:rPr>
              <a:t>5	</a:t>
            </a:r>
            <a:r>
              <a:rPr sz="1547" dirty="0">
                <a:latin typeface="Trebuchet MS"/>
                <a:cs typeface="Trebuchet MS"/>
              </a:rPr>
              <a:t>2019</a:t>
            </a:r>
            <a:endParaRPr sz="1547">
              <a:latin typeface="Trebuchet MS"/>
              <a:cs typeface="Trebuchet MS"/>
            </a:endParaRPr>
          </a:p>
          <a:p>
            <a:pPr marL="8929">
              <a:spcBef>
                <a:spcPts val="323"/>
              </a:spcBef>
            </a:pPr>
            <a:r>
              <a:rPr sz="1266" b="1" spc="-4" dirty="0">
                <a:solidFill>
                  <a:srgbClr val="FFFFFF"/>
                </a:solidFill>
                <a:latin typeface="Trebuchet MS"/>
                <a:cs typeface="Trebuchet MS"/>
              </a:rPr>
              <a:t>INSTRUMEN</a:t>
            </a:r>
            <a:endParaRPr sz="1266">
              <a:latin typeface="Trebuchet MS"/>
              <a:cs typeface="Trebuchet MS"/>
            </a:endParaRPr>
          </a:p>
        </p:txBody>
      </p:sp>
      <p:sp>
        <p:nvSpPr>
          <p:cNvPr id="43" name="object 43"/>
          <p:cNvSpPr txBox="1"/>
          <p:nvPr/>
        </p:nvSpPr>
        <p:spPr>
          <a:xfrm>
            <a:off x="2553891" y="3548657"/>
            <a:ext cx="1144339" cy="693434"/>
          </a:xfrm>
          <a:prstGeom prst="rect">
            <a:avLst/>
          </a:prstGeom>
        </p:spPr>
        <p:txBody>
          <a:bodyPr vert="horz" wrap="square" lIns="0" tIns="23216" rIns="0" bIns="0" rtlCol="0">
            <a:spAutoFit/>
          </a:bodyPr>
          <a:lstStyle/>
          <a:p>
            <a:pPr marL="17859">
              <a:spcBef>
                <a:spcPts val="182"/>
              </a:spcBef>
            </a:pPr>
            <a:r>
              <a:rPr sz="1687" b="1" dirty="0">
                <a:latin typeface="Trebuchet MS"/>
                <a:cs typeface="Trebuchet MS"/>
              </a:rPr>
              <a:t>HA</a:t>
            </a:r>
            <a:r>
              <a:rPr sz="1687" b="1" spc="-4" dirty="0">
                <a:latin typeface="Trebuchet MS"/>
                <a:cs typeface="Trebuchet MS"/>
              </a:rPr>
              <a:t>RD</a:t>
            </a:r>
            <a:r>
              <a:rPr sz="1687" b="1" spc="-95" dirty="0">
                <a:latin typeface="Trebuchet MS"/>
                <a:cs typeface="Trebuchet MS"/>
              </a:rPr>
              <a:t>W</a:t>
            </a:r>
            <a:r>
              <a:rPr sz="1687" b="1" dirty="0">
                <a:latin typeface="Trebuchet MS"/>
                <a:cs typeface="Trebuchet MS"/>
              </a:rPr>
              <a:t>A</a:t>
            </a:r>
            <a:r>
              <a:rPr sz="1687" b="1" spc="-4" dirty="0">
                <a:latin typeface="Trebuchet MS"/>
                <a:cs typeface="Trebuchet MS"/>
              </a:rPr>
              <a:t>RE</a:t>
            </a:r>
            <a:endParaRPr sz="1687">
              <a:latin typeface="Trebuchet MS"/>
              <a:cs typeface="Trebuchet MS"/>
            </a:endParaRPr>
          </a:p>
          <a:p>
            <a:pPr marL="169658" marR="113849" indent="-160729">
              <a:lnSpc>
                <a:spcPts val="1477"/>
              </a:lnSpc>
              <a:spcBef>
                <a:spcPts val="169"/>
              </a:spcBef>
            </a:pPr>
            <a:r>
              <a:rPr sz="1266" dirty="0">
                <a:latin typeface="Trebuchet MS"/>
                <a:cs typeface="Trebuchet MS"/>
              </a:rPr>
              <a:t>1.</a:t>
            </a:r>
            <a:r>
              <a:rPr sz="1266" spc="-302" dirty="0">
                <a:latin typeface="Trebuchet MS"/>
                <a:cs typeface="Trebuchet MS"/>
              </a:rPr>
              <a:t> </a:t>
            </a:r>
            <a:r>
              <a:rPr sz="1266" spc="-7" dirty="0">
                <a:latin typeface="Trebuchet MS"/>
                <a:cs typeface="Trebuchet MS"/>
              </a:rPr>
              <a:t>Penanganan  </a:t>
            </a:r>
            <a:r>
              <a:rPr sz="1266" spc="-4" dirty="0">
                <a:latin typeface="Trebuchet MS"/>
                <a:cs typeface="Trebuchet MS"/>
              </a:rPr>
              <a:t>fisik</a:t>
            </a:r>
            <a:endParaRPr sz="1266">
              <a:latin typeface="Trebuchet MS"/>
              <a:cs typeface="Trebuchet MS"/>
            </a:endParaRPr>
          </a:p>
        </p:txBody>
      </p:sp>
      <p:sp>
        <p:nvSpPr>
          <p:cNvPr id="44" name="object 44"/>
          <p:cNvSpPr/>
          <p:nvPr/>
        </p:nvSpPr>
        <p:spPr>
          <a:xfrm>
            <a:off x="2319105" y="3162920"/>
            <a:ext cx="815280" cy="332631"/>
          </a:xfrm>
          <a:custGeom>
            <a:avLst/>
            <a:gdLst/>
            <a:ahLst/>
            <a:cxnLst/>
            <a:rect l="l" t="t" r="r" b="b"/>
            <a:pathLst>
              <a:path w="1159510" h="473075">
                <a:moveTo>
                  <a:pt x="0" y="0"/>
                </a:moveTo>
                <a:lnTo>
                  <a:pt x="1159411" y="0"/>
                </a:lnTo>
                <a:lnTo>
                  <a:pt x="1159411" y="466335"/>
                </a:lnTo>
                <a:lnTo>
                  <a:pt x="1159411" y="472685"/>
                </a:lnTo>
              </a:path>
            </a:pathLst>
          </a:custGeom>
          <a:ln w="12700">
            <a:solidFill>
              <a:srgbClr val="F2F2F2"/>
            </a:solidFill>
          </a:ln>
        </p:spPr>
        <p:txBody>
          <a:bodyPr wrap="square" lIns="0" tIns="0" rIns="0" bIns="0" rtlCol="0"/>
          <a:lstStyle/>
          <a:p>
            <a:endParaRPr sz="1266"/>
          </a:p>
        </p:txBody>
      </p:sp>
      <p:sp>
        <p:nvSpPr>
          <p:cNvPr id="45" name="object 45"/>
          <p:cNvSpPr/>
          <p:nvPr/>
        </p:nvSpPr>
        <p:spPr>
          <a:xfrm>
            <a:off x="3115119" y="3498252"/>
            <a:ext cx="38398" cy="38398"/>
          </a:xfrm>
          <a:custGeom>
            <a:avLst/>
            <a:gdLst/>
            <a:ahLst/>
            <a:cxnLst/>
            <a:rect l="l" t="t" r="r" b="b"/>
            <a:pathLst>
              <a:path w="54610" h="54610">
                <a:moveTo>
                  <a:pt x="54610" y="0"/>
                </a:moveTo>
                <a:lnTo>
                  <a:pt x="0" y="0"/>
                </a:lnTo>
                <a:lnTo>
                  <a:pt x="27305" y="54610"/>
                </a:lnTo>
                <a:lnTo>
                  <a:pt x="54610" y="0"/>
                </a:lnTo>
                <a:close/>
              </a:path>
            </a:pathLst>
          </a:custGeom>
          <a:solidFill>
            <a:srgbClr val="F2F2F2"/>
          </a:solidFill>
        </p:spPr>
        <p:txBody>
          <a:bodyPr wrap="square" lIns="0" tIns="0" rIns="0" bIns="0" rtlCol="0"/>
          <a:lstStyle/>
          <a:p>
            <a:endParaRPr sz="1266"/>
          </a:p>
        </p:txBody>
      </p:sp>
      <p:sp>
        <p:nvSpPr>
          <p:cNvPr id="46" name="object 46"/>
          <p:cNvSpPr/>
          <p:nvPr/>
        </p:nvSpPr>
        <p:spPr>
          <a:xfrm>
            <a:off x="1022979" y="4064763"/>
            <a:ext cx="294683" cy="294683"/>
          </a:xfrm>
          <a:prstGeom prst="rect">
            <a:avLst/>
          </a:prstGeom>
          <a:blipFill>
            <a:blip r:embed="rId10" cstate="print"/>
            <a:stretch>
              <a:fillRect/>
            </a:stretch>
          </a:blipFill>
        </p:spPr>
        <p:txBody>
          <a:bodyPr wrap="square" lIns="0" tIns="0" rIns="0" bIns="0" rtlCol="0"/>
          <a:lstStyle/>
          <a:p>
            <a:endParaRPr sz="1266"/>
          </a:p>
        </p:txBody>
      </p:sp>
      <p:sp>
        <p:nvSpPr>
          <p:cNvPr id="47" name="object 47"/>
          <p:cNvSpPr/>
          <p:nvPr/>
        </p:nvSpPr>
        <p:spPr>
          <a:xfrm>
            <a:off x="1064419" y="4088343"/>
            <a:ext cx="211804" cy="211804"/>
          </a:xfrm>
          <a:prstGeom prst="rect">
            <a:avLst/>
          </a:prstGeom>
          <a:blipFill>
            <a:blip r:embed="rId11" cstate="print"/>
            <a:stretch>
              <a:fillRect/>
            </a:stretch>
          </a:blipFill>
        </p:spPr>
        <p:txBody>
          <a:bodyPr wrap="square" lIns="0" tIns="0" rIns="0" bIns="0" rtlCol="0"/>
          <a:lstStyle/>
          <a:p>
            <a:endParaRPr sz="1266"/>
          </a:p>
        </p:txBody>
      </p:sp>
      <p:sp>
        <p:nvSpPr>
          <p:cNvPr id="48" name="object 48"/>
          <p:cNvSpPr/>
          <p:nvPr/>
        </p:nvSpPr>
        <p:spPr>
          <a:xfrm>
            <a:off x="1064418" y="4088343"/>
            <a:ext cx="212080" cy="212080"/>
          </a:xfrm>
          <a:custGeom>
            <a:avLst/>
            <a:gdLst/>
            <a:ahLst/>
            <a:cxnLst/>
            <a:rect l="l" t="t" r="r" b="b"/>
            <a:pathLst>
              <a:path w="301625" h="301625">
                <a:moveTo>
                  <a:pt x="258380" y="42852"/>
                </a:moveTo>
                <a:lnTo>
                  <a:pt x="286948" y="82407"/>
                </a:lnTo>
                <a:lnTo>
                  <a:pt x="301232" y="127288"/>
                </a:lnTo>
                <a:lnTo>
                  <a:pt x="301232" y="173944"/>
                </a:lnTo>
                <a:lnTo>
                  <a:pt x="286948" y="218825"/>
                </a:lnTo>
                <a:lnTo>
                  <a:pt x="258380" y="258380"/>
                </a:lnTo>
                <a:lnTo>
                  <a:pt x="218825" y="286948"/>
                </a:lnTo>
                <a:lnTo>
                  <a:pt x="173944" y="301232"/>
                </a:lnTo>
                <a:lnTo>
                  <a:pt x="127288" y="301232"/>
                </a:lnTo>
                <a:lnTo>
                  <a:pt x="82407" y="286948"/>
                </a:lnTo>
                <a:lnTo>
                  <a:pt x="42852" y="258380"/>
                </a:lnTo>
                <a:lnTo>
                  <a:pt x="14284" y="218825"/>
                </a:lnTo>
                <a:lnTo>
                  <a:pt x="0" y="173944"/>
                </a:lnTo>
                <a:lnTo>
                  <a:pt x="0" y="127288"/>
                </a:lnTo>
                <a:lnTo>
                  <a:pt x="14284" y="82407"/>
                </a:lnTo>
                <a:lnTo>
                  <a:pt x="42852" y="42852"/>
                </a:lnTo>
                <a:lnTo>
                  <a:pt x="82407" y="14284"/>
                </a:lnTo>
                <a:lnTo>
                  <a:pt x="127288" y="0"/>
                </a:lnTo>
                <a:lnTo>
                  <a:pt x="173944" y="0"/>
                </a:lnTo>
                <a:lnTo>
                  <a:pt x="218825" y="14284"/>
                </a:lnTo>
                <a:lnTo>
                  <a:pt x="258380" y="42852"/>
                </a:lnTo>
                <a:close/>
              </a:path>
            </a:pathLst>
          </a:custGeom>
          <a:ln w="12700">
            <a:solidFill>
              <a:srgbClr val="F69240"/>
            </a:solidFill>
          </a:ln>
        </p:spPr>
        <p:txBody>
          <a:bodyPr wrap="square" lIns="0" tIns="0" rIns="0" bIns="0" rtlCol="0"/>
          <a:lstStyle/>
          <a:p>
            <a:endParaRPr sz="1266"/>
          </a:p>
        </p:txBody>
      </p:sp>
      <p:sp>
        <p:nvSpPr>
          <p:cNvPr id="49" name="object 49"/>
          <p:cNvSpPr txBox="1"/>
          <p:nvPr/>
        </p:nvSpPr>
        <p:spPr>
          <a:xfrm>
            <a:off x="919758" y="5223867"/>
            <a:ext cx="2732931" cy="433811"/>
          </a:xfrm>
          <a:prstGeom prst="rect">
            <a:avLst/>
          </a:prstGeom>
        </p:spPr>
        <p:txBody>
          <a:bodyPr vert="horz" wrap="square" lIns="0" tIns="23216" rIns="0" bIns="0" rtlCol="0">
            <a:spAutoFit/>
          </a:bodyPr>
          <a:lstStyle/>
          <a:p>
            <a:pPr marL="8929" marR="3572" indent="44647">
              <a:lnSpc>
                <a:spcPts val="1617"/>
              </a:lnSpc>
              <a:spcBef>
                <a:spcPts val="182"/>
              </a:spcBef>
            </a:pPr>
            <a:r>
              <a:rPr sz="1406" b="1" spc="-4" dirty="0">
                <a:solidFill>
                  <a:srgbClr val="FFFFFF"/>
                </a:solidFill>
                <a:latin typeface="Trebuchet MS"/>
                <a:cs typeface="Trebuchet MS"/>
              </a:rPr>
              <a:t>PERDA tentang </a:t>
            </a:r>
            <a:r>
              <a:rPr sz="1406" b="1" spc="-11" dirty="0">
                <a:latin typeface="Trebuchet MS"/>
                <a:cs typeface="Trebuchet MS"/>
              </a:rPr>
              <a:t>Pencegahan </a:t>
            </a:r>
            <a:r>
              <a:rPr sz="1406" b="1" spc="-4" dirty="0">
                <a:solidFill>
                  <a:srgbClr val="FFFFFF"/>
                </a:solidFill>
                <a:latin typeface="Trebuchet MS"/>
                <a:cs typeface="Trebuchet MS"/>
              </a:rPr>
              <a:t>dan  </a:t>
            </a:r>
            <a:r>
              <a:rPr sz="1406" b="1" spc="-14" dirty="0">
                <a:latin typeface="Trebuchet MS"/>
                <a:cs typeface="Trebuchet MS"/>
              </a:rPr>
              <a:t>Peningkatan </a:t>
            </a:r>
            <a:r>
              <a:rPr sz="1406" b="1" spc="-4" dirty="0">
                <a:latin typeface="Trebuchet MS"/>
                <a:cs typeface="Trebuchet MS"/>
              </a:rPr>
              <a:t>Kualitas</a:t>
            </a:r>
            <a:r>
              <a:rPr sz="1406" b="1" spc="18" dirty="0">
                <a:latin typeface="Trebuchet MS"/>
                <a:cs typeface="Trebuchet MS"/>
              </a:rPr>
              <a:t> </a:t>
            </a:r>
            <a:r>
              <a:rPr sz="1406" b="1" spc="-11" dirty="0">
                <a:solidFill>
                  <a:srgbClr val="FFFFFF"/>
                </a:solidFill>
                <a:latin typeface="Trebuchet MS"/>
                <a:cs typeface="Trebuchet MS"/>
              </a:rPr>
              <a:t>Perumahan</a:t>
            </a:r>
            <a:endParaRPr sz="1406">
              <a:latin typeface="Trebuchet MS"/>
              <a:cs typeface="Trebuchet MS"/>
            </a:endParaRPr>
          </a:p>
        </p:txBody>
      </p:sp>
      <p:sp>
        <p:nvSpPr>
          <p:cNvPr id="50" name="object 50"/>
          <p:cNvSpPr txBox="1"/>
          <p:nvPr/>
        </p:nvSpPr>
        <p:spPr>
          <a:xfrm>
            <a:off x="946547" y="5634633"/>
            <a:ext cx="2683818" cy="225358"/>
          </a:xfrm>
          <a:prstGeom prst="rect">
            <a:avLst/>
          </a:prstGeom>
        </p:spPr>
        <p:txBody>
          <a:bodyPr vert="horz" wrap="square" lIns="0" tIns="8930" rIns="0" bIns="0" rtlCol="0">
            <a:spAutoFit/>
          </a:bodyPr>
          <a:lstStyle/>
          <a:p>
            <a:pPr marL="8929">
              <a:spcBef>
                <a:spcPts val="70"/>
              </a:spcBef>
            </a:pPr>
            <a:r>
              <a:rPr sz="1406" b="1" spc="-4" dirty="0">
                <a:solidFill>
                  <a:srgbClr val="FFFFFF"/>
                </a:solidFill>
                <a:latin typeface="Trebuchet MS"/>
                <a:cs typeface="Trebuchet MS"/>
              </a:rPr>
              <a:t>Kumuh dan </a:t>
            </a:r>
            <a:r>
              <a:rPr sz="1406" b="1" spc="-11" dirty="0">
                <a:solidFill>
                  <a:srgbClr val="FFFFFF"/>
                </a:solidFill>
                <a:latin typeface="Trebuchet MS"/>
                <a:cs typeface="Trebuchet MS"/>
              </a:rPr>
              <a:t>Permukiman</a:t>
            </a:r>
            <a:r>
              <a:rPr sz="1406" b="1" spc="-53" dirty="0">
                <a:solidFill>
                  <a:srgbClr val="FFFFFF"/>
                </a:solidFill>
                <a:latin typeface="Trebuchet MS"/>
                <a:cs typeface="Trebuchet MS"/>
              </a:rPr>
              <a:t> </a:t>
            </a:r>
            <a:r>
              <a:rPr sz="1406" b="1" dirty="0">
                <a:solidFill>
                  <a:srgbClr val="FFFFFF"/>
                </a:solidFill>
                <a:latin typeface="Trebuchet MS"/>
                <a:cs typeface="Trebuchet MS"/>
              </a:rPr>
              <a:t>Kumuh</a:t>
            </a:r>
            <a:endParaRPr sz="1406">
              <a:latin typeface="Trebuchet MS"/>
              <a:cs typeface="Trebuchet MS"/>
            </a:endParaRPr>
          </a:p>
        </p:txBody>
      </p:sp>
      <p:sp>
        <p:nvSpPr>
          <p:cNvPr id="51" name="object 51"/>
          <p:cNvSpPr/>
          <p:nvPr/>
        </p:nvSpPr>
        <p:spPr>
          <a:xfrm>
            <a:off x="606326" y="4305003"/>
            <a:ext cx="563463" cy="1245691"/>
          </a:xfrm>
          <a:custGeom>
            <a:avLst/>
            <a:gdLst/>
            <a:ahLst/>
            <a:cxnLst/>
            <a:rect l="l" t="t" r="r" b="b"/>
            <a:pathLst>
              <a:path w="801369" h="1771650">
                <a:moveTo>
                  <a:pt x="801370" y="0"/>
                </a:moveTo>
                <a:lnTo>
                  <a:pt x="801370" y="806450"/>
                </a:lnTo>
                <a:lnTo>
                  <a:pt x="0" y="806450"/>
                </a:lnTo>
                <a:lnTo>
                  <a:pt x="0" y="1771650"/>
                </a:lnTo>
                <a:lnTo>
                  <a:pt x="188806" y="1771650"/>
                </a:lnTo>
                <a:lnTo>
                  <a:pt x="195156" y="1771650"/>
                </a:lnTo>
              </a:path>
            </a:pathLst>
          </a:custGeom>
          <a:ln w="12700">
            <a:solidFill>
              <a:srgbClr val="4A7EBB"/>
            </a:solidFill>
          </a:ln>
        </p:spPr>
        <p:txBody>
          <a:bodyPr wrap="square" lIns="0" tIns="0" rIns="0" bIns="0" rtlCol="0"/>
          <a:lstStyle/>
          <a:p>
            <a:endParaRPr sz="1266"/>
          </a:p>
        </p:txBody>
      </p:sp>
      <p:sp>
        <p:nvSpPr>
          <p:cNvPr id="52" name="object 52"/>
          <p:cNvSpPr/>
          <p:nvPr/>
        </p:nvSpPr>
        <p:spPr>
          <a:xfrm>
            <a:off x="746521" y="5531495"/>
            <a:ext cx="38398" cy="38398"/>
          </a:xfrm>
          <a:custGeom>
            <a:avLst/>
            <a:gdLst/>
            <a:ahLst/>
            <a:cxnLst/>
            <a:rect l="l" t="t" r="r" b="b"/>
            <a:pathLst>
              <a:path w="54609" h="54609">
                <a:moveTo>
                  <a:pt x="0" y="0"/>
                </a:moveTo>
                <a:lnTo>
                  <a:pt x="0" y="54609"/>
                </a:lnTo>
                <a:lnTo>
                  <a:pt x="54610" y="27304"/>
                </a:lnTo>
                <a:lnTo>
                  <a:pt x="0" y="0"/>
                </a:lnTo>
                <a:close/>
              </a:path>
            </a:pathLst>
          </a:custGeom>
          <a:solidFill>
            <a:srgbClr val="4A7EBB"/>
          </a:solidFill>
        </p:spPr>
        <p:txBody>
          <a:bodyPr wrap="square" lIns="0" tIns="0" rIns="0" bIns="0" rtlCol="0"/>
          <a:lstStyle/>
          <a:p>
            <a:endParaRPr sz="1266"/>
          </a:p>
        </p:txBody>
      </p:sp>
      <p:sp>
        <p:nvSpPr>
          <p:cNvPr id="53" name="object 53"/>
          <p:cNvSpPr txBox="1"/>
          <p:nvPr/>
        </p:nvSpPr>
        <p:spPr>
          <a:xfrm>
            <a:off x="1071563" y="3533775"/>
            <a:ext cx="1145232" cy="717330"/>
          </a:xfrm>
          <a:prstGeom prst="rect">
            <a:avLst/>
          </a:prstGeom>
        </p:spPr>
        <p:txBody>
          <a:bodyPr vert="horz" wrap="square" lIns="0" tIns="46881" rIns="0" bIns="0" rtlCol="0">
            <a:spAutoFit/>
          </a:bodyPr>
          <a:lstStyle/>
          <a:p>
            <a:pPr marL="53576">
              <a:spcBef>
                <a:spcPts val="369"/>
              </a:spcBef>
            </a:pPr>
            <a:r>
              <a:rPr sz="1687" b="1" spc="-18" dirty="0">
                <a:latin typeface="Trebuchet MS"/>
                <a:cs typeface="Trebuchet MS"/>
              </a:rPr>
              <a:t>SOFTWARE</a:t>
            </a:r>
            <a:endParaRPr sz="1687">
              <a:latin typeface="Trebuchet MS"/>
              <a:cs typeface="Trebuchet MS"/>
            </a:endParaRPr>
          </a:p>
          <a:p>
            <a:pPr marL="169658" indent="-160729">
              <a:lnSpc>
                <a:spcPts val="1498"/>
              </a:lnSpc>
              <a:spcBef>
                <a:spcPts val="225"/>
              </a:spcBef>
              <a:buAutoNum type="arabicPeriod"/>
              <a:tabLst>
                <a:tab pos="169658" algn="l"/>
              </a:tabLst>
            </a:pPr>
            <a:r>
              <a:rPr sz="1266" spc="-7" dirty="0">
                <a:latin typeface="Trebuchet MS"/>
                <a:cs typeface="Trebuchet MS"/>
              </a:rPr>
              <a:t>Kebijakan</a:t>
            </a:r>
            <a:endParaRPr sz="1266">
              <a:latin typeface="Trebuchet MS"/>
              <a:cs typeface="Trebuchet MS"/>
            </a:endParaRPr>
          </a:p>
          <a:p>
            <a:pPr marL="169658" indent="-160729">
              <a:lnSpc>
                <a:spcPts val="1498"/>
              </a:lnSpc>
              <a:buAutoNum type="arabicPeriod"/>
              <a:tabLst>
                <a:tab pos="169658" algn="l"/>
              </a:tabLst>
            </a:pPr>
            <a:r>
              <a:rPr sz="1266" spc="-4" dirty="0">
                <a:latin typeface="Trebuchet MS"/>
                <a:cs typeface="Trebuchet MS"/>
              </a:rPr>
              <a:t>NSPK</a:t>
            </a:r>
            <a:endParaRPr sz="1266">
              <a:latin typeface="Trebuchet MS"/>
              <a:cs typeface="Trebuchet MS"/>
            </a:endParaRPr>
          </a:p>
        </p:txBody>
      </p:sp>
      <p:sp>
        <p:nvSpPr>
          <p:cNvPr id="54" name="object 54"/>
          <p:cNvSpPr txBox="1"/>
          <p:nvPr/>
        </p:nvSpPr>
        <p:spPr>
          <a:xfrm>
            <a:off x="1232297" y="4232672"/>
            <a:ext cx="838051" cy="203814"/>
          </a:xfrm>
          <a:prstGeom prst="rect">
            <a:avLst/>
          </a:prstGeom>
        </p:spPr>
        <p:txBody>
          <a:bodyPr vert="horz" wrap="square" lIns="0" tIns="8930" rIns="0" bIns="0" rtlCol="0">
            <a:spAutoFit/>
          </a:bodyPr>
          <a:lstStyle/>
          <a:p>
            <a:pPr marL="8929">
              <a:spcBef>
                <a:spcPts val="70"/>
              </a:spcBef>
            </a:pPr>
            <a:r>
              <a:rPr sz="1266" spc="-11" dirty="0">
                <a:latin typeface="Trebuchet MS"/>
                <a:cs typeface="Trebuchet MS"/>
              </a:rPr>
              <a:t>(Peraturan)</a:t>
            </a:r>
            <a:endParaRPr sz="1266">
              <a:latin typeface="Trebuchet MS"/>
              <a:cs typeface="Trebuchet MS"/>
            </a:endParaRPr>
          </a:p>
        </p:txBody>
      </p:sp>
      <p:sp>
        <p:nvSpPr>
          <p:cNvPr id="55" name="object 55"/>
          <p:cNvSpPr txBox="1"/>
          <p:nvPr/>
        </p:nvSpPr>
        <p:spPr>
          <a:xfrm>
            <a:off x="1071562" y="4420195"/>
            <a:ext cx="1034058" cy="404558"/>
          </a:xfrm>
          <a:prstGeom prst="rect">
            <a:avLst/>
          </a:prstGeom>
        </p:spPr>
        <p:txBody>
          <a:bodyPr vert="horz" wrap="square" lIns="0" tIns="19645" rIns="0" bIns="0" rtlCol="0">
            <a:spAutoFit/>
          </a:bodyPr>
          <a:lstStyle/>
          <a:p>
            <a:pPr marL="169658" marR="3572" indent="-160729">
              <a:lnSpc>
                <a:spcPts val="1477"/>
              </a:lnSpc>
              <a:spcBef>
                <a:spcPts val="154"/>
              </a:spcBef>
            </a:pPr>
            <a:r>
              <a:rPr sz="1266" dirty="0">
                <a:latin typeface="Trebuchet MS"/>
                <a:cs typeface="Trebuchet MS"/>
              </a:rPr>
              <a:t>3. </a:t>
            </a:r>
            <a:r>
              <a:rPr sz="1266" spc="-11" dirty="0">
                <a:latin typeface="Trebuchet MS"/>
                <a:cs typeface="Trebuchet MS"/>
              </a:rPr>
              <a:t>Rencana  </a:t>
            </a:r>
            <a:r>
              <a:rPr sz="1266" spc="-60" dirty="0">
                <a:latin typeface="Trebuchet MS"/>
                <a:cs typeface="Trebuchet MS"/>
              </a:rPr>
              <a:t>P</a:t>
            </a:r>
            <a:r>
              <a:rPr sz="1266" dirty="0">
                <a:latin typeface="Trebuchet MS"/>
                <a:cs typeface="Trebuchet MS"/>
              </a:rPr>
              <a:t>enanganan</a:t>
            </a:r>
            <a:endParaRPr sz="1266">
              <a:latin typeface="Trebuchet MS"/>
              <a:cs typeface="Trebuchet MS"/>
            </a:endParaRPr>
          </a:p>
        </p:txBody>
      </p:sp>
      <p:sp>
        <p:nvSpPr>
          <p:cNvPr id="56" name="object 56"/>
          <p:cNvSpPr/>
          <p:nvPr/>
        </p:nvSpPr>
        <p:spPr>
          <a:xfrm>
            <a:off x="2214545" y="571479"/>
            <a:ext cx="5270748" cy="697855"/>
          </a:xfrm>
          <a:custGeom>
            <a:avLst/>
            <a:gdLst/>
            <a:ahLst/>
            <a:cxnLst/>
            <a:rect l="l" t="t" r="r" b="b"/>
            <a:pathLst>
              <a:path w="7496175" h="992505">
                <a:moveTo>
                  <a:pt x="6999952" y="0"/>
                </a:moveTo>
                <a:lnTo>
                  <a:pt x="6999952" y="248038"/>
                </a:lnTo>
                <a:lnTo>
                  <a:pt x="0" y="248038"/>
                </a:lnTo>
                <a:lnTo>
                  <a:pt x="0" y="744115"/>
                </a:lnTo>
                <a:lnTo>
                  <a:pt x="6999952" y="744115"/>
                </a:lnTo>
                <a:lnTo>
                  <a:pt x="6999952" y="992155"/>
                </a:lnTo>
                <a:lnTo>
                  <a:pt x="7496031" y="496077"/>
                </a:lnTo>
                <a:lnTo>
                  <a:pt x="6999952" y="0"/>
                </a:lnTo>
                <a:close/>
              </a:path>
            </a:pathLst>
          </a:custGeom>
          <a:solidFill>
            <a:srgbClr val="00B050"/>
          </a:solidFill>
        </p:spPr>
        <p:txBody>
          <a:bodyPr wrap="square" lIns="0" tIns="0" rIns="0" bIns="0" rtlCol="0"/>
          <a:lstStyle/>
          <a:p>
            <a:endParaRPr sz="1266"/>
          </a:p>
        </p:txBody>
      </p:sp>
      <p:sp>
        <p:nvSpPr>
          <p:cNvPr id="57" name="object 57"/>
          <p:cNvSpPr/>
          <p:nvPr/>
        </p:nvSpPr>
        <p:spPr>
          <a:xfrm>
            <a:off x="3841852" y="2928934"/>
            <a:ext cx="1786" cy="2016323"/>
          </a:xfrm>
          <a:custGeom>
            <a:avLst/>
            <a:gdLst/>
            <a:ahLst/>
            <a:cxnLst/>
            <a:rect l="l" t="t" r="r" b="b"/>
            <a:pathLst>
              <a:path w="2539" h="2867659">
                <a:moveTo>
                  <a:pt x="2260" y="0"/>
                </a:moveTo>
                <a:lnTo>
                  <a:pt x="0" y="2867201"/>
                </a:lnTo>
              </a:path>
            </a:pathLst>
          </a:custGeom>
          <a:ln w="12700">
            <a:solidFill>
              <a:srgbClr val="A6A6A6"/>
            </a:solidFill>
            <a:prstDash val="lgDash"/>
          </a:ln>
        </p:spPr>
        <p:txBody>
          <a:bodyPr wrap="square" lIns="0" tIns="0" rIns="0" bIns="0" rtlCol="0"/>
          <a:lstStyle/>
          <a:p>
            <a:endParaRPr sz="1266"/>
          </a:p>
        </p:txBody>
      </p:sp>
      <p:sp>
        <p:nvSpPr>
          <p:cNvPr id="58" name="object 58"/>
          <p:cNvSpPr/>
          <p:nvPr/>
        </p:nvSpPr>
        <p:spPr>
          <a:xfrm>
            <a:off x="5627802" y="2968840"/>
            <a:ext cx="1786" cy="2016323"/>
          </a:xfrm>
          <a:custGeom>
            <a:avLst/>
            <a:gdLst/>
            <a:ahLst/>
            <a:cxnLst/>
            <a:rect l="l" t="t" r="r" b="b"/>
            <a:pathLst>
              <a:path w="2540" h="2867659">
                <a:moveTo>
                  <a:pt x="2260" y="0"/>
                </a:moveTo>
                <a:lnTo>
                  <a:pt x="0" y="2867201"/>
                </a:lnTo>
              </a:path>
            </a:pathLst>
          </a:custGeom>
          <a:ln w="12700">
            <a:solidFill>
              <a:srgbClr val="A6A6A6"/>
            </a:solidFill>
            <a:prstDash val="lgDash"/>
          </a:ln>
        </p:spPr>
        <p:txBody>
          <a:bodyPr wrap="square" lIns="0" tIns="0" rIns="0" bIns="0" rtlCol="0"/>
          <a:lstStyle/>
          <a:p>
            <a:endParaRPr sz="1266"/>
          </a:p>
        </p:txBody>
      </p:sp>
      <p:sp>
        <p:nvSpPr>
          <p:cNvPr id="59" name="object 59"/>
          <p:cNvSpPr txBox="1"/>
          <p:nvPr/>
        </p:nvSpPr>
        <p:spPr>
          <a:xfrm>
            <a:off x="1004763" y="6239638"/>
            <a:ext cx="2696319" cy="404558"/>
          </a:xfrm>
          <a:prstGeom prst="rect">
            <a:avLst/>
          </a:prstGeom>
        </p:spPr>
        <p:txBody>
          <a:bodyPr vert="horz" wrap="square" lIns="0" tIns="19645" rIns="0" bIns="0" rtlCol="0">
            <a:spAutoFit/>
          </a:bodyPr>
          <a:lstStyle/>
          <a:p>
            <a:pPr marL="8929" marR="3572">
              <a:lnSpc>
                <a:spcPts val="1477"/>
              </a:lnSpc>
              <a:spcBef>
                <a:spcPts val="155"/>
              </a:spcBef>
            </a:pPr>
            <a:r>
              <a:rPr sz="1266" spc="-4" dirty="0">
                <a:latin typeface="Trebuchet MS"/>
                <a:cs typeface="Trebuchet MS"/>
              </a:rPr>
              <a:t>Sebagai </a:t>
            </a:r>
            <a:r>
              <a:rPr sz="1266" dirty="0">
                <a:latin typeface="Trebuchet MS"/>
                <a:cs typeface="Trebuchet MS"/>
              </a:rPr>
              <a:t>instrumen </a:t>
            </a:r>
            <a:r>
              <a:rPr sz="1266" spc="-4" dirty="0">
                <a:latin typeface="Trebuchet MS"/>
                <a:cs typeface="Trebuchet MS"/>
              </a:rPr>
              <a:t>pengendalian bagi  </a:t>
            </a:r>
            <a:r>
              <a:rPr sz="1266" dirty="0">
                <a:latin typeface="Trebuchet MS"/>
                <a:cs typeface="Trebuchet MS"/>
              </a:rPr>
              <a:t>Daerah </a:t>
            </a:r>
            <a:r>
              <a:rPr sz="1266" spc="-4" dirty="0">
                <a:latin typeface="Trebuchet MS"/>
                <a:cs typeface="Trebuchet MS"/>
              </a:rPr>
              <a:t>terhadap perkembangan</a:t>
            </a:r>
            <a:r>
              <a:rPr sz="1266" spc="-7" dirty="0">
                <a:latin typeface="Trebuchet MS"/>
                <a:cs typeface="Trebuchet MS"/>
              </a:rPr>
              <a:t> </a:t>
            </a:r>
            <a:r>
              <a:rPr sz="1266" dirty="0">
                <a:latin typeface="Trebuchet MS"/>
                <a:cs typeface="Trebuchet MS"/>
              </a:rPr>
              <a:t>kota</a:t>
            </a:r>
          </a:p>
        </p:txBody>
      </p:sp>
      <p:sp>
        <p:nvSpPr>
          <p:cNvPr id="60" name="object 60"/>
          <p:cNvSpPr/>
          <p:nvPr/>
        </p:nvSpPr>
        <p:spPr>
          <a:xfrm>
            <a:off x="5270336" y="3866834"/>
            <a:ext cx="794748" cy="794748"/>
          </a:xfrm>
          <a:prstGeom prst="rect">
            <a:avLst/>
          </a:prstGeom>
          <a:blipFill>
            <a:blip r:embed="rId12" cstate="print"/>
            <a:stretch>
              <a:fillRect/>
            </a:stretch>
          </a:blipFill>
        </p:spPr>
        <p:txBody>
          <a:bodyPr wrap="square" lIns="0" tIns="0" rIns="0" bIns="0" rtlCol="0"/>
          <a:lstStyle/>
          <a:p>
            <a:endParaRPr sz="1266"/>
          </a:p>
        </p:txBody>
      </p:sp>
      <p:sp>
        <p:nvSpPr>
          <p:cNvPr id="61" name="object 61"/>
          <p:cNvSpPr/>
          <p:nvPr/>
        </p:nvSpPr>
        <p:spPr>
          <a:xfrm>
            <a:off x="5310882" y="3889521"/>
            <a:ext cx="713656" cy="713656"/>
          </a:xfrm>
          <a:prstGeom prst="rect">
            <a:avLst/>
          </a:prstGeom>
          <a:blipFill>
            <a:blip r:embed="rId13" cstate="print"/>
            <a:stretch>
              <a:fillRect/>
            </a:stretch>
          </a:blipFill>
        </p:spPr>
        <p:txBody>
          <a:bodyPr wrap="square" lIns="0" tIns="0" rIns="0" bIns="0" rtlCol="0"/>
          <a:lstStyle/>
          <a:p>
            <a:endParaRPr sz="1266"/>
          </a:p>
        </p:txBody>
      </p:sp>
      <p:sp>
        <p:nvSpPr>
          <p:cNvPr id="62" name="object 62"/>
          <p:cNvSpPr/>
          <p:nvPr/>
        </p:nvSpPr>
        <p:spPr>
          <a:xfrm>
            <a:off x="5310882" y="3889521"/>
            <a:ext cx="713929" cy="713929"/>
          </a:xfrm>
          <a:custGeom>
            <a:avLst/>
            <a:gdLst/>
            <a:ahLst/>
            <a:cxnLst/>
            <a:rect l="l" t="t" r="r" b="b"/>
            <a:pathLst>
              <a:path w="1015365" h="1015365">
                <a:moveTo>
                  <a:pt x="866702" y="148276"/>
                </a:moveTo>
                <a:lnTo>
                  <a:pt x="899652" y="184515"/>
                </a:lnTo>
                <a:lnTo>
                  <a:pt x="928483" y="223012"/>
                </a:lnTo>
                <a:lnTo>
                  <a:pt x="953196" y="263466"/>
                </a:lnTo>
                <a:lnTo>
                  <a:pt x="973790" y="305575"/>
                </a:lnTo>
                <a:lnTo>
                  <a:pt x="990265" y="349040"/>
                </a:lnTo>
                <a:lnTo>
                  <a:pt x="1002622" y="393558"/>
                </a:lnTo>
                <a:lnTo>
                  <a:pt x="1010859" y="438829"/>
                </a:lnTo>
                <a:lnTo>
                  <a:pt x="1014978" y="484552"/>
                </a:lnTo>
                <a:lnTo>
                  <a:pt x="1014978" y="530425"/>
                </a:lnTo>
                <a:lnTo>
                  <a:pt x="1010859" y="576148"/>
                </a:lnTo>
                <a:lnTo>
                  <a:pt x="1002622" y="621419"/>
                </a:lnTo>
                <a:lnTo>
                  <a:pt x="990265" y="665937"/>
                </a:lnTo>
                <a:lnTo>
                  <a:pt x="973790" y="709402"/>
                </a:lnTo>
                <a:lnTo>
                  <a:pt x="953196" y="751512"/>
                </a:lnTo>
                <a:lnTo>
                  <a:pt x="928483" y="791966"/>
                </a:lnTo>
                <a:lnTo>
                  <a:pt x="899652" y="830463"/>
                </a:lnTo>
                <a:lnTo>
                  <a:pt x="866702" y="866702"/>
                </a:lnTo>
                <a:lnTo>
                  <a:pt x="830463" y="899652"/>
                </a:lnTo>
                <a:lnTo>
                  <a:pt x="791966" y="928483"/>
                </a:lnTo>
                <a:lnTo>
                  <a:pt x="751512" y="953196"/>
                </a:lnTo>
                <a:lnTo>
                  <a:pt x="709402" y="973790"/>
                </a:lnTo>
                <a:lnTo>
                  <a:pt x="665937" y="990265"/>
                </a:lnTo>
                <a:lnTo>
                  <a:pt x="621419" y="1002622"/>
                </a:lnTo>
                <a:lnTo>
                  <a:pt x="576148" y="1010859"/>
                </a:lnTo>
                <a:lnTo>
                  <a:pt x="530425" y="1014978"/>
                </a:lnTo>
                <a:lnTo>
                  <a:pt x="484552" y="1014978"/>
                </a:lnTo>
                <a:lnTo>
                  <a:pt x="438829" y="1010859"/>
                </a:lnTo>
                <a:lnTo>
                  <a:pt x="393558" y="1002622"/>
                </a:lnTo>
                <a:lnTo>
                  <a:pt x="349040" y="990265"/>
                </a:lnTo>
                <a:lnTo>
                  <a:pt x="305575" y="973790"/>
                </a:lnTo>
                <a:lnTo>
                  <a:pt x="263466" y="953196"/>
                </a:lnTo>
                <a:lnTo>
                  <a:pt x="223012" y="928483"/>
                </a:lnTo>
                <a:lnTo>
                  <a:pt x="184515" y="899652"/>
                </a:lnTo>
                <a:lnTo>
                  <a:pt x="148276" y="866702"/>
                </a:lnTo>
                <a:lnTo>
                  <a:pt x="115325" y="830463"/>
                </a:lnTo>
                <a:lnTo>
                  <a:pt x="86494" y="791966"/>
                </a:lnTo>
                <a:lnTo>
                  <a:pt x="61781" y="751512"/>
                </a:lnTo>
                <a:lnTo>
                  <a:pt x="41187" y="709402"/>
                </a:lnTo>
                <a:lnTo>
                  <a:pt x="24712" y="665937"/>
                </a:lnTo>
                <a:lnTo>
                  <a:pt x="12356" y="621419"/>
                </a:lnTo>
                <a:lnTo>
                  <a:pt x="4118" y="576148"/>
                </a:lnTo>
                <a:lnTo>
                  <a:pt x="0" y="530425"/>
                </a:lnTo>
                <a:lnTo>
                  <a:pt x="0" y="484552"/>
                </a:lnTo>
                <a:lnTo>
                  <a:pt x="4118" y="438829"/>
                </a:lnTo>
                <a:lnTo>
                  <a:pt x="12356" y="393558"/>
                </a:lnTo>
                <a:lnTo>
                  <a:pt x="24712" y="349040"/>
                </a:lnTo>
                <a:lnTo>
                  <a:pt x="41187" y="305575"/>
                </a:lnTo>
                <a:lnTo>
                  <a:pt x="61781" y="263466"/>
                </a:lnTo>
                <a:lnTo>
                  <a:pt x="86494" y="223012"/>
                </a:lnTo>
                <a:lnTo>
                  <a:pt x="115325" y="184515"/>
                </a:lnTo>
                <a:lnTo>
                  <a:pt x="148276" y="148276"/>
                </a:lnTo>
                <a:lnTo>
                  <a:pt x="184515" y="115325"/>
                </a:lnTo>
                <a:lnTo>
                  <a:pt x="223012" y="86494"/>
                </a:lnTo>
                <a:lnTo>
                  <a:pt x="263466" y="61781"/>
                </a:lnTo>
                <a:lnTo>
                  <a:pt x="305575" y="41187"/>
                </a:lnTo>
                <a:lnTo>
                  <a:pt x="349040" y="24712"/>
                </a:lnTo>
                <a:lnTo>
                  <a:pt x="393558" y="12356"/>
                </a:lnTo>
                <a:lnTo>
                  <a:pt x="438829" y="4118"/>
                </a:lnTo>
                <a:lnTo>
                  <a:pt x="484552" y="0"/>
                </a:lnTo>
                <a:lnTo>
                  <a:pt x="530425" y="0"/>
                </a:lnTo>
                <a:lnTo>
                  <a:pt x="576148" y="4118"/>
                </a:lnTo>
                <a:lnTo>
                  <a:pt x="621419" y="12356"/>
                </a:lnTo>
                <a:lnTo>
                  <a:pt x="665937" y="24712"/>
                </a:lnTo>
                <a:lnTo>
                  <a:pt x="709402" y="41187"/>
                </a:lnTo>
                <a:lnTo>
                  <a:pt x="751512" y="61781"/>
                </a:lnTo>
                <a:lnTo>
                  <a:pt x="791966" y="86494"/>
                </a:lnTo>
                <a:lnTo>
                  <a:pt x="830463" y="115325"/>
                </a:lnTo>
                <a:lnTo>
                  <a:pt x="866702" y="148276"/>
                </a:lnTo>
                <a:close/>
              </a:path>
            </a:pathLst>
          </a:custGeom>
          <a:ln w="12700">
            <a:solidFill>
              <a:srgbClr val="4A7EBB"/>
            </a:solidFill>
          </a:ln>
        </p:spPr>
        <p:txBody>
          <a:bodyPr wrap="square" lIns="0" tIns="0" rIns="0" bIns="0" rtlCol="0"/>
          <a:lstStyle/>
          <a:p>
            <a:endParaRPr sz="1266"/>
          </a:p>
        </p:txBody>
      </p:sp>
      <p:sp>
        <p:nvSpPr>
          <p:cNvPr id="63" name="object 63"/>
          <p:cNvSpPr/>
          <p:nvPr/>
        </p:nvSpPr>
        <p:spPr>
          <a:xfrm>
            <a:off x="4373174" y="3866834"/>
            <a:ext cx="794748" cy="794748"/>
          </a:xfrm>
          <a:prstGeom prst="rect">
            <a:avLst/>
          </a:prstGeom>
          <a:blipFill>
            <a:blip r:embed="rId12" cstate="print"/>
            <a:stretch>
              <a:fillRect/>
            </a:stretch>
          </a:blipFill>
        </p:spPr>
        <p:txBody>
          <a:bodyPr wrap="square" lIns="0" tIns="0" rIns="0" bIns="0" rtlCol="0"/>
          <a:lstStyle/>
          <a:p>
            <a:endParaRPr sz="1266"/>
          </a:p>
        </p:txBody>
      </p:sp>
      <p:sp>
        <p:nvSpPr>
          <p:cNvPr id="64" name="object 64"/>
          <p:cNvSpPr/>
          <p:nvPr/>
        </p:nvSpPr>
        <p:spPr>
          <a:xfrm>
            <a:off x="4413721" y="3889521"/>
            <a:ext cx="713656" cy="713656"/>
          </a:xfrm>
          <a:prstGeom prst="rect">
            <a:avLst/>
          </a:prstGeom>
          <a:blipFill>
            <a:blip r:embed="rId14" cstate="print"/>
            <a:stretch>
              <a:fillRect/>
            </a:stretch>
          </a:blipFill>
        </p:spPr>
        <p:txBody>
          <a:bodyPr wrap="square" lIns="0" tIns="0" rIns="0" bIns="0" rtlCol="0"/>
          <a:lstStyle/>
          <a:p>
            <a:endParaRPr sz="1266"/>
          </a:p>
        </p:txBody>
      </p:sp>
      <p:sp>
        <p:nvSpPr>
          <p:cNvPr id="65" name="object 65"/>
          <p:cNvSpPr/>
          <p:nvPr/>
        </p:nvSpPr>
        <p:spPr>
          <a:xfrm>
            <a:off x="4413720" y="3889521"/>
            <a:ext cx="713929" cy="713929"/>
          </a:xfrm>
          <a:custGeom>
            <a:avLst/>
            <a:gdLst/>
            <a:ahLst/>
            <a:cxnLst/>
            <a:rect l="l" t="t" r="r" b="b"/>
            <a:pathLst>
              <a:path w="1015365" h="1015365">
                <a:moveTo>
                  <a:pt x="866702" y="148276"/>
                </a:moveTo>
                <a:lnTo>
                  <a:pt x="899652" y="184515"/>
                </a:lnTo>
                <a:lnTo>
                  <a:pt x="928483" y="223012"/>
                </a:lnTo>
                <a:lnTo>
                  <a:pt x="953196" y="263466"/>
                </a:lnTo>
                <a:lnTo>
                  <a:pt x="973790" y="305575"/>
                </a:lnTo>
                <a:lnTo>
                  <a:pt x="990265" y="349040"/>
                </a:lnTo>
                <a:lnTo>
                  <a:pt x="1002622" y="393558"/>
                </a:lnTo>
                <a:lnTo>
                  <a:pt x="1010859" y="438829"/>
                </a:lnTo>
                <a:lnTo>
                  <a:pt x="1014978" y="484552"/>
                </a:lnTo>
                <a:lnTo>
                  <a:pt x="1014978" y="530425"/>
                </a:lnTo>
                <a:lnTo>
                  <a:pt x="1010859" y="576148"/>
                </a:lnTo>
                <a:lnTo>
                  <a:pt x="1002622" y="621419"/>
                </a:lnTo>
                <a:lnTo>
                  <a:pt x="990265" y="665937"/>
                </a:lnTo>
                <a:lnTo>
                  <a:pt x="973790" y="709402"/>
                </a:lnTo>
                <a:lnTo>
                  <a:pt x="953196" y="751512"/>
                </a:lnTo>
                <a:lnTo>
                  <a:pt x="928483" y="791966"/>
                </a:lnTo>
                <a:lnTo>
                  <a:pt x="899652" y="830463"/>
                </a:lnTo>
                <a:lnTo>
                  <a:pt x="866702" y="866702"/>
                </a:lnTo>
                <a:lnTo>
                  <a:pt x="830463" y="899652"/>
                </a:lnTo>
                <a:lnTo>
                  <a:pt x="791966" y="928483"/>
                </a:lnTo>
                <a:lnTo>
                  <a:pt x="751512" y="953196"/>
                </a:lnTo>
                <a:lnTo>
                  <a:pt x="709402" y="973790"/>
                </a:lnTo>
                <a:lnTo>
                  <a:pt x="665937" y="990265"/>
                </a:lnTo>
                <a:lnTo>
                  <a:pt x="621419" y="1002622"/>
                </a:lnTo>
                <a:lnTo>
                  <a:pt x="576148" y="1010859"/>
                </a:lnTo>
                <a:lnTo>
                  <a:pt x="530425" y="1014978"/>
                </a:lnTo>
                <a:lnTo>
                  <a:pt x="484552" y="1014978"/>
                </a:lnTo>
                <a:lnTo>
                  <a:pt x="438829" y="1010859"/>
                </a:lnTo>
                <a:lnTo>
                  <a:pt x="393558" y="1002622"/>
                </a:lnTo>
                <a:lnTo>
                  <a:pt x="349040" y="990265"/>
                </a:lnTo>
                <a:lnTo>
                  <a:pt x="305575" y="973790"/>
                </a:lnTo>
                <a:lnTo>
                  <a:pt x="263466" y="953196"/>
                </a:lnTo>
                <a:lnTo>
                  <a:pt x="223012" y="928483"/>
                </a:lnTo>
                <a:lnTo>
                  <a:pt x="184515" y="899652"/>
                </a:lnTo>
                <a:lnTo>
                  <a:pt x="148276" y="866702"/>
                </a:lnTo>
                <a:lnTo>
                  <a:pt x="115325" y="830463"/>
                </a:lnTo>
                <a:lnTo>
                  <a:pt x="86494" y="791966"/>
                </a:lnTo>
                <a:lnTo>
                  <a:pt x="61781" y="751512"/>
                </a:lnTo>
                <a:lnTo>
                  <a:pt x="41187" y="709402"/>
                </a:lnTo>
                <a:lnTo>
                  <a:pt x="24712" y="665937"/>
                </a:lnTo>
                <a:lnTo>
                  <a:pt x="12356" y="621419"/>
                </a:lnTo>
                <a:lnTo>
                  <a:pt x="4118" y="576148"/>
                </a:lnTo>
                <a:lnTo>
                  <a:pt x="0" y="530425"/>
                </a:lnTo>
                <a:lnTo>
                  <a:pt x="0" y="484552"/>
                </a:lnTo>
                <a:lnTo>
                  <a:pt x="4118" y="438829"/>
                </a:lnTo>
                <a:lnTo>
                  <a:pt x="12356" y="393558"/>
                </a:lnTo>
                <a:lnTo>
                  <a:pt x="24712" y="349040"/>
                </a:lnTo>
                <a:lnTo>
                  <a:pt x="41187" y="305575"/>
                </a:lnTo>
                <a:lnTo>
                  <a:pt x="61781" y="263466"/>
                </a:lnTo>
                <a:lnTo>
                  <a:pt x="86494" y="223012"/>
                </a:lnTo>
                <a:lnTo>
                  <a:pt x="115325" y="184515"/>
                </a:lnTo>
                <a:lnTo>
                  <a:pt x="148276" y="148276"/>
                </a:lnTo>
                <a:lnTo>
                  <a:pt x="184515" y="115325"/>
                </a:lnTo>
                <a:lnTo>
                  <a:pt x="223012" y="86494"/>
                </a:lnTo>
                <a:lnTo>
                  <a:pt x="263466" y="61781"/>
                </a:lnTo>
                <a:lnTo>
                  <a:pt x="305575" y="41187"/>
                </a:lnTo>
                <a:lnTo>
                  <a:pt x="349040" y="24712"/>
                </a:lnTo>
                <a:lnTo>
                  <a:pt x="393558" y="12356"/>
                </a:lnTo>
                <a:lnTo>
                  <a:pt x="438829" y="4118"/>
                </a:lnTo>
                <a:lnTo>
                  <a:pt x="484552" y="0"/>
                </a:lnTo>
                <a:lnTo>
                  <a:pt x="530425" y="0"/>
                </a:lnTo>
                <a:lnTo>
                  <a:pt x="576148" y="4118"/>
                </a:lnTo>
                <a:lnTo>
                  <a:pt x="621419" y="12356"/>
                </a:lnTo>
                <a:lnTo>
                  <a:pt x="665937" y="24712"/>
                </a:lnTo>
                <a:lnTo>
                  <a:pt x="709402" y="41187"/>
                </a:lnTo>
                <a:lnTo>
                  <a:pt x="751512" y="61781"/>
                </a:lnTo>
                <a:lnTo>
                  <a:pt x="791966" y="86494"/>
                </a:lnTo>
                <a:lnTo>
                  <a:pt x="830463" y="115325"/>
                </a:lnTo>
                <a:lnTo>
                  <a:pt x="866702" y="148276"/>
                </a:lnTo>
                <a:close/>
              </a:path>
            </a:pathLst>
          </a:custGeom>
          <a:ln w="12700">
            <a:solidFill>
              <a:srgbClr val="4A7EBB"/>
            </a:solidFill>
          </a:ln>
        </p:spPr>
        <p:txBody>
          <a:bodyPr wrap="square" lIns="0" tIns="0" rIns="0" bIns="0" rtlCol="0"/>
          <a:lstStyle/>
          <a:p>
            <a:endParaRPr sz="1266"/>
          </a:p>
        </p:txBody>
      </p:sp>
      <p:sp>
        <p:nvSpPr>
          <p:cNvPr id="66" name="object 66"/>
          <p:cNvSpPr/>
          <p:nvPr/>
        </p:nvSpPr>
        <p:spPr>
          <a:xfrm>
            <a:off x="6159124" y="3866834"/>
            <a:ext cx="794748" cy="794748"/>
          </a:xfrm>
          <a:prstGeom prst="rect">
            <a:avLst/>
          </a:prstGeom>
          <a:blipFill>
            <a:blip r:embed="rId12" cstate="print"/>
            <a:stretch>
              <a:fillRect/>
            </a:stretch>
          </a:blipFill>
        </p:spPr>
        <p:txBody>
          <a:bodyPr wrap="square" lIns="0" tIns="0" rIns="0" bIns="0" rtlCol="0"/>
          <a:lstStyle/>
          <a:p>
            <a:endParaRPr sz="1266"/>
          </a:p>
        </p:txBody>
      </p:sp>
      <p:sp>
        <p:nvSpPr>
          <p:cNvPr id="67" name="object 67"/>
          <p:cNvSpPr/>
          <p:nvPr/>
        </p:nvSpPr>
        <p:spPr>
          <a:xfrm>
            <a:off x="6199670" y="3889521"/>
            <a:ext cx="713656" cy="713656"/>
          </a:xfrm>
          <a:prstGeom prst="rect">
            <a:avLst/>
          </a:prstGeom>
          <a:blipFill>
            <a:blip r:embed="rId15" cstate="print"/>
            <a:stretch>
              <a:fillRect/>
            </a:stretch>
          </a:blipFill>
        </p:spPr>
        <p:txBody>
          <a:bodyPr wrap="square" lIns="0" tIns="0" rIns="0" bIns="0" rtlCol="0"/>
          <a:lstStyle/>
          <a:p>
            <a:endParaRPr sz="1266"/>
          </a:p>
        </p:txBody>
      </p:sp>
      <p:sp>
        <p:nvSpPr>
          <p:cNvPr id="68" name="object 68"/>
          <p:cNvSpPr/>
          <p:nvPr/>
        </p:nvSpPr>
        <p:spPr>
          <a:xfrm>
            <a:off x="6199670" y="3889521"/>
            <a:ext cx="713929" cy="713929"/>
          </a:xfrm>
          <a:custGeom>
            <a:avLst/>
            <a:gdLst/>
            <a:ahLst/>
            <a:cxnLst/>
            <a:rect l="l" t="t" r="r" b="b"/>
            <a:pathLst>
              <a:path w="1015365" h="1015365">
                <a:moveTo>
                  <a:pt x="866702" y="148276"/>
                </a:moveTo>
                <a:lnTo>
                  <a:pt x="899652" y="184515"/>
                </a:lnTo>
                <a:lnTo>
                  <a:pt x="928483" y="223012"/>
                </a:lnTo>
                <a:lnTo>
                  <a:pt x="953196" y="263466"/>
                </a:lnTo>
                <a:lnTo>
                  <a:pt x="973790" y="305575"/>
                </a:lnTo>
                <a:lnTo>
                  <a:pt x="990265" y="349040"/>
                </a:lnTo>
                <a:lnTo>
                  <a:pt x="1002622" y="393558"/>
                </a:lnTo>
                <a:lnTo>
                  <a:pt x="1010859" y="438829"/>
                </a:lnTo>
                <a:lnTo>
                  <a:pt x="1014978" y="484552"/>
                </a:lnTo>
                <a:lnTo>
                  <a:pt x="1014978" y="530425"/>
                </a:lnTo>
                <a:lnTo>
                  <a:pt x="1010859" y="576148"/>
                </a:lnTo>
                <a:lnTo>
                  <a:pt x="1002622" y="621419"/>
                </a:lnTo>
                <a:lnTo>
                  <a:pt x="990265" y="665937"/>
                </a:lnTo>
                <a:lnTo>
                  <a:pt x="973790" y="709402"/>
                </a:lnTo>
                <a:lnTo>
                  <a:pt x="953196" y="751512"/>
                </a:lnTo>
                <a:lnTo>
                  <a:pt x="928483" y="791966"/>
                </a:lnTo>
                <a:lnTo>
                  <a:pt x="899652" y="830463"/>
                </a:lnTo>
                <a:lnTo>
                  <a:pt x="866702" y="866702"/>
                </a:lnTo>
                <a:lnTo>
                  <a:pt x="830463" y="899652"/>
                </a:lnTo>
                <a:lnTo>
                  <a:pt x="791966" y="928483"/>
                </a:lnTo>
                <a:lnTo>
                  <a:pt x="751512" y="953196"/>
                </a:lnTo>
                <a:lnTo>
                  <a:pt x="709402" y="973790"/>
                </a:lnTo>
                <a:lnTo>
                  <a:pt x="665937" y="990265"/>
                </a:lnTo>
                <a:lnTo>
                  <a:pt x="621419" y="1002622"/>
                </a:lnTo>
                <a:lnTo>
                  <a:pt x="576148" y="1010859"/>
                </a:lnTo>
                <a:lnTo>
                  <a:pt x="530425" y="1014978"/>
                </a:lnTo>
                <a:lnTo>
                  <a:pt x="484552" y="1014978"/>
                </a:lnTo>
                <a:lnTo>
                  <a:pt x="438829" y="1010859"/>
                </a:lnTo>
                <a:lnTo>
                  <a:pt x="393558" y="1002622"/>
                </a:lnTo>
                <a:lnTo>
                  <a:pt x="349040" y="990265"/>
                </a:lnTo>
                <a:lnTo>
                  <a:pt x="305575" y="973790"/>
                </a:lnTo>
                <a:lnTo>
                  <a:pt x="263466" y="953196"/>
                </a:lnTo>
                <a:lnTo>
                  <a:pt x="223012" y="928483"/>
                </a:lnTo>
                <a:lnTo>
                  <a:pt x="184515" y="899652"/>
                </a:lnTo>
                <a:lnTo>
                  <a:pt x="148276" y="866702"/>
                </a:lnTo>
                <a:lnTo>
                  <a:pt x="115325" y="830463"/>
                </a:lnTo>
                <a:lnTo>
                  <a:pt x="86494" y="791966"/>
                </a:lnTo>
                <a:lnTo>
                  <a:pt x="61781" y="751512"/>
                </a:lnTo>
                <a:lnTo>
                  <a:pt x="41187" y="709402"/>
                </a:lnTo>
                <a:lnTo>
                  <a:pt x="24712" y="665937"/>
                </a:lnTo>
                <a:lnTo>
                  <a:pt x="12356" y="621419"/>
                </a:lnTo>
                <a:lnTo>
                  <a:pt x="4118" y="576148"/>
                </a:lnTo>
                <a:lnTo>
                  <a:pt x="0" y="530425"/>
                </a:lnTo>
                <a:lnTo>
                  <a:pt x="0" y="484552"/>
                </a:lnTo>
                <a:lnTo>
                  <a:pt x="4118" y="438829"/>
                </a:lnTo>
                <a:lnTo>
                  <a:pt x="12356" y="393558"/>
                </a:lnTo>
                <a:lnTo>
                  <a:pt x="24712" y="349040"/>
                </a:lnTo>
                <a:lnTo>
                  <a:pt x="41187" y="305575"/>
                </a:lnTo>
                <a:lnTo>
                  <a:pt x="61781" y="263466"/>
                </a:lnTo>
                <a:lnTo>
                  <a:pt x="86494" y="223012"/>
                </a:lnTo>
                <a:lnTo>
                  <a:pt x="115325" y="184515"/>
                </a:lnTo>
                <a:lnTo>
                  <a:pt x="148276" y="148276"/>
                </a:lnTo>
                <a:lnTo>
                  <a:pt x="184515" y="115325"/>
                </a:lnTo>
                <a:lnTo>
                  <a:pt x="223012" y="86494"/>
                </a:lnTo>
                <a:lnTo>
                  <a:pt x="263466" y="61781"/>
                </a:lnTo>
                <a:lnTo>
                  <a:pt x="305575" y="41187"/>
                </a:lnTo>
                <a:lnTo>
                  <a:pt x="349040" y="24712"/>
                </a:lnTo>
                <a:lnTo>
                  <a:pt x="393558" y="12356"/>
                </a:lnTo>
                <a:lnTo>
                  <a:pt x="438829" y="4118"/>
                </a:lnTo>
                <a:lnTo>
                  <a:pt x="484552" y="0"/>
                </a:lnTo>
                <a:lnTo>
                  <a:pt x="530425" y="0"/>
                </a:lnTo>
                <a:lnTo>
                  <a:pt x="576148" y="4118"/>
                </a:lnTo>
                <a:lnTo>
                  <a:pt x="621419" y="12356"/>
                </a:lnTo>
                <a:lnTo>
                  <a:pt x="665937" y="24712"/>
                </a:lnTo>
                <a:lnTo>
                  <a:pt x="709402" y="41187"/>
                </a:lnTo>
                <a:lnTo>
                  <a:pt x="751512" y="61781"/>
                </a:lnTo>
                <a:lnTo>
                  <a:pt x="791966" y="86494"/>
                </a:lnTo>
                <a:lnTo>
                  <a:pt x="830463" y="115325"/>
                </a:lnTo>
                <a:lnTo>
                  <a:pt x="866702" y="148276"/>
                </a:lnTo>
                <a:close/>
              </a:path>
            </a:pathLst>
          </a:custGeom>
          <a:ln w="12700">
            <a:solidFill>
              <a:srgbClr val="4A7EBB"/>
            </a:solidFill>
          </a:ln>
        </p:spPr>
        <p:txBody>
          <a:bodyPr wrap="square" lIns="0" tIns="0" rIns="0" bIns="0" rtlCol="0"/>
          <a:lstStyle/>
          <a:p>
            <a:endParaRPr sz="1266"/>
          </a:p>
        </p:txBody>
      </p:sp>
      <p:sp>
        <p:nvSpPr>
          <p:cNvPr id="69" name="object 69"/>
          <p:cNvSpPr txBox="1"/>
          <p:nvPr/>
        </p:nvSpPr>
        <p:spPr>
          <a:xfrm>
            <a:off x="4563071" y="4045149"/>
            <a:ext cx="1327844" cy="312049"/>
          </a:xfrm>
          <a:prstGeom prst="rect">
            <a:avLst/>
          </a:prstGeom>
        </p:spPr>
        <p:txBody>
          <a:bodyPr vert="horz" wrap="square" lIns="0" tIns="8930" rIns="0" bIns="0" rtlCol="0">
            <a:spAutoFit/>
          </a:bodyPr>
          <a:lstStyle/>
          <a:p>
            <a:pPr marL="8929">
              <a:spcBef>
                <a:spcPts val="70"/>
              </a:spcBef>
              <a:tabLst>
                <a:tab pos="919279" algn="l"/>
              </a:tabLst>
            </a:pPr>
            <a:r>
              <a:rPr sz="1969" dirty="0">
                <a:solidFill>
                  <a:srgbClr val="FFFFFF"/>
                </a:solidFill>
                <a:latin typeface="Trebuchet MS"/>
                <a:cs typeface="Trebuchet MS"/>
              </a:rPr>
              <a:t>S</a:t>
            </a:r>
            <a:r>
              <a:rPr sz="1969" spc="-4" dirty="0">
                <a:solidFill>
                  <a:srgbClr val="FFFFFF"/>
                </a:solidFill>
                <a:latin typeface="Trebuchet MS"/>
                <a:cs typeface="Trebuchet MS"/>
              </a:rPr>
              <a:t>P</a:t>
            </a:r>
            <a:r>
              <a:rPr sz="1969" dirty="0">
                <a:solidFill>
                  <a:srgbClr val="FFFFFF"/>
                </a:solidFill>
                <a:latin typeface="Trebuchet MS"/>
                <a:cs typeface="Trebuchet MS"/>
              </a:rPr>
              <a:t>M	S</a:t>
            </a:r>
            <a:r>
              <a:rPr sz="1969" spc="-4" dirty="0">
                <a:solidFill>
                  <a:srgbClr val="FFFFFF"/>
                </a:solidFill>
                <a:latin typeface="Trebuchet MS"/>
                <a:cs typeface="Trebuchet MS"/>
              </a:rPr>
              <a:t>P</a:t>
            </a:r>
            <a:r>
              <a:rPr sz="1969" dirty="0">
                <a:solidFill>
                  <a:srgbClr val="FFFFFF"/>
                </a:solidFill>
                <a:latin typeface="Trebuchet MS"/>
                <a:cs typeface="Trebuchet MS"/>
              </a:rPr>
              <a:t>P</a:t>
            </a:r>
            <a:endParaRPr sz="1969">
              <a:latin typeface="Trebuchet MS"/>
              <a:cs typeface="Trebuchet MS"/>
            </a:endParaRPr>
          </a:p>
        </p:txBody>
      </p:sp>
      <p:sp>
        <p:nvSpPr>
          <p:cNvPr id="70" name="object 70"/>
          <p:cNvSpPr txBox="1"/>
          <p:nvPr/>
        </p:nvSpPr>
        <p:spPr>
          <a:xfrm>
            <a:off x="6241852" y="3884414"/>
            <a:ext cx="625078" cy="620563"/>
          </a:xfrm>
          <a:prstGeom prst="rect">
            <a:avLst/>
          </a:prstGeom>
        </p:spPr>
        <p:txBody>
          <a:bodyPr vert="horz" wrap="square" lIns="0" tIns="30361" rIns="0" bIns="0" rtlCol="0">
            <a:spAutoFit/>
          </a:bodyPr>
          <a:lstStyle/>
          <a:p>
            <a:pPr marL="8929" marR="3572" indent="80364">
              <a:lnSpc>
                <a:spcPts val="2250"/>
              </a:lnSpc>
              <a:spcBef>
                <a:spcPts val="239"/>
              </a:spcBef>
            </a:pPr>
            <a:r>
              <a:rPr sz="1969" dirty="0">
                <a:solidFill>
                  <a:srgbClr val="FFFFFF"/>
                </a:solidFill>
                <a:latin typeface="Trebuchet MS"/>
                <a:cs typeface="Trebuchet MS"/>
              </a:rPr>
              <a:t>Sust  </a:t>
            </a:r>
            <a:r>
              <a:rPr sz="1969" spc="-4" dirty="0">
                <a:solidFill>
                  <a:srgbClr val="FFFFFF"/>
                </a:solidFill>
                <a:latin typeface="Trebuchet MS"/>
                <a:cs typeface="Trebuchet MS"/>
              </a:rPr>
              <a:t>Index</a:t>
            </a:r>
            <a:endParaRPr sz="1969">
              <a:latin typeface="Trebuchet MS"/>
              <a:cs typeface="Trebuchet MS"/>
            </a:endParaRPr>
          </a:p>
        </p:txBody>
      </p:sp>
      <p:sp>
        <p:nvSpPr>
          <p:cNvPr id="71" name="object 71"/>
          <p:cNvSpPr txBox="1"/>
          <p:nvPr/>
        </p:nvSpPr>
        <p:spPr>
          <a:xfrm>
            <a:off x="3214687" y="767954"/>
            <a:ext cx="2690515" cy="247096"/>
          </a:xfrm>
          <a:prstGeom prst="rect">
            <a:avLst/>
          </a:prstGeom>
        </p:spPr>
        <p:txBody>
          <a:bodyPr vert="horz" wrap="square" lIns="0" tIns="8930" rIns="0" bIns="0" rtlCol="0">
            <a:spAutoFit/>
          </a:bodyPr>
          <a:lstStyle/>
          <a:p>
            <a:pPr marL="8929">
              <a:spcBef>
                <a:spcPts val="70"/>
              </a:spcBef>
            </a:pPr>
            <a:r>
              <a:rPr sz="1547" b="1" spc="-11" dirty="0">
                <a:solidFill>
                  <a:srgbClr val="FFFFFF"/>
                </a:solidFill>
                <a:latin typeface="Trebuchet MS"/>
                <a:cs typeface="Trebuchet MS"/>
              </a:rPr>
              <a:t>Visi </a:t>
            </a:r>
            <a:r>
              <a:rPr sz="1547" b="1" spc="-4" dirty="0">
                <a:solidFill>
                  <a:srgbClr val="FFFFFF"/>
                </a:solidFill>
                <a:latin typeface="Trebuchet MS"/>
                <a:cs typeface="Trebuchet MS"/>
              </a:rPr>
              <a:t>Kota Berkelanjutan</a:t>
            </a:r>
            <a:r>
              <a:rPr sz="1547" b="1" spc="-14" dirty="0">
                <a:solidFill>
                  <a:srgbClr val="FFFFFF"/>
                </a:solidFill>
                <a:latin typeface="Trebuchet MS"/>
                <a:cs typeface="Trebuchet MS"/>
              </a:rPr>
              <a:t> </a:t>
            </a:r>
            <a:r>
              <a:rPr sz="1547" b="1" spc="-4" dirty="0">
                <a:solidFill>
                  <a:srgbClr val="FFFFFF"/>
                </a:solidFill>
                <a:latin typeface="Trebuchet MS"/>
                <a:cs typeface="Trebuchet MS"/>
              </a:rPr>
              <a:t>2045</a:t>
            </a:r>
            <a:endParaRPr sz="1547">
              <a:latin typeface="Trebuchet MS"/>
              <a:cs typeface="Trebuchet MS"/>
            </a:endParaRPr>
          </a:p>
        </p:txBody>
      </p:sp>
      <p:sp>
        <p:nvSpPr>
          <p:cNvPr id="72" name="object 72"/>
          <p:cNvSpPr/>
          <p:nvPr/>
        </p:nvSpPr>
        <p:spPr>
          <a:xfrm>
            <a:off x="3841855" y="1340550"/>
            <a:ext cx="3572321" cy="214313"/>
          </a:xfrm>
          <a:custGeom>
            <a:avLst/>
            <a:gdLst/>
            <a:ahLst/>
            <a:cxnLst/>
            <a:rect l="l" t="t" r="r" b="b"/>
            <a:pathLst>
              <a:path w="5080634" h="304800">
                <a:moveTo>
                  <a:pt x="0" y="304803"/>
                </a:moveTo>
                <a:lnTo>
                  <a:pt x="1984" y="245479"/>
                </a:lnTo>
                <a:lnTo>
                  <a:pt x="7408" y="197037"/>
                </a:lnTo>
                <a:lnTo>
                  <a:pt x="15478" y="164377"/>
                </a:lnTo>
                <a:lnTo>
                  <a:pt x="25400" y="152401"/>
                </a:lnTo>
                <a:lnTo>
                  <a:pt x="2514617" y="152401"/>
                </a:lnTo>
                <a:lnTo>
                  <a:pt x="2524539" y="140425"/>
                </a:lnTo>
                <a:lnTo>
                  <a:pt x="2532609" y="107765"/>
                </a:lnTo>
                <a:lnTo>
                  <a:pt x="2538033" y="59323"/>
                </a:lnTo>
                <a:lnTo>
                  <a:pt x="2540017" y="0"/>
                </a:lnTo>
                <a:lnTo>
                  <a:pt x="2542002" y="59323"/>
                </a:lnTo>
                <a:lnTo>
                  <a:pt x="2547426" y="107765"/>
                </a:lnTo>
                <a:lnTo>
                  <a:pt x="2555495" y="140425"/>
                </a:lnTo>
                <a:lnTo>
                  <a:pt x="2565417" y="152401"/>
                </a:lnTo>
                <a:lnTo>
                  <a:pt x="5054636" y="152401"/>
                </a:lnTo>
                <a:lnTo>
                  <a:pt x="5064558" y="164377"/>
                </a:lnTo>
                <a:lnTo>
                  <a:pt x="5072628" y="197037"/>
                </a:lnTo>
                <a:lnTo>
                  <a:pt x="5078052" y="245479"/>
                </a:lnTo>
                <a:lnTo>
                  <a:pt x="5080036" y="304803"/>
                </a:lnTo>
              </a:path>
            </a:pathLst>
          </a:custGeom>
          <a:ln w="12700">
            <a:solidFill>
              <a:srgbClr val="F69240"/>
            </a:solidFill>
          </a:ln>
        </p:spPr>
        <p:txBody>
          <a:bodyPr wrap="square" lIns="0" tIns="0" rIns="0" bIns="0" rtlCol="0"/>
          <a:lstStyle/>
          <a:p>
            <a:endParaRPr sz="1266"/>
          </a:p>
        </p:txBody>
      </p:sp>
      <p:sp>
        <p:nvSpPr>
          <p:cNvPr id="73" name="object 73"/>
          <p:cNvSpPr txBox="1"/>
          <p:nvPr/>
        </p:nvSpPr>
        <p:spPr>
          <a:xfrm>
            <a:off x="4857750" y="1098352"/>
            <a:ext cx="1526084" cy="247096"/>
          </a:xfrm>
          <a:prstGeom prst="rect">
            <a:avLst/>
          </a:prstGeom>
        </p:spPr>
        <p:txBody>
          <a:bodyPr vert="horz" wrap="square" lIns="0" tIns="8930" rIns="0" bIns="0" rtlCol="0">
            <a:spAutoFit/>
          </a:bodyPr>
          <a:lstStyle/>
          <a:p>
            <a:pPr marL="8929">
              <a:spcBef>
                <a:spcPts val="70"/>
              </a:spcBef>
            </a:pPr>
            <a:r>
              <a:rPr sz="1547" spc="-4" dirty="0">
                <a:latin typeface="Trebuchet MS"/>
                <a:cs typeface="Trebuchet MS"/>
              </a:rPr>
              <a:t>RPJPN</a:t>
            </a:r>
            <a:r>
              <a:rPr sz="1547" spc="-53" dirty="0">
                <a:latin typeface="Trebuchet MS"/>
                <a:cs typeface="Trebuchet MS"/>
              </a:rPr>
              <a:t> </a:t>
            </a:r>
            <a:r>
              <a:rPr sz="1547" dirty="0">
                <a:latin typeface="Trebuchet MS"/>
                <a:cs typeface="Trebuchet MS"/>
              </a:rPr>
              <a:t>2025-2045</a:t>
            </a:r>
            <a:endParaRPr sz="1547">
              <a:latin typeface="Trebuchet MS"/>
              <a:cs typeface="Trebuchet MS"/>
            </a:endParaRPr>
          </a:p>
        </p:txBody>
      </p:sp>
      <p:sp>
        <p:nvSpPr>
          <p:cNvPr id="74" name="object 74"/>
          <p:cNvSpPr/>
          <p:nvPr/>
        </p:nvSpPr>
        <p:spPr>
          <a:xfrm>
            <a:off x="603707" y="2430683"/>
            <a:ext cx="223244" cy="223244"/>
          </a:xfrm>
          <a:prstGeom prst="rect">
            <a:avLst/>
          </a:prstGeom>
          <a:blipFill>
            <a:blip r:embed="rId2" cstate="print"/>
            <a:stretch>
              <a:fillRect/>
            </a:stretch>
          </a:blipFill>
        </p:spPr>
        <p:txBody>
          <a:bodyPr wrap="square" lIns="0" tIns="0" rIns="0" bIns="0" rtlCol="0"/>
          <a:lstStyle/>
          <a:p>
            <a:endParaRPr sz="1266"/>
          </a:p>
        </p:txBody>
      </p:sp>
      <p:sp>
        <p:nvSpPr>
          <p:cNvPr id="75" name="object 75"/>
          <p:cNvSpPr/>
          <p:nvPr/>
        </p:nvSpPr>
        <p:spPr>
          <a:xfrm>
            <a:off x="643891" y="2453008"/>
            <a:ext cx="142876" cy="142876"/>
          </a:xfrm>
          <a:prstGeom prst="rect">
            <a:avLst/>
          </a:prstGeom>
          <a:blipFill>
            <a:blip r:embed="rId16" cstate="print"/>
            <a:stretch>
              <a:fillRect/>
            </a:stretch>
          </a:blipFill>
        </p:spPr>
        <p:txBody>
          <a:bodyPr wrap="square" lIns="0" tIns="0" rIns="0" bIns="0" rtlCol="0"/>
          <a:lstStyle/>
          <a:p>
            <a:endParaRPr sz="1266"/>
          </a:p>
        </p:txBody>
      </p:sp>
      <p:sp>
        <p:nvSpPr>
          <p:cNvPr id="76" name="object 76"/>
          <p:cNvSpPr/>
          <p:nvPr/>
        </p:nvSpPr>
        <p:spPr>
          <a:xfrm>
            <a:off x="639427" y="2448543"/>
            <a:ext cx="151805" cy="151805"/>
          </a:xfrm>
          <a:prstGeom prst="rect">
            <a:avLst/>
          </a:prstGeom>
          <a:blipFill>
            <a:blip r:embed="rId17" cstate="print"/>
            <a:stretch>
              <a:fillRect/>
            </a:stretch>
          </a:blipFill>
        </p:spPr>
        <p:txBody>
          <a:bodyPr wrap="square" lIns="0" tIns="0" rIns="0" bIns="0" rtlCol="0"/>
          <a:lstStyle/>
          <a:p>
            <a:endParaRPr sz="1266"/>
          </a:p>
        </p:txBody>
      </p:sp>
      <p:sp>
        <p:nvSpPr>
          <p:cNvPr id="77" name="object 77"/>
          <p:cNvSpPr/>
          <p:nvPr/>
        </p:nvSpPr>
        <p:spPr>
          <a:xfrm>
            <a:off x="635517" y="1338864"/>
            <a:ext cx="3168253" cy="216098"/>
          </a:xfrm>
          <a:custGeom>
            <a:avLst/>
            <a:gdLst/>
            <a:ahLst/>
            <a:cxnLst/>
            <a:rect l="l" t="t" r="r" b="b"/>
            <a:pathLst>
              <a:path w="4505960" h="307339">
                <a:moveTo>
                  <a:pt x="0" y="307200"/>
                </a:moveTo>
                <a:lnTo>
                  <a:pt x="2014" y="247410"/>
                </a:lnTo>
                <a:lnTo>
                  <a:pt x="7509" y="198587"/>
                </a:lnTo>
                <a:lnTo>
                  <a:pt x="15664" y="165670"/>
                </a:lnTo>
                <a:lnTo>
                  <a:pt x="25656" y="153600"/>
                </a:lnTo>
                <a:lnTo>
                  <a:pt x="2227143" y="153600"/>
                </a:lnTo>
                <a:lnTo>
                  <a:pt x="2237136" y="141530"/>
                </a:lnTo>
                <a:lnTo>
                  <a:pt x="2245291" y="108613"/>
                </a:lnTo>
                <a:lnTo>
                  <a:pt x="2250786" y="59790"/>
                </a:lnTo>
                <a:lnTo>
                  <a:pt x="2252800" y="0"/>
                </a:lnTo>
                <a:lnTo>
                  <a:pt x="2254815" y="59790"/>
                </a:lnTo>
                <a:lnTo>
                  <a:pt x="2260309" y="108613"/>
                </a:lnTo>
                <a:lnTo>
                  <a:pt x="2268464" y="141530"/>
                </a:lnTo>
                <a:lnTo>
                  <a:pt x="2278457" y="153600"/>
                </a:lnTo>
                <a:lnTo>
                  <a:pt x="4479944" y="153600"/>
                </a:lnTo>
                <a:lnTo>
                  <a:pt x="4489937" y="165670"/>
                </a:lnTo>
                <a:lnTo>
                  <a:pt x="4498091" y="198587"/>
                </a:lnTo>
                <a:lnTo>
                  <a:pt x="4503586" y="247410"/>
                </a:lnTo>
                <a:lnTo>
                  <a:pt x="4505600" y="307200"/>
                </a:lnTo>
              </a:path>
            </a:pathLst>
          </a:custGeom>
          <a:ln w="12699">
            <a:solidFill>
              <a:srgbClr val="F69240"/>
            </a:solidFill>
          </a:ln>
        </p:spPr>
        <p:txBody>
          <a:bodyPr wrap="square" lIns="0" tIns="0" rIns="0" bIns="0" rtlCol="0"/>
          <a:lstStyle/>
          <a:p>
            <a:endParaRPr sz="1266"/>
          </a:p>
        </p:txBody>
      </p:sp>
      <p:sp>
        <p:nvSpPr>
          <p:cNvPr id="78" name="object 78"/>
          <p:cNvSpPr txBox="1"/>
          <p:nvPr/>
        </p:nvSpPr>
        <p:spPr>
          <a:xfrm>
            <a:off x="464344" y="2616399"/>
            <a:ext cx="429964" cy="247096"/>
          </a:xfrm>
          <a:prstGeom prst="rect">
            <a:avLst/>
          </a:prstGeom>
        </p:spPr>
        <p:txBody>
          <a:bodyPr vert="horz" wrap="square" lIns="0" tIns="8930" rIns="0" bIns="0" rtlCol="0">
            <a:spAutoFit/>
          </a:bodyPr>
          <a:lstStyle/>
          <a:p>
            <a:pPr marL="8929">
              <a:spcBef>
                <a:spcPts val="70"/>
              </a:spcBef>
            </a:pPr>
            <a:r>
              <a:rPr sz="1547" dirty="0">
                <a:latin typeface="Trebuchet MS"/>
                <a:cs typeface="Trebuchet MS"/>
              </a:rPr>
              <a:t>2005</a:t>
            </a:r>
            <a:endParaRPr sz="1547">
              <a:latin typeface="Trebuchet MS"/>
              <a:cs typeface="Trebuchet MS"/>
            </a:endParaRPr>
          </a:p>
        </p:txBody>
      </p:sp>
      <p:sp>
        <p:nvSpPr>
          <p:cNvPr id="79" name="object 79"/>
          <p:cNvSpPr txBox="1"/>
          <p:nvPr/>
        </p:nvSpPr>
        <p:spPr>
          <a:xfrm>
            <a:off x="1500187" y="1080493"/>
            <a:ext cx="1526084" cy="247096"/>
          </a:xfrm>
          <a:prstGeom prst="rect">
            <a:avLst/>
          </a:prstGeom>
        </p:spPr>
        <p:txBody>
          <a:bodyPr vert="horz" wrap="square" lIns="0" tIns="8930" rIns="0" bIns="0" rtlCol="0">
            <a:spAutoFit/>
          </a:bodyPr>
          <a:lstStyle/>
          <a:p>
            <a:pPr marL="8929">
              <a:spcBef>
                <a:spcPts val="70"/>
              </a:spcBef>
            </a:pPr>
            <a:r>
              <a:rPr sz="1547" spc="-4" dirty="0">
                <a:latin typeface="Trebuchet MS"/>
                <a:cs typeface="Trebuchet MS"/>
              </a:rPr>
              <a:t>RPJPN</a:t>
            </a:r>
            <a:r>
              <a:rPr sz="1547" spc="-53" dirty="0">
                <a:latin typeface="Trebuchet MS"/>
                <a:cs typeface="Trebuchet MS"/>
              </a:rPr>
              <a:t> </a:t>
            </a:r>
            <a:r>
              <a:rPr sz="1547" dirty="0">
                <a:latin typeface="Trebuchet MS"/>
                <a:cs typeface="Trebuchet MS"/>
              </a:rPr>
              <a:t>2005-2025</a:t>
            </a:r>
            <a:endParaRPr sz="1547">
              <a:latin typeface="Trebuchet MS"/>
              <a:cs typeface="Trebuchet MS"/>
            </a:endParaRPr>
          </a:p>
        </p:txBody>
      </p:sp>
      <p:sp>
        <p:nvSpPr>
          <p:cNvPr id="80" name="object 80"/>
          <p:cNvSpPr/>
          <p:nvPr/>
        </p:nvSpPr>
        <p:spPr>
          <a:xfrm>
            <a:off x="3786182" y="5246479"/>
            <a:ext cx="285750" cy="611684"/>
          </a:xfrm>
          <a:custGeom>
            <a:avLst/>
            <a:gdLst/>
            <a:ahLst/>
            <a:cxnLst/>
            <a:rect l="l" t="t" r="r" b="b"/>
            <a:pathLst>
              <a:path w="406400" h="869950">
                <a:moveTo>
                  <a:pt x="406404" y="869560"/>
                </a:moveTo>
                <a:lnTo>
                  <a:pt x="327306" y="866897"/>
                </a:lnTo>
                <a:lnTo>
                  <a:pt x="262716" y="859637"/>
                </a:lnTo>
                <a:lnTo>
                  <a:pt x="219169" y="848874"/>
                </a:lnTo>
                <a:lnTo>
                  <a:pt x="203202" y="835704"/>
                </a:lnTo>
                <a:lnTo>
                  <a:pt x="203202" y="468636"/>
                </a:lnTo>
                <a:lnTo>
                  <a:pt x="187234" y="455466"/>
                </a:lnTo>
                <a:lnTo>
                  <a:pt x="143687" y="444703"/>
                </a:lnTo>
                <a:lnTo>
                  <a:pt x="79098" y="437443"/>
                </a:lnTo>
                <a:lnTo>
                  <a:pt x="0" y="434780"/>
                </a:lnTo>
                <a:lnTo>
                  <a:pt x="79098" y="432117"/>
                </a:lnTo>
                <a:lnTo>
                  <a:pt x="143687" y="424857"/>
                </a:lnTo>
                <a:lnTo>
                  <a:pt x="187234" y="414094"/>
                </a:lnTo>
                <a:lnTo>
                  <a:pt x="203202" y="400924"/>
                </a:lnTo>
                <a:lnTo>
                  <a:pt x="203202" y="33856"/>
                </a:lnTo>
                <a:lnTo>
                  <a:pt x="219169" y="20686"/>
                </a:lnTo>
                <a:lnTo>
                  <a:pt x="262716" y="9923"/>
                </a:lnTo>
                <a:lnTo>
                  <a:pt x="327306" y="2663"/>
                </a:lnTo>
                <a:lnTo>
                  <a:pt x="406404" y="0"/>
                </a:lnTo>
              </a:path>
            </a:pathLst>
          </a:custGeom>
          <a:ln w="12700">
            <a:solidFill>
              <a:srgbClr val="4A7EBB"/>
            </a:solidFill>
          </a:ln>
        </p:spPr>
        <p:txBody>
          <a:bodyPr wrap="square" lIns="0" tIns="0" rIns="0" bIns="0" rtlCol="0"/>
          <a:lstStyle/>
          <a:p>
            <a:endParaRPr sz="1266"/>
          </a:p>
        </p:txBody>
      </p:sp>
      <p:sp>
        <p:nvSpPr>
          <p:cNvPr id="81" name="object 81"/>
          <p:cNvSpPr txBox="1"/>
          <p:nvPr/>
        </p:nvSpPr>
        <p:spPr>
          <a:xfrm>
            <a:off x="4107657" y="5107781"/>
            <a:ext cx="1129159" cy="203814"/>
          </a:xfrm>
          <a:prstGeom prst="rect">
            <a:avLst/>
          </a:prstGeom>
        </p:spPr>
        <p:txBody>
          <a:bodyPr vert="horz" wrap="square" lIns="0" tIns="8930" rIns="0" bIns="0" rtlCol="0">
            <a:spAutoFit/>
          </a:bodyPr>
          <a:lstStyle/>
          <a:p>
            <a:pPr marL="8929">
              <a:spcBef>
                <a:spcPts val="70"/>
              </a:spcBef>
            </a:pPr>
            <a:r>
              <a:rPr sz="1266" b="1" spc="-4" dirty="0">
                <a:latin typeface="Trebuchet MS"/>
                <a:cs typeface="Trebuchet MS"/>
              </a:rPr>
              <a:t>EKSPENDITURE</a:t>
            </a:r>
            <a:endParaRPr sz="1266">
              <a:latin typeface="Trebuchet MS"/>
              <a:cs typeface="Trebuchet MS"/>
            </a:endParaRPr>
          </a:p>
        </p:txBody>
      </p:sp>
      <p:sp>
        <p:nvSpPr>
          <p:cNvPr id="82" name="object 82"/>
          <p:cNvSpPr txBox="1"/>
          <p:nvPr/>
        </p:nvSpPr>
        <p:spPr>
          <a:xfrm>
            <a:off x="4107656" y="5715000"/>
            <a:ext cx="706785" cy="203814"/>
          </a:xfrm>
          <a:prstGeom prst="rect">
            <a:avLst/>
          </a:prstGeom>
        </p:spPr>
        <p:txBody>
          <a:bodyPr vert="horz" wrap="square" lIns="0" tIns="8930" rIns="0" bIns="0" rtlCol="0">
            <a:spAutoFit/>
          </a:bodyPr>
          <a:lstStyle/>
          <a:p>
            <a:pPr marL="8929">
              <a:spcBef>
                <a:spcPts val="70"/>
              </a:spcBef>
            </a:pPr>
            <a:r>
              <a:rPr sz="1266" b="1" spc="-4" dirty="0">
                <a:latin typeface="Trebuchet MS"/>
                <a:cs typeface="Trebuchet MS"/>
              </a:rPr>
              <a:t>REVE</a:t>
            </a:r>
            <a:r>
              <a:rPr sz="1266" b="1" dirty="0">
                <a:latin typeface="Trebuchet MS"/>
                <a:cs typeface="Trebuchet MS"/>
              </a:rPr>
              <a:t>NUE</a:t>
            </a:r>
            <a:endParaRPr sz="1266">
              <a:latin typeface="Trebuchet MS"/>
              <a:cs typeface="Trebuchet MS"/>
            </a:endParaRPr>
          </a:p>
        </p:txBody>
      </p:sp>
      <p:sp>
        <p:nvSpPr>
          <p:cNvPr id="83" name="object 83"/>
          <p:cNvSpPr txBox="1"/>
          <p:nvPr/>
        </p:nvSpPr>
        <p:spPr>
          <a:xfrm>
            <a:off x="5411391" y="5107781"/>
            <a:ext cx="3368278" cy="404558"/>
          </a:xfrm>
          <a:prstGeom prst="rect">
            <a:avLst/>
          </a:prstGeom>
        </p:spPr>
        <p:txBody>
          <a:bodyPr vert="horz" wrap="square" lIns="0" tIns="19645" rIns="0" bIns="0" rtlCol="0">
            <a:spAutoFit/>
          </a:bodyPr>
          <a:lstStyle/>
          <a:p>
            <a:pPr marL="8929" marR="3572">
              <a:lnSpc>
                <a:spcPts val="1477"/>
              </a:lnSpc>
              <a:spcBef>
                <a:spcPts val="154"/>
              </a:spcBef>
            </a:pPr>
            <a:r>
              <a:rPr sz="1266" i="1" spc="-4" dirty="0">
                <a:latin typeface="Trebuchet MS"/>
                <a:cs typeface="Trebuchet MS"/>
              </a:rPr>
              <a:t>Sosialisasi, pemberdayaan, penyediaan tanah,  media informasi,</a:t>
            </a:r>
            <a:r>
              <a:rPr sz="1266" i="1" spc="-7" dirty="0">
                <a:latin typeface="Trebuchet MS"/>
                <a:cs typeface="Trebuchet MS"/>
              </a:rPr>
              <a:t> </a:t>
            </a:r>
            <a:r>
              <a:rPr sz="1266" i="1" spc="-4" dirty="0">
                <a:latin typeface="Trebuchet MS"/>
                <a:cs typeface="Trebuchet MS"/>
              </a:rPr>
              <a:t>dsb</a:t>
            </a:r>
            <a:endParaRPr sz="1266">
              <a:latin typeface="Trebuchet MS"/>
              <a:cs typeface="Trebuchet MS"/>
            </a:endParaRPr>
          </a:p>
        </p:txBody>
      </p:sp>
      <p:sp>
        <p:nvSpPr>
          <p:cNvPr id="84" name="object 84"/>
          <p:cNvSpPr txBox="1"/>
          <p:nvPr/>
        </p:nvSpPr>
        <p:spPr>
          <a:xfrm>
            <a:off x="5018485" y="5715000"/>
            <a:ext cx="3299073" cy="404558"/>
          </a:xfrm>
          <a:prstGeom prst="rect">
            <a:avLst/>
          </a:prstGeom>
        </p:spPr>
        <p:txBody>
          <a:bodyPr vert="horz" wrap="square" lIns="0" tIns="19645" rIns="0" bIns="0" rtlCol="0">
            <a:spAutoFit/>
          </a:bodyPr>
          <a:lstStyle/>
          <a:p>
            <a:pPr marL="8929" marR="3572">
              <a:lnSpc>
                <a:spcPts val="1477"/>
              </a:lnSpc>
              <a:spcBef>
                <a:spcPts val="155"/>
              </a:spcBef>
            </a:pPr>
            <a:r>
              <a:rPr sz="1266" i="1" spc="-4" dirty="0">
                <a:latin typeface="Trebuchet MS"/>
                <a:cs typeface="Trebuchet MS"/>
              </a:rPr>
              <a:t>Nilai </a:t>
            </a:r>
            <a:r>
              <a:rPr sz="1266" i="1" dirty="0">
                <a:latin typeface="Trebuchet MS"/>
                <a:cs typeface="Trebuchet MS"/>
              </a:rPr>
              <a:t>tanah &amp; </a:t>
            </a:r>
            <a:r>
              <a:rPr sz="1266" i="1" spc="-4" dirty="0">
                <a:latin typeface="Trebuchet MS"/>
                <a:cs typeface="Trebuchet MS"/>
              </a:rPr>
              <a:t>banggunan, produktivitas </a:t>
            </a:r>
            <a:r>
              <a:rPr sz="1266" i="1" dirty="0">
                <a:latin typeface="Trebuchet MS"/>
                <a:cs typeface="Trebuchet MS"/>
              </a:rPr>
              <a:t>kota,  </a:t>
            </a:r>
            <a:r>
              <a:rPr sz="1266" i="1" spc="-4" dirty="0">
                <a:latin typeface="Trebuchet MS"/>
                <a:cs typeface="Trebuchet MS"/>
              </a:rPr>
              <a:t>efisiensi, investasi,</a:t>
            </a:r>
            <a:r>
              <a:rPr sz="1266" i="1" spc="-7" dirty="0">
                <a:latin typeface="Trebuchet MS"/>
                <a:cs typeface="Trebuchet MS"/>
              </a:rPr>
              <a:t> </a:t>
            </a:r>
            <a:r>
              <a:rPr sz="1266" i="1" spc="-4" dirty="0">
                <a:latin typeface="Trebuchet MS"/>
                <a:cs typeface="Trebuchet MS"/>
              </a:rPr>
              <a:t>dsb</a:t>
            </a:r>
            <a:endParaRPr sz="1266">
              <a:latin typeface="Trebuchet MS"/>
              <a:cs typeface="Trebuchet MS"/>
            </a:endParaRPr>
          </a:p>
        </p:txBody>
      </p:sp>
      <p:sp>
        <p:nvSpPr>
          <p:cNvPr id="85" name="object 85"/>
          <p:cNvSpPr/>
          <p:nvPr/>
        </p:nvSpPr>
        <p:spPr>
          <a:xfrm>
            <a:off x="0" y="0"/>
            <a:ext cx="9144000" cy="471041"/>
          </a:xfrm>
          <a:custGeom>
            <a:avLst/>
            <a:gdLst/>
            <a:ahLst/>
            <a:cxnLst/>
            <a:rect l="l" t="t" r="r" b="b"/>
            <a:pathLst>
              <a:path w="13004800" h="669925">
                <a:moveTo>
                  <a:pt x="0" y="669403"/>
                </a:moveTo>
                <a:lnTo>
                  <a:pt x="0" y="0"/>
                </a:lnTo>
                <a:lnTo>
                  <a:pt x="13004800" y="0"/>
                </a:lnTo>
                <a:lnTo>
                  <a:pt x="13004800" y="669403"/>
                </a:lnTo>
                <a:lnTo>
                  <a:pt x="0" y="669403"/>
                </a:lnTo>
                <a:close/>
              </a:path>
            </a:pathLst>
          </a:custGeom>
          <a:solidFill>
            <a:srgbClr val="FFC000"/>
          </a:solidFill>
        </p:spPr>
        <p:txBody>
          <a:bodyPr wrap="square" lIns="0" tIns="0" rIns="0" bIns="0" rtlCol="0"/>
          <a:lstStyle/>
          <a:p>
            <a:endParaRPr sz="1266"/>
          </a:p>
        </p:txBody>
      </p:sp>
      <p:sp>
        <p:nvSpPr>
          <p:cNvPr id="86" name="object 86"/>
          <p:cNvSpPr txBox="1">
            <a:spLocks noGrp="1"/>
          </p:cNvSpPr>
          <p:nvPr>
            <p:ph type="title"/>
          </p:nvPr>
        </p:nvSpPr>
        <p:spPr>
          <a:xfrm>
            <a:off x="35719" y="2417"/>
            <a:ext cx="4279106" cy="420220"/>
          </a:xfrm>
          <a:prstGeom prst="rect">
            <a:avLst/>
          </a:prstGeom>
        </p:spPr>
        <p:txBody>
          <a:bodyPr vert="horz" wrap="square" lIns="0" tIns="8930" rIns="0" bIns="0" rtlCol="0" anchor="ctr">
            <a:spAutoFit/>
          </a:bodyPr>
          <a:lstStyle/>
          <a:p>
            <a:pPr marL="8929">
              <a:lnSpc>
                <a:spcPct val="100000"/>
              </a:lnSpc>
              <a:spcBef>
                <a:spcPts val="70"/>
              </a:spcBef>
            </a:pPr>
            <a:r>
              <a:rPr sz="2672" spc="-53" dirty="0" smtClean="0">
                <a:solidFill>
                  <a:srgbClr val="000000"/>
                </a:solidFill>
              </a:rPr>
              <a:t>IMPLEMENTASI </a:t>
            </a:r>
            <a:r>
              <a:rPr sz="2672" dirty="0">
                <a:solidFill>
                  <a:srgbClr val="000000"/>
                </a:solidFill>
              </a:rPr>
              <a:t>PERDA</a:t>
            </a:r>
            <a:r>
              <a:rPr sz="2672" spc="-98" dirty="0">
                <a:solidFill>
                  <a:srgbClr val="000000"/>
                </a:solidFill>
              </a:rPr>
              <a:t> </a:t>
            </a:r>
            <a:r>
              <a:rPr sz="2672" dirty="0">
                <a:solidFill>
                  <a:srgbClr val="000000"/>
                </a:solidFill>
              </a:rPr>
              <a:t>KUMUH</a:t>
            </a:r>
            <a:endParaRPr sz="2672" dirty="0"/>
          </a:p>
        </p:txBody>
      </p:sp>
      <p:sp>
        <p:nvSpPr>
          <p:cNvPr id="87" name="object 87"/>
          <p:cNvSpPr/>
          <p:nvPr/>
        </p:nvSpPr>
        <p:spPr>
          <a:xfrm>
            <a:off x="1737086" y="3162919"/>
            <a:ext cx="580430" cy="323701"/>
          </a:xfrm>
          <a:custGeom>
            <a:avLst/>
            <a:gdLst/>
            <a:ahLst/>
            <a:cxnLst/>
            <a:rect l="l" t="t" r="r" b="b"/>
            <a:pathLst>
              <a:path w="825500" h="460375">
                <a:moveTo>
                  <a:pt x="825501" y="0"/>
                </a:moveTo>
                <a:lnTo>
                  <a:pt x="0" y="0"/>
                </a:lnTo>
                <a:lnTo>
                  <a:pt x="0" y="453701"/>
                </a:lnTo>
                <a:lnTo>
                  <a:pt x="1237" y="459937"/>
                </a:lnTo>
              </a:path>
            </a:pathLst>
          </a:custGeom>
          <a:ln w="12700">
            <a:solidFill>
              <a:srgbClr val="F2F2F2"/>
            </a:solidFill>
          </a:ln>
        </p:spPr>
        <p:txBody>
          <a:bodyPr wrap="square" lIns="0" tIns="0" rIns="0" bIns="0" rtlCol="0"/>
          <a:lstStyle/>
          <a:p>
            <a:endParaRPr sz="1266"/>
          </a:p>
        </p:txBody>
      </p:sp>
      <p:sp>
        <p:nvSpPr>
          <p:cNvPr id="88" name="object 88"/>
          <p:cNvSpPr/>
          <p:nvPr/>
        </p:nvSpPr>
        <p:spPr>
          <a:xfrm>
            <a:off x="1719704" y="3485493"/>
            <a:ext cx="37951" cy="41523"/>
          </a:xfrm>
          <a:custGeom>
            <a:avLst/>
            <a:gdLst/>
            <a:ahLst/>
            <a:cxnLst/>
            <a:rect l="l" t="t" r="r" b="b"/>
            <a:pathLst>
              <a:path w="53975" h="59054">
                <a:moveTo>
                  <a:pt x="53564" y="0"/>
                </a:moveTo>
                <a:lnTo>
                  <a:pt x="0" y="10633"/>
                </a:lnTo>
                <a:lnTo>
                  <a:pt x="37416" y="58882"/>
                </a:lnTo>
                <a:lnTo>
                  <a:pt x="53564" y="0"/>
                </a:lnTo>
                <a:close/>
              </a:path>
            </a:pathLst>
          </a:custGeom>
          <a:solidFill>
            <a:srgbClr val="F2F2F2"/>
          </a:solidFill>
        </p:spPr>
        <p:txBody>
          <a:bodyPr wrap="square" lIns="0" tIns="0" rIns="0" bIns="0" rtlCol="0"/>
          <a:lstStyle/>
          <a:p>
            <a:endParaRPr sz="1266"/>
          </a:p>
        </p:txBody>
      </p:sp>
      <p:sp>
        <p:nvSpPr>
          <p:cNvPr id="89" name="object 89"/>
          <p:cNvSpPr/>
          <p:nvPr/>
        </p:nvSpPr>
        <p:spPr>
          <a:xfrm>
            <a:off x="2319105" y="3107531"/>
            <a:ext cx="0" cy="64294"/>
          </a:xfrm>
          <a:custGeom>
            <a:avLst/>
            <a:gdLst/>
            <a:ahLst/>
            <a:cxnLst/>
            <a:rect l="l" t="t" r="r" b="b"/>
            <a:pathLst>
              <a:path h="91439">
                <a:moveTo>
                  <a:pt x="0" y="0"/>
                </a:moveTo>
                <a:lnTo>
                  <a:pt x="0" y="91440"/>
                </a:lnTo>
              </a:path>
            </a:pathLst>
          </a:custGeom>
          <a:ln w="12700">
            <a:solidFill>
              <a:srgbClr val="FFFFFF"/>
            </a:solidFill>
          </a:ln>
        </p:spPr>
        <p:txBody>
          <a:bodyPr wrap="square" lIns="0" tIns="0" rIns="0" bIns="0" rtlCol="0"/>
          <a:lstStyle/>
          <a:p>
            <a:endParaRPr sz="1266"/>
          </a:p>
        </p:txBody>
      </p:sp>
      <p:sp>
        <p:nvSpPr>
          <p:cNvPr id="91" name="Slide Number Placeholder 90"/>
          <p:cNvSpPr>
            <a:spLocks noGrp="1"/>
          </p:cNvSpPr>
          <p:nvPr>
            <p:ph type="sldNum" sz="quarter" idx="12"/>
          </p:nvPr>
        </p:nvSpPr>
        <p:spPr>
          <a:xfrm>
            <a:off x="6946684" y="6356351"/>
            <a:ext cx="2057400" cy="365125"/>
          </a:xfrm>
        </p:spPr>
        <p:txBody>
          <a:bodyPr/>
          <a:lstStyle/>
          <a:p>
            <a:fld id="{9CD5A045-6D39-4879-8E20-C877BE4435CE}" type="slidenum">
              <a:rPr lang="en-US" smtClean="0"/>
              <a:t>46</a:t>
            </a:fld>
            <a:endParaRPr lang="en-US" dirty="0"/>
          </a:p>
        </p:txBody>
      </p:sp>
    </p:spTree>
    <p:extLst>
      <p:ext uri="{BB962C8B-B14F-4D97-AF65-F5344CB8AC3E}">
        <p14:creationId xmlns:p14="http://schemas.microsoft.com/office/powerpoint/2010/main" val="12359511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 name="Picture 1" descr="Picture 1"/>
          <p:cNvPicPr>
            <a:picLocks noChangeAspect="1"/>
          </p:cNvPicPr>
          <p:nvPr/>
        </p:nvPicPr>
        <p:blipFill>
          <a:blip r:embed="rId2">
            <a:extLst/>
          </a:blip>
          <a:stretch>
            <a:fillRect/>
          </a:stretch>
        </p:blipFill>
        <p:spPr>
          <a:xfrm>
            <a:off x="5258596" y="1016000"/>
            <a:ext cx="3885406" cy="4984750"/>
          </a:xfrm>
          <a:prstGeom prst="rect">
            <a:avLst/>
          </a:prstGeom>
          <a:ln w="12700">
            <a:miter lim="400000"/>
          </a:ln>
        </p:spPr>
      </p:pic>
      <p:grpSp>
        <p:nvGrpSpPr>
          <p:cNvPr id="276" name="Diagram 2"/>
          <p:cNvGrpSpPr/>
          <p:nvPr/>
        </p:nvGrpSpPr>
        <p:grpSpPr>
          <a:xfrm>
            <a:off x="1259631" y="2132854"/>
            <a:ext cx="6696746" cy="3268760"/>
            <a:chOff x="0" y="53346"/>
            <a:chExt cx="8928992" cy="4358344"/>
          </a:xfrm>
        </p:grpSpPr>
        <p:grpSp>
          <p:nvGrpSpPr>
            <p:cNvPr id="263" name="Group"/>
            <p:cNvGrpSpPr/>
            <p:nvPr/>
          </p:nvGrpSpPr>
          <p:grpSpPr>
            <a:xfrm>
              <a:off x="0" y="53346"/>
              <a:ext cx="7143194" cy="958838"/>
              <a:chOff x="0" y="53347"/>
              <a:chExt cx="7143193" cy="958836"/>
            </a:xfrm>
          </p:grpSpPr>
          <p:sp>
            <p:nvSpPr>
              <p:cNvPr id="261" name="Rounded Rectangle"/>
              <p:cNvSpPr/>
              <p:nvPr/>
            </p:nvSpPr>
            <p:spPr>
              <a:xfrm>
                <a:off x="0" y="53347"/>
                <a:ext cx="7143193" cy="958836"/>
              </a:xfrm>
              <a:prstGeom prst="roundRect">
                <a:avLst>
                  <a:gd name="adj" fmla="val 10000"/>
                </a:avLst>
              </a:prstGeom>
              <a:solidFill>
                <a:srgbClr val="8064A2"/>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sz="2900" b="1">
                    <a:solidFill>
                      <a:srgbClr val="FFFFFF"/>
                    </a:solidFill>
                  </a:defRPr>
                </a:pPr>
                <a:endParaRPr sz="2175"/>
              </a:p>
            </p:txBody>
          </p:sp>
          <p:sp>
            <p:nvSpPr>
              <p:cNvPr id="262" name="KESESUAIAN  PENENTUAN  LOKASI"/>
              <p:cNvSpPr txBox="1"/>
              <p:nvPr/>
            </p:nvSpPr>
            <p:spPr>
              <a:xfrm>
                <a:off x="0" y="220372"/>
                <a:ext cx="6083680"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KESESUAIAN  PENENTUAN  LOKASI</a:t>
                </a:r>
              </a:p>
            </p:txBody>
          </p:sp>
        </p:grpSp>
        <p:grpSp>
          <p:nvGrpSpPr>
            <p:cNvPr id="266" name="Group"/>
            <p:cNvGrpSpPr/>
            <p:nvPr/>
          </p:nvGrpSpPr>
          <p:grpSpPr>
            <a:xfrm>
              <a:off x="598242" y="1186515"/>
              <a:ext cx="7143194" cy="958837"/>
              <a:chOff x="0" y="53347"/>
              <a:chExt cx="7143193" cy="958836"/>
            </a:xfrm>
          </p:grpSpPr>
          <p:sp>
            <p:nvSpPr>
              <p:cNvPr id="264" name="Rounded Rectangle"/>
              <p:cNvSpPr/>
              <p:nvPr/>
            </p:nvSpPr>
            <p:spPr>
              <a:xfrm>
                <a:off x="0" y="53347"/>
                <a:ext cx="7143193" cy="958836"/>
              </a:xfrm>
              <a:prstGeom prst="roundRect">
                <a:avLst>
                  <a:gd name="adj" fmla="val 10000"/>
                </a:avLst>
              </a:prstGeom>
              <a:solidFill>
                <a:srgbClr val="5F5BAE"/>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a:solidFill>
                      <a:srgbClr val="FFFFFF"/>
                    </a:solidFill>
                  </a:defRPr>
                </a:pPr>
                <a:endParaRPr sz="1350"/>
              </a:p>
            </p:txBody>
          </p:sp>
          <p:sp>
            <p:nvSpPr>
              <p:cNvPr id="265" name="KESESUAIAN  USULAN  INFRASTRUKTUR"/>
              <p:cNvSpPr txBox="1"/>
              <p:nvPr/>
            </p:nvSpPr>
            <p:spPr>
              <a:xfrm>
                <a:off x="0" y="220373"/>
                <a:ext cx="5921708"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KESESUAIAN  USULAN  INFRASTRUKTUR</a:t>
                </a:r>
              </a:p>
            </p:txBody>
          </p:sp>
        </p:grpSp>
        <p:grpSp>
          <p:nvGrpSpPr>
            <p:cNvPr id="269" name="Group"/>
            <p:cNvGrpSpPr/>
            <p:nvPr/>
          </p:nvGrpSpPr>
          <p:grpSpPr>
            <a:xfrm>
              <a:off x="1187555" y="2319684"/>
              <a:ext cx="7143194" cy="958837"/>
              <a:chOff x="0" y="0"/>
              <a:chExt cx="7143193" cy="958835"/>
            </a:xfrm>
          </p:grpSpPr>
          <p:sp>
            <p:nvSpPr>
              <p:cNvPr id="267" name="Rounded Rectangle"/>
              <p:cNvSpPr/>
              <p:nvPr/>
            </p:nvSpPr>
            <p:spPr>
              <a:xfrm>
                <a:off x="0" y="0"/>
                <a:ext cx="7143193" cy="958835"/>
              </a:xfrm>
              <a:prstGeom prst="roundRect">
                <a:avLst>
                  <a:gd name="adj" fmla="val 10000"/>
                </a:avLst>
              </a:prstGeom>
              <a:solidFill>
                <a:srgbClr val="537ABA"/>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a:solidFill>
                      <a:srgbClr val="FFFFFF"/>
                    </a:solidFill>
                  </a:defRPr>
                </a:pPr>
                <a:endParaRPr sz="1350"/>
              </a:p>
            </p:txBody>
          </p:sp>
          <p:sp>
            <p:nvSpPr>
              <p:cNvPr id="268" name="KESIAPAN  DOKUMEN  TEKNIS"/>
              <p:cNvSpPr txBox="1"/>
              <p:nvPr/>
            </p:nvSpPr>
            <p:spPr>
              <a:xfrm>
                <a:off x="0" y="167025"/>
                <a:ext cx="5930638"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KESIAPAN  DOKUMEN  TEKNIS</a:t>
                </a:r>
              </a:p>
            </p:txBody>
          </p:sp>
        </p:grpSp>
        <p:grpSp>
          <p:nvGrpSpPr>
            <p:cNvPr id="272" name="Group"/>
            <p:cNvGrpSpPr/>
            <p:nvPr/>
          </p:nvGrpSpPr>
          <p:grpSpPr>
            <a:xfrm>
              <a:off x="1785797" y="3452853"/>
              <a:ext cx="7143195" cy="958837"/>
              <a:chOff x="0" y="0"/>
              <a:chExt cx="7143193" cy="958835"/>
            </a:xfrm>
          </p:grpSpPr>
          <p:sp>
            <p:nvSpPr>
              <p:cNvPr id="270" name="Rounded Rectangle"/>
              <p:cNvSpPr/>
              <p:nvPr/>
            </p:nvSpPr>
            <p:spPr>
              <a:xfrm>
                <a:off x="0" y="0"/>
                <a:ext cx="7143193" cy="958835"/>
              </a:xfrm>
              <a:prstGeom prst="roundRect">
                <a:avLst>
                  <a:gd name="adj" fmla="val 10000"/>
                </a:avLst>
              </a:prstGeom>
              <a:solidFill>
                <a:srgbClr val="4BACC6"/>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a:solidFill>
                      <a:srgbClr val="FFFFFF"/>
                    </a:solidFill>
                  </a:defRPr>
                </a:pPr>
                <a:endParaRPr sz="1350"/>
              </a:p>
            </p:txBody>
          </p:sp>
          <p:sp>
            <p:nvSpPr>
              <p:cNvPr id="271" name="KESIAPAN  PELELANGAN"/>
              <p:cNvSpPr txBox="1"/>
              <p:nvPr/>
            </p:nvSpPr>
            <p:spPr>
              <a:xfrm>
                <a:off x="0" y="167025"/>
                <a:ext cx="5921708"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KESIAPAN  PELELANGAN</a:t>
                </a:r>
              </a:p>
            </p:txBody>
          </p:sp>
        </p:grpSp>
        <p:sp>
          <p:nvSpPr>
            <p:cNvPr id="273" name="Shape"/>
            <p:cNvSpPr/>
            <p:nvPr/>
          </p:nvSpPr>
          <p:spPr>
            <a:xfrm>
              <a:off x="6519950" y="787727"/>
              <a:ext cx="623243" cy="623243"/>
            </a:xfrm>
            <a:custGeom>
              <a:avLst/>
              <a:gdLst/>
              <a:ahLst/>
              <a:cxnLst>
                <a:cxn ang="0">
                  <a:pos x="wd2" y="hd2"/>
                </a:cxn>
                <a:cxn ang="5400000">
                  <a:pos x="wd2" y="hd2"/>
                </a:cxn>
                <a:cxn ang="10800000">
                  <a:pos x="wd2" y="hd2"/>
                </a:cxn>
                <a:cxn ang="16200000">
                  <a:pos x="wd2" y="hd2"/>
                </a:cxn>
              </a:cxnLst>
              <a:rect l="0" t="0" r="r" b="b"/>
              <a:pathLst>
                <a:path w="21600" h="21600" extrusionOk="0">
                  <a:moveTo>
                    <a:pt x="0" y="11880"/>
                  </a:moveTo>
                  <a:lnTo>
                    <a:pt x="4860" y="11880"/>
                  </a:lnTo>
                  <a:lnTo>
                    <a:pt x="4860" y="0"/>
                  </a:lnTo>
                  <a:lnTo>
                    <a:pt x="16740" y="0"/>
                  </a:lnTo>
                  <a:lnTo>
                    <a:pt x="16740" y="11880"/>
                  </a:lnTo>
                  <a:lnTo>
                    <a:pt x="21600" y="11880"/>
                  </a:lnTo>
                  <a:lnTo>
                    <a:pt x="10800" y="21600"/>
                  </a:lnTo>
                  <a:close/>
                </a:path>
              </a:pathLst>
            </a:custGeom>
            <a:solidFill>
              <a:srgbClr val="D7D2DF">
                <a:alpha val="90000"/>
              </a:srgbClr>
            </a:solidFill>
            <a:ln w="25400" cap="flat">
              <a:solidFill>
                <a:srgbClr val="D7D2DF">
                  <a:alpha val="90000"/>
                </a:srgbClr>
              </a:solidFill>
              <a:prstDash val="solid"/>
              <a:round/>
            </a:ln>
            <a:effectLst/>
          </p:spPr>
          <p:txBody>
            <a:bodyPr wrap="square" lIns="34289" tIns="34289" rIns="34289" bIns="34289" numCol="1" anchor="ctr">
              <a:noAutofit/>
            </a:bodyPr>
            <a:lstStyle/>
            <a:p>
              <a:pPr algn="ctr" defTabSz="933450">
                <a:lnSpc>
                  <a:spcPct val="90000"/>
                </a:lnSpc>
                <a:spcBef>
                  <a:spcPts val="525"/>
                </a:spcBef>
                <a:defRPr sz="2800" b="1"/>
              </a:pPr>
              <a:endParaRPr sz="2100"/>
            </a:p>
          </p:txBody>
        </p:sp>
        <p:sp>
          <p:nvSpPr>
            <p:cNvPr id="274" name="Shape"/>
            <p:cNvSpPr/>
            <p:nvPr/>
          </p:nvSpPr>
          <p:spPr>
            <a:xfrm>
              <a:off x="7118192" y="1920896"/>
              <a:ext cx="623243" cy="623243"/>
            </a:xfrm>
            <a:custGeom>
              <a:avLst/>
              <a:gdLst/>
              <a:ahLst/>
              <a:cxnLst>
                <a:cxn ang="0">
                  <a:pos x="wd2" y="hd2"/>
                </a:cxn>
                <a:cxn ang="5400000">
                  <a:pos x="wd2" y="hd2"/>
                </a:cxn>
                <a:cxn ang="10800000">
                  <a:pos x="wd2" y="hd2"/>
                </a:cxn>
                <a:cxn ang="16200000">
                  <a:pos x="wd2" y="hd2"/>
                </a:cxn>
              </a:cxnLst>
              <a:rect l="0" t="0" r="r" b="b"/>
              <a:pathLst>
                <a:path w="21600" h="21600" extrusionOk="0">
                  <a:moveTo>
                    <a:pt x="0" y="11880"/>
                  </a:moveTo>
                  <a:lnTo>
                    <a:pt x="4860" y="11880"/>
                  </a:lnTo>
                  <a:lnTo>
                    <a:pt x="4860" y="0"/>
                  </a:lnTo>
                  <a:lnTo>
                    <a:pt x="16740" y="0"/>
                  </a:lnTo>
                  <a:lnTo>
                    <a:pt x="16740" y="11880"/>
                  </a:lnTo>
                  <a:lnTo>
                    <a:pt x="21600" y="11880"/>
                  </a:lnTo>
                  <a:lnTo>
                    <a:pt x="10800" y="21600"/>
                  </a:lnTo>
                  <a:close/>
                </a:path>
              </a:pathLst>
            </a:custGeom>
            <a:solidFill>
              <a:srgbClr val="D0D3E5">
                <a:alpha val="90000"/>
              </a:srgbClr>
            </a:solidFill>
            <a:ln w="25400" cap="flat">
              <a:solidFill>
                <a:srgbClr val="D0D3E5">
                  <a:alpha val="90000"/>
                </a:srgbClr>
              </a:solidFill>
              <a:prstDash val="solid"/>
              <a:round/>
            </a:ln>
            <a:effectLst/>
          </p:spPr>
          <p:txBody>
            <a:bodyPr wrap="square" lIns="34289" tIns="34289" rIns="34289" bIns="34289" numCol="1" anchor="ctr">
              <a:noAutofit/>
            </a:bodyPr>
            <a:lstStyle/>
            <a:p>
              <a:pPr algn="ctr" defTabSz="933450">
                <a:lnSpc>
                  <a:spcPct val="90000"/>
                </a:lnSpc>
                <a:spcBef>
                  <a:spcPts val="525"/>
                </a:spcBef>
                <a:defRPr sz="2800" b="1"/>
              </a:pPr>
              <a:endParaRPr sz="2100"/>
            </a:p>
          </p:txBody>
        </p:sp>
        <p:sp>
          <p:nvSpPr>
            <p:cNvPr id="275" name="Shape"/>
            <p:cNvSpPr/>
            <p:nvPr/>
          </p:nvSpPr>
          <p:spPr>
            <a:xfrm>
              <a:off x="7707506" y="3054065"/>
              <a:ext cx="623243" cy="623243"/>
            </a:xfrm>
            <a:custGeom>
              <a:avLst/>
              <a:gdLst/>
              <a:ahLst/>
              <a:cxnLst>
                <a:cxn ang="0">
                  <a:pos x="wd2" y="hd2"/>
                </a:cxn>
                <a:cxn ang="5400000">
                  <a:pos x="wd2" y="hd2"/>
                </a:cxn>
                <a:cxn ang="10800000">
                  <a:pos x="wd2" y="hd2"/>
                </a:cxn>
                <a:cxn ang="16200000">
                  <a:pos x="wd2" y="hd2"/>
                </a:cxn>
              </a:cxnLst>
              <a:rect l="0" t="0" r="r" b="b"/>
              <a:pathLst>
                <a:path w="21600" h="21600" extrusionOk="0">
                  <a:moveTo>
                    <a:pt x="0" y="11880"/>
                  </a:moveTo>
                  <a:lnTo>
                    <a:pt x="4860" y="11880"/>
                  </a:lnTo>
                  <a:lnTo>
                    <a:pt x="4860" y="0"/>
                  </a:lnTo>
                  <a:lnTo>
                    <a:pt x="16740" y="0"/>
                  </a:lnTo>
                  <a:lnTo>
                    <a:pt x="16740" y="11880"/>
                  </a:lnTo>
                  <a:lnTo>
                    <a:pt x="21600" y="11880"/>
                  </a:lnTo>
                  <a:lnTo>
                    <a:pt x="10800" y="21600"/>
                  </a:lnTo>
                  <a:close/>
                </a:path>
              </a:pathLst>
            </a:custGeom>
            <a:solidFill>
              <a:srgbClr val="CEE2EA">
                <a:alpha val="90000"/>
              </a:srgbClr>
            </a:solidFill>
            <a:ln w="25400" cap="flat">
              <a:solidFill>
                <a:srgbClr val="CEE2EA">
                  <a:alpha val="90000"/>
                </a:srgbClr>
              </a:solidFill>
              <a:prstDash val="solid"/>
              <a:round/>
            </a:ln>
            <a:effectLst/>
          </p:spPr>
          <p:txBody>
            <a:bodyPr wrap="square" lIns="34289" tIns="34289" rIns="34289" bIns="34289" numCol="1" anchor="ctr">
              <a:noAutofit/>
            </a:bodyPr>
            <a:lstStyle/>
            <a:p>
              <a:pPr algn="ctr" defTabSz="933450">
                <a:lnSpc>
                  <a:spcPct val="90000"/>
                </a:lnSpc>
                <a:spcBef>
                  <a:spcPts val="525"/>
                </a:spcBef>
                <a:defRPr sz="2800" b="1"/>
              </a:pPr>
              <a:endParaRPr sz="2100"/>
            </a:p>
          </p:txBody>
        </p:sp>
      </p:grpSp>
      <p:sp>
        <p:nvSpPr>
          <p:cNvPr id="277" name="Title 3"/>
          <p:cNvSpPr txBox="1">
            <a:spLocks noGrp="1"/>
          </p:cNvSpPr>
          <p:nvPr>
            <p:ph type="title"/>
          </p:nvPr>
        </p:nvSpPr>
        <p:spPr>
          <a:xfrm>
            <a:off x="628650" y="0"/>
            <a:ext cx="7886700" cy="1325563"/>
          </a:xfrm>
          <a:prstGeom prst="rect">
            <a:avLst/>
          </a:prstGeom>
        </p:spPr>
        <p:txBody>
          <a:bodyPr/>
          <a:lstStyle>
            <a:lvl1pPr>
              <a:defRPr sz="2800"/>
            </a:lvl1pPr>
          </a:lstStyle>
          <a:p>
            <a:pPr algn="ctr"/>
            <a:r>
              <a:rPr dirty="0" smtClean="0"/>
              <a:t>LANGKAH-LANGKAH DALAM PERENCANAAN SKALA KAWASAN PROGRAM PENANGANAN KUMUH</a:t>
            </a:r>
            <a:endParaRPr dirty="0"/>
          </a:p>
        </p:txBody>
      </p:sp>
      <p:sp>
        <p:nvSpPr>
          <p:cNvPr id="2" name="Slide Number Placeholder 1"/>
          <p:cNvSpPr>
            <a:spLocks noGrp="1"/>
          </p:cNvSpPr>
          <p:nvPr>
            <p:ph type="sldNum" sz="quarter" idx="12"/>
          </p:nvPr>
        </p:nvSpPr>
        <p:spPr/>
        <p:txBody>
          <a:bodyPr/>
          <a:lstStyle/>
          <a:p>
            <a:fld id="{B380EB0D-90E7-424C-8E8A-41A3622855FF}" type="slidenum">
              <a:rPr lang="id-ID" smtClean="0"/>
              <a:t>47</a:t>
            </a:fld>
            <a:endParaRPr lang="id-ID"/>
          </a:p>
        </p:txBody>
      </p:sp>
    </p:spTree>
    <p:extLst>
      <p:ext uri="{BB962C8B-B14F-4D97-AF65-F5344CB8AC3E}">
        <p14:creationId xmlns:p14="http://schemas.microsoft.com/office/powerpoint/2010/main" val="1618411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3"/>
          <p:cNvGraphicFramePr>
            <a:graphicFrameLocks noGrp="1"/>
          </p:cNvGraphicFramePr>
          <p:nvPr>
            <p:ph sz="quarter" idx="1"/>
            <p:extLst>
              <p:ext uri="{D42A27DB-BD31-4B8C-83A1-F6EECF244321}">
                <p14:modId xmlns:p14="http://schemas.microsoft.com/office/powerpoint/2010/main" val="3774918384"/>
              </p:ext>
            </p:extLst>
          </p:nvPr>
        </p:nvGraphicFramePr>
        <p:xfrm>
          <a:off x="76200" y="533400"/>
          <a:ext cx="8915401" cy="6248416"/>
        </p:xfrm>
        <a:graphic>
          <a:graphicData uri="http://schemas.openxmlformats.org/drawingml/2006/table">
            <a:tbl>
              <a:tblPr firstRow="1">
                <a:tableStyleId>{5C22544A-7EE6-4342-B048-85BDC9FD1C3A}</a:tableStyleId>
              </a:tblPr>
              <a:tblGrid>
                <a:gridCol w="368158"/>
                <a:gridCol w="1317555"/>
                <a:gridCol w="2330096"/>
                <a:gridCol w="1362638"/>
                <a:gridCol w="1257584"/>
                <a:gridCol w="1092869"/>
                <a:gridCol w="1186501"/>
              </a:tblGrid>
              <a:tr h="243853">
                <a:tc rowSpan="2">
                  <a:txBody>
                    <a:bodyPr/>
                    <a:lstStyle/>
                    <a:p>
                      <a:pPr algn="ctr"/>
                      <a:r>
                        <a:rPr lang="id-ID" sz="1000" b="1" dirty="0" smtClean="0">
                          <a:solidFill>
                            <a:schemeClr val="bg2">
                              <a:lumMod val="10000"/>
                            </a:schemeClr>
                          </a:solidFill>
                        </a:rPr>
                        <a:t>No</a:t>
                      </a:r>
                      <a:endParaRPr lang="id-ID" sz="1000" b="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000" b="1" dirty="0" smtClean="0">
                          <a:solidFill>
                            <a:schemeClr val="bg2">
                              <a:lumMod val="10000"/>
                            </a:schemeClr>
                          </a:solidFill>
                        </a:rPr>
                        <a:t>Pola Penanganan Kumuh</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rowSpan="2">
                  <a:txBody>
                    <a:bodyPr/>
                    <a:lstStyle/>
                    <a:p>
                      <a:pPr algn="ctr"/>
                      <a:r>
                        <a:rPr lang="id-ID" sz="1000" b="1" i="0" dirty="0" smtClean="0">
                          <a:solidFill>
                            <a:schemeClr val="bg2">
                              <a:lumMod val="10000"/>
                            </a:schemeClr>
                          </a:solidFill>
                        </a:rPr>
                        <a:t>Definisi</a:t>
                      </a:r>
                      <a:endParaRPr lang="id-ID" sz="1000" b="1" i="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gridSpan="4">
                  <a:txBody>
                    <a:bodyPr/>
                    <a:lstStyle/>
                    <a:p>
                      <a:pPr algn="ctr"/>
                      <a:r>
                        <a:rPr lang="id-ID" sz="1000" b="1" dirty="0" smtClean="0">
                          <a:solidFill>
                            <a:schemeClr val="bg2">
                              <a:lumMod val="10000"/>
                            </a:schemeClr>
                          </a:solidFill>
                        </a:rPr>
                        <a:t>Kontribusi Program</a:t>
                      </a:r>
                      <a:endParaRPr lang="id-ID" sz="1000" b="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hMerge="1">
                  <a:txBody>
                    <a:bodyPr/>
                    <a:lstStyle/>
                    <a:p>
                      <a:pPr algn="ctr"/>
                      <a:endParaRPr lang="id-ID" b="1" dirty="0">
                        <a:solidFill>
                          <a:schemeClr val="bg2">
                            <a:lumMod val="1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algn="ctr"/>
                      <a:endParaRPr lang="id-ID" b="1" dirty="0">
                        <a:solidFill>
                          <a:schemeClr val="bg2">
                            <a:lumMod val="1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id-ID" b="1" dirty="0" smtClean="0">
                        <a:solidFill>
                          <a:schemeClr val="bg2">
                            <a:lumMod val="1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r h="396253">
                <a:tc vMerge="1">
                  <a:txBody>
                    <a:bodyPr/>
                    <a:lstStyle/>
                    <a:p>
                      <a:endParaRPr lang="id-ID" dirty="0">
                        <a:solidFill>
                          <a:schemeClr val="bg2">
                            <a:lumMod val="1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id-ID"/>
                    </a:p>
                  </a:txBody>
                  <a:tcPr/>
                </a:tc>
                <a:tc vMerge="1">
                  <a:txBody>
                    <a:bodyPr/>
                    <a:lstStyle/>
                    <a:p>
                      <a:endParaRPr lang="id-ID"/>
                    </a:p>
                  </a:txBody>
                  <a:tcPr/>
                </a:tc>
                <a:tc>
                  <a:txBody>
                    <a:bodyPr/>
                    <a:lstStyle/>
                    <a:p>
                      <a:pPr algn="ctr"/>
                      <a:r>
                        <a:rPr lang="id-ID" sz="1000" b="1" i="0" dirty="0" smtClean="0">
                          <a:solidFill>
                            <a:schemeClr val="bg2">
                              <a:lumMod val="10000"/>
                            </a:schemeClr>
                          </a:solidFill>
                        </a:rPr>
                        <a:t>NSUP</a:t>
                      </a:r>
                    </a:p>
                    <a:p>
                      <a:pPr algn="ctr"/>
                      <a:r>
                        <a:rPr lang="id-ID" sz="1000" b="1" i="0" dirty="0" smtClean="0">
                          <a:solidFill>
                            <a:schemeClr val="bg2">
                              <a:lumMod val="10000"/>
                            </a:schemeClr>
                          </a:solidFill>
                        </a:rPr>
                        <a:t>(269 kota/kab)</a:t>
                      </a:r>
                      <a:endParaRPr lang="id-ID" sz="1000" b="1" i="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id-ID" sz="1000" b="1" i="0" dirty="0" smtClean="0">
                          <a:solidFill>
                            <a:schemeClr val="bg2">
                              <a:lumMod val="10000"/>
                            </a:schemeClr>
                          </a:solidFill>
                        </a:rPr>
                        <a:t>NUSP-2 </a:t>
                      </a:r>
                    </a:p>
                    <a:p>
                      <a:pPr algn="ctr"/>
                      <a:r>
                        <a:rPr lang="id-ID" sz="1000" b="1" i="0" dirty="0" smtClean="0">
                          <a:solidFill>
                            <a:schemeClr val="bg2">
                              <a:lumMod val="10000"/>
                            </a:schemeClr>
                          </a:solidFill>
                        </a:rPr>
                        <a:t>(20 kota/kab)</a:t>
                      </a:r>
                      <a:endParaRPr lang="id-ID" sz="1000" b="1" i="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id-ID" sz="1000" b="1" i="0" dirty="0" smtClean="0">
                          <a:solidFill>
                            <a:schemeClr val="bg2">
                              <a:lumMod val="10000"/>
                            </a:schemeClr>
                          </a:solidFill>
                        </a:rPr>
                        <a:t>Reguler</a:t>
                      </a:r>
                      <a:r>
                        <a:rPr lang="id-ID" sz="1000" b="1" i="0" baseline="0" dirty="0" smtClean="0">
                          <a:solidFill>
                            <a:schemeClr val="bg2">
                              <a:lumMod val="10000"/>
                            </a:schemeClr>
                          </a:solidFill>
                        </a:rPr>
                        <a:t> </a:t>
                      </a:r>
                    </a:p>
                    <a:p>
                      <a:pPr algn="ctr"/>
                      <a:r>
                        <a:rPr lang="id-ID" sz="1000" b="1" i="0" baseline="0" dirty="0" smtClean="0">
                          <a:solidFill>
                            <a:schemeClr val="bg2">
                              <a:lumMod val="10000"/>
                            </a:schemeClr>
                          </a:solidFill>
                        </a:rPr>
                        <a:t>(302 kota/kab)</a:t>
                      </a:r>
                      <a:endParaRPr lang="id-ID" sz="1000" b="1" i="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id-ID" sz="1000" b="1" i="0" dirty="0" smtClean="0">
                          <a:solidFill>
                            <a:schemeClr val="bg2">
                              <a:lumMod val="10000"/>
                            </a:schemeClr>
                          </a:solidFill>
                        </a:rPr>
                        <a:t>Prioritas PUPR </a:t>
                      </a:r>
                    </a:p>
                    <a:p>
                      <a:pPr algn="ctr"/>
                      <a:r>
                        <a:rPr lang="id-ID" sz="1000" b="1" i="0" dirty="0" smtClean="0">
                          <a:solidFill>
                            <a:schemeClr val="bg2">
                              <a:lumMod val="10000"/>
                            </a:schemeClr>
                          </a:solidFill>
                        </a:rPr>
                        <a:t>(30 kota)</a:t>
                      </a:r>
                      <a:endParaRPr lang="id-ID" sz="1000" b="1" i="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243853">
                <a:tc>
                  <a:txBody>
                    <a:bodyPr/>
                    <a:lstStyle/>
                    <a:p>
                      <a:pPr algn="ctr"/>
                      <a:r>
                        <a:rPr lang="id-ID" sz="1000" b="1" dirty="0" smtClean="0">
                          <a:solidFill>
                            <a:schemeClr val="bg2">
                              <a:lumMod val="10000"/>
                            </a:schemeClr>
                          </a:solidFill>
                        </a:rPr>
                        <a:t>I</a:t>
                      </a:r>
                      <a:endParaRPr lang="id-ID" sz="1000" b="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gridSpan="6">
                  <a:txBody>
                    <a:bodyPr/>
                    <a:lstStyle/>
                    <a:p>
                      <a:pPr algn="l"/>
                      <a:r>
                        <a:rPr lang="id-ID" sz="1000" b="1" dirty="0" smtClean="0">
                          <a:solidFill>
                            <a:schemeClr val="bg2">
                              <a:lumMod val="10000"/>
                            </a:schemeClr>
                          </a:solidFill>
                        </a:rPr>
                        <a:t>PENCEGAHAN</a:t>
                      </a:r>
                      <a:endParaRPr lang="id-ID" sz="1000" b="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id-ID"/>
                    </a:p>
                  </a:txBody>
                  <a:tcPr/>
                </a:tc>
                <a:tc hMerge="1">
                  <a:txBody>
                    <a:bodyPr/>
                    <a:lstStyle/>
                    <a:p>
                      <a:endParaRPr lang="id-ID"/>
                    </a:p>
                  </a:txBody>
                  <a:tcPr/>
                </a:tc>
                <a:tc hMerge="1">
                  <a:txBody>
                    <a:bodyPr/>
                    <a:lstStyle/>
                    <a:p>
                      <a:pPr algn="ctr"/>
                      <a:endParaRPr lang="id-ID" sz="1400" dirty="0">
                        <a:solidFill>
                          <a:schemeClr val="bg2">
                            <a:lumMod val="10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ctr"/>
                      <a:endParaRPr lang="id-ID" sz="1400" dirty="0">
                        <a:solidFill>
                          <a:schemeClr val="bg2">
                            <a:lumMod val="10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id-ID" sz="1400" dirty="0" smtClean="0">
                        <a:solidFill>
                          <a:schemeClr val="bg2">
                            <a:lumMod val="10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548653">
                <a:tc>
                  <a:txBody>
                    <a:bodyPr/>
                    <a:lstStyle/>
                    <a:p>
                      <a:pPr algn="ct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indent="-177800" algn="l">
                        <a:buFont typeface="+mj-lt"/>
                        <a:buAutoNum type="arabicPeriod"/>
                      </a:pPr>
                      <a:r>
                        <a:rPr lang="id-ID" sz="1000" b="1" i="1" dirty="0" smtClean="0">
                          <a:solidFill>
                            <a:schemeClr val="bg2">
                              <a:lumMod val="10000"/>
                            </a:schemeClr>
                          </a:solidFill>
                        </a:rPr>
                        <a:t>Pengawasan dan Pengendalian</a:t>
                      </a:r>
                      <a:endParaRPr lang="id-ID" sz="1000" b="1" i="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000" b="0" i="0" u="none" strike="noStrike" cap="none" normalizeH="0" baseline="0" dirty="0" smtClean="0">
                          <a:ln>
                            <a:noFill/>
                          </a:ln>
                          <a:solidFill>
                            <a:srgbClr val="000000"/>
                          </a:solidFill>
                          <a:effectLst/>
                          <a:latin typeface="+mn-lt"/>
                          <a:ea typeface="Verdana" pitchFamily="34" charset="0"/>
                          <a:cs typeface="Verdana" pitchFamily="34" charset="0"/>
                        </a:rPr>
                        <a:t>Kesesuaian terhadap perizinan, standar teknis dan pemeriksaan sesuai dengan peraturan perundang-undangan</a:t>
                      </a:r>
                      <a:endParaRPr kumimoji="0" lang="id-ID" sz="1000" b="1" i="0" u="none" strike="noStrike" cap="none" normalizeH="0" baseline="0" dirty="0" smtClean="0">
                        <a:ln>
                          <a:noFill/>
                        </a:ln>
                        <a:solidFill>
                          <a:srgbClr val="000000"/>
                        </a:solidFill>
                        <a:effectLst/>
                        <a:latin typeface="+mn-lt"/>
                        <a:ea typeface="Verdana" pitchFamily="34" charset="0"/>
                        <a:cs typeface="Verdana" pitchFamily="34" charset="0"/>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id-ID" sz="1000" dirty="0" smtClean="0">
                          <a:solidFill>
                            <a:schemeClr val="bg2">
                              <a:lumMod val="10000"/>
                            </a:schemeClr>
                          </a:solidFill>
                          <a:latin typeface="+mn-lt"/>
                        </a:rPr>
                        <a:t>Sosialisasi</a:t>
                      </a:r>
                      <a:endParaRPr lang="id-ID" sz="1000" dirty="0">
                        <a:solidFill>
                          <a:schemeClr val="bg2">
                            <a:lumMod val="10000"/>
                          </a:schemeClr>
                        </a:solidFill>
                        <a:latin typeface="+mn-lt"/>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d-ID" sz="1000" dirty="0" smtClean="0">
                          <a:solidFill>
                            <a:schemeClr val="bg2">
                              <a:lumMod val="10000"/>
                            </a:schemeClr>
                          </a:solidFill>
                        </a:rPr>
                        <a:t>-</a:t>
                      </a: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d-ID" sz="1000" dirty="0" smtClean="0">
                          <a:solidFill>
                            <a:schemeClr val="bg2">
                              <a:lumMod val="10000"/>
                            </a:schemeClr>
                          </a:solidFill>
                        </a:rPr>
                        <a:t>-</a:t>
                      </a: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d-ID" sz="1000" dirty="0" smtClean="0">
                          <a:solidFill>
                            <a:schemeClr val="bg2">
                              <a:lumMod val="10000"/>
                            </a:schemeClr>
                          </a:solidFill>
                        </a:rPr>
                        <a:t>-</a:t>
                      </a: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158251">
                <a:tc>
                  <a:txBody>
                    <a:bodyPr/>
                    <a:lstStyle/>
                    <a:p>
                      <a:pPr algn="ct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indent="-177800" algn="l">
                        <a:buFont typeface="+mj-lt"/>
                        <a:buAutoNum type="arabicPeriod" startAt="2"/>
                      </a:pPr>
                      <a:r>
                        <a:rPr lang="id-ID" sz="1000" b="1" i="1" dirty="0" smtClean="0">
                          <a:solidFill>
                            <a:schemeClr val="bg2">
                              <a:lumMod val="10000"/>
                            </a:schemeClr>
                          </a:solidFill>
                        </a:rPr>
                        <a:t>Pemberdayaan Masyarakat</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id-ID" sz="1000" b="0" i="0" u="none" strike="noStrike" cap="none" normalizeH="0" baseline="0" dirty="0" smtClean="0">
                          <a:ln>
                            <a:noFill/>
                          </a:ln>
                          <a:solidFill>
                            <a:srgbClr val="000000"/>
                          </a:solidFill>
                          <a:effectLst/>
                          <a:latin typeface="+mn-lt"/>
                          <a:ea typeface="Verdana" pitchFamily="34" charset="0"/>
                          <a:cs typeface="Verdana" pitchFamily="34" charset="0"/>
                        </a:rPr>
                        <a:t>Pelaksanaan melalui pendampingan dan pelayanan informasi</a:t>
                      </a:r>
                      <a:endParaRPr kumimoji="0" lang="id-ID" sz="1000" b="1" i="0" u="none" strike="noStrike" cap="none" normalizeH="0" baseline="0" dirty="0" smtClean="0">
                        <a:ln>
                          <a:noFill/>
                        </a:ln>
                        <a:solidFill>
                          <a:srgbClr val="000000"/>
                        </a:solidFill>
                        <a:effectLst/>
                        <a:latin typeface="+mn-lt"/>
                        <a:ea typeface="Verdana" pitchFamily="34" charset="0"/>
                        <a:cs typeface="Verdana" pitchFamily="34" charset="0"/>
                      </a:endParaRPr>
                    </a:p>
                    <a:p>
                      <a:pPr marL="177800" marR="0" indent="-177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d-ID" sz="1000" dirty="0" smtClean="0">
                        <a:solidFill>
                          <a:schemeClr val="bg2">
                            <a:lumMod val="10000"/>
                          </a:schemeClr>
                        </a:solidFill>
                        <a:latin typeface="+mn-lt"/>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Cap Building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Cap.Building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Penguatan Kelembagaan</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Baseline Data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Perencanaan terpadu</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Cap Building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Cap.Building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chemeClr val="bg2">
                              <a:lumMod val="10000"/>
                            </a:schemeClr>
                          </a:solidFill>
                        </a:rPr>
                        <a:t>Perencanaan terpadu</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d-ID" sz="1000" dirty="0" smtClean="0">
                          <a:solidFill>
                            <a:schemeClr val="bg2">
                              <a:lumMod val="10000"/>
                            </a:schemeClr>
                          </a:solidFill>
                        </a:rPr>
                        <a:t>-</a:t>
                      </a: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d-ID" sz="1000" dirty="0" smtClean="0">
                          <a:solidFill>
                            <a:schemeClr val="bg2">
                              <a:lumMod val="10000"/>
                            </a:schemeClr>
                          </a:solidFill>
                        </a:rPr>
                        <a:t>-</a:t>
                      </a: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43853">
                <a:tc>
                  <a:txBody>
                    <a:bodyPr/>
                    <a:lstStyle/>
                    <a:p>
                      <a:pPr algn="ctr"/>
                      <a:r>
                        <a:rPr lang="id-ID" sz="1000" b="1" dirty="0" smtClean="0">
                          <a:solidFill>
                            <a:schemeClr val="bg2">
                              <a:lumMod val="10000"/>
                            </a:schemeClr>
                          </a:solidFill>
                        </a:rPr>
                        <a:t>II</a:t>
                      </a:r>
                      <a:endParaRPr lang="id-ID" sz="1000" b="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gridSpan="6">
                  <a:txBody>
                    <a:bodyPr/>
                    <a:lstStyle/>
                    <a:p>
                      <a:pPr algn="l"/>
                      <a:r>
                        <a:rPr lang="id-ID" sz="1000" b="1" dirty="0" smtClean="0">
                          <a:solidFill>
                            <a:schemeClr val="bg2">
                              <a:lumMod val="10000"/>
                            </a:schemeClr>
                          </a:solidFill>
                        </a:rPr>
                        <a:t>PENINGKATAN</a:t>
                      </a:r>
                      <a:r>
                        <a:rPr lang="id-ID" sz="1000" b="1" baseline="0" dirty="0" smtClean="0">
                          <a:solidFill>
                            <a:schemeClr val="bg2">
                              <a:lumMod val="10000"/>
                            </a:schemeClr>
                          </a:solidFill>
                        </a:rPr>
                        <a:t> KUALITAS</a:t>
                      </a:r>
                      <a:endParaRPr lang="id-ID" sz="1000" b="1"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hMerge="1">
                  <a:txBody>
                    <a:bodyPr/>
                    <a:lstStyle/>
                    <a:p>
                      <a:endParaRPr lang="id-ID"/>
                    </a:p>
                  </a:txBody>
                  <a:tcPr/>
                </a:tc>
                <a:tc hMerge="1">
                  <a:txBody>
                    <a:bodyPr/>
                    <a:lstStyle/>
                    <a:p>
                      <a:endParaRPr lang="id-ID"/>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id-ID" sz="1400" b="1" dirty="0" smtClean="0">
                        <a:solidFill>
                          <a:schemeClr val="bg2">
                            <a:lumMod val="10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ctr"/>
                      <a:endParaRPr lang="id-ID" sz="1400" b="1" dirty="0">
                        <a:solidFill>
                          <a:schemeClr val="bg2">
                            <a:lumMod val="10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hMerge="1">
                  <a:txBody>
                    <a:bodyPr/>
                    <a:lstStyle/>
                    <a:p>
                      <a:pPr algn="ctr"/>
                      <a:endParaRPr lang="id-ID" sz="1400" b="1" dirty="0">
                        <a:solidFill>
                          <a:schemeClr val="bg2">
                            <a:lumMod val="10000"/>
                          </a:schemeClr>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853452">
                <a:tc>
                  <a:txBody>
                    <a:bodyPr/>
                    <a:lstStyle/>
                    <a:p>
                      <a:pPr algn="ct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indent="-177800" algn="l">
                        <a:buFont typeface="+mj-lt"/>
                        <a:buAutoNum type="arabicPeriod"/>
                        <a:tabLst>
                          <a:tab pos="177800" algn="l"/>
                        </a:tabLst>
                      </a:pPr>
                      <a:r>
                        <a:rPr lang="id-ID" sz="1000" b="1" i="1" dirty="0" smtClean="0">
                          <a:solidFill>
                            <a:schemeClr val="bg2">
                              <a:lumMod val="10000"/>
                            </a:schemeClr>
                          </a:solidFill>
                        </a:rPr>
                        <a:t>Pemugaran</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id-ID" sz="1000" b="0" dirty="0" smtClean="0">
                          <a:latin typeface="+mn-lt"/>
                          <a:ea typeface="Verdana" pitchFamily="34" charset="0"/>
                          <a:cs typeface="Verdana" pitchFamily="34" charset="0"/>
                        </a:rPr>
                        <a:t>Perbaikan</a:t>
                      </a:r>
                      <a:r>
                        <a:rPr lang="id-ID" sz="1000" b="0" baseline="0" dirty="0" smtClean="0">
                          <a:latin typeface="+mn-lt"/>
                          <a:ea typeface="Verdana" pitchFamily="34" charset="0"/>
                          <a:cs typeface="Verdana" pitchFamily="34" charset="0"/>
                        </a:rPr>
                        <a:t>, pembangunan kembali menjadi permukiman layak huni</a:t>
                      </a:r>
                      <a:endParaRPr lang="id-ID" sz="1000" b="0" dirty="0" smtClean="0">
                        <a:latin typeface="+mn-lt"/>
                        <a:ea typeface="Verdana" pitchFamily="34" charset="0"/>
                        <a:cs typeface="Verdana" pitchFamily="34" charset="0"/>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Advocasi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Penyiapan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tertier </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Ringan-sedang</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Penyiapan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tertier </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Ringan-sedang</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Sekunder</a:t>
                      </a:r>
                    </a:p>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Sedang- Berat</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Primer</a:t>
                      </a:r>
                    </a:p>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Berat-Sedang</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853452">
                <a:tc>
                  <a:txBody>
                    <a:bodyPr/>
                    <a:lstStyle/>
                    <a:p>
                      <a:pPr algn="ct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indent="-177800" algn="l">
                        <a:buFont typeface="+mj-lt"/>
                        <a:buAutoNum type="arabicPeriod" startAt="2"/>
                      </a:pPr>
                      <a:r>
                        <a:rPr lang="id-ID" sz="1000" b="1" i="1" dirty="0" smtClean="0">
                          <a:solidFill>
                            <a:schemeClr val="bg2">
                              <a:lumMod val="10000"/>
                            </a:schemeClr>
                          </a:solidFill>
                        </a:rPr>
                        <a:t>Peremajaan </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id-ID" sz="1000" b="0" dirty="0" smtClean="0">
                          <a:latin typeface="+mn-lt"/>
                          <a:ea typeface="Verdana" pitchFamily="34" charset="0"/>
                          <a:cs typeface="Verdana" pitchFamily="34" charset="0"/>
                        </a:rPr>
                        <a:t>Mewujudkan</a:t>
                      </a:r>
                      <a:r>
                        <a:rPr lang="id-ID" sz="1000" b="0" baseline="0" dirty="0" smtClean="0">
                          <a:latin typeface="+mn-lt"/>
                          <a:ea typeface="Verdana" pitchFamily="34" charset="0"/>
                          <a:cs typeface="Verdana" pitchFamily="34" charset="0"/>
                        </a:rPr>
                        <a:t> permukiman yang lebih baik guna melindungi keselamatan dan keamanan masyarakat sekitar dengan terlebih dahulu menyediakan tempat tinggal bagi masyarakat  </a:t>
                      </a:r>
                      <a:endParaRPr lang="id-ID" sz="1000" b="0" dirty="0" smtClean="0">
                        <a:latin typeface="+mn-lt"/>
                        <a:ea typeface="Verdana" pitchFamily="34" charset="0"/>
                        <a:cs typeface="Verdana" pitchFamily="34" charset="0"/>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Advokasi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Penyiapan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tertier </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Ringan-sedang</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Penyiapan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tertier </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Ringan-sedang</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Sekunder</a:t>
                      </a:r>
                    </a:p>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Sedang- Berat</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Primer</a:t>
                      </a:r>
                    </a:p>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Kategori Kumuh Berat-Sedang</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05727">
                <a:tc>
                  <a:txBody>
                    <a:bodyPr/>
                    <a:lstStyle/>
                    <a:p>
                      <a:pPr algn="ctr"/>
                      <a:endParaRPr lang="id-ID" sz="1000" dirty="0">
                        <a:solidFill>
                          <a:schemeClr val="bg2">
                            <a:lumMod val="10000"/>
                          </a:schemeClr>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7800" marR="0" indent="-177800" algn="l" defTabSz="914400" rtl="0" eaLnBrk="1" fontAlgn="auto" latinLnBrk="0" hangingPunct="1">
                        <a:lnSpc>
                          <a:spcPct val="100000"/>
                        </a:lnSpc>
                        <a:spcBef>
                          <a:spcPts val="0"/>
                        </a:spcBef>
                        <a:spcAft>
                          <a:spcPts val="0"/>
                        </a:spcAft>
                        <a:buClrTx/>
                        <a:buSzTx/>
                        <a:buFont typeface="+mj-lt"/>
                        <a:buAutoNum type="arabicPeriod" startAt="3"/>
                        <a:tabLst/>
                        <a:defRPr/>
                      </a:pPr>
                      <a:r>
                        <a:rPr lang="id-ID" sz="1000" b="1" i="1" dirty="0" smtClean="0">
                          <a:solidFill>
                            <a:schemeClr val="bg2">
                              <a:lumMod val="10000"/>
                            </a:schemeClr>
                          </a:solidFill>
                        </a:rPr>
                        <a:t>Pemukiman kembali </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id-ID" sz="1000" b="0" dirty="0" smtClean="0">
                          <a:latin typeface="+mn-lt"/>
                          <a:ea typeface="Verdana" pitchFamily="34" charset="0"/>
                          <a:cs typeface="Verdana" pitchFamily="34" charset="0"/>
                        </a:rPr>
                        <a:t>Pemindahan masyarakat dari lokasi yang tidak mungkin dibangun kembali/ tidak sesuai dengan rencana</a:t>
                      </a:r>
                      <a:r>
                        <a:rPr lang="id-ID" sz="1000" b="0" baseline="0" dirty="0" smtClean="0">
                          <a:latin typeface="+mn-lt"/>
                          <a:ea typeface="Verdana" pitchFamily="34" charset="0"/>
                          <a:cs typeface="Verdana" pitchFamily="34" charset="0"/>
                        </a:rPr>
                        <a:t> tata ruang dan/ atau rawan bencana serta menimbulkan bahaya bagi barang ataupun manusia (contoh: penyediaan Rusunawa)</a:t>
                      </a:r>
                      <a:endParaRPr lang="id-ID" sz="1000" b="0" dirty="0">
                        <a:latin typeface="+mn-lt"/>
                        <a:ea typeface="Verdana" pitchFamily="34" charset="0"/>
                        <a:cs typeface="Verdana" pitchFamily="34" charset="0"/>
                      </a:endParaRPr>
                    </a:p>
                  </a:txBody>
                  <a:tcPr marL="85719" marR="85719" marT="45665" marB="456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Advokasi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Penyiapan Masy.</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Penyiapan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sekunder-tertier </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Sekunder-tertier</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chemeClr val="bg2">
                              <a:lumMod val="10000"/>
                            </a:schemeClr>
                          </a:solidFill>
                        </a:rPr>
                        <a:t>Pemb. fisik Primer</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01052">
                <a:tc>
                  <a:txBody>
                    <a:bodyPr/>
                    <a:lstStyle/>
                    <a:p>
                      <a:pPr algn="ctr"/>
                      <a:r>
                        <a:rPr lang="id-ID" sz="1000" b="1" dirty="0" smtClean="0">
                          <a:solidFill>
                            <a:srgbClr val="FF0000"/>
                          </a:solidFill>
                        </a:rPr>
                        <a:t>III</a:t>
                      </a:r>
                      <a:endParaRPr lang="id-ID" sz="1000" b="1" dirty="0">
                        <a:solidFill>
                          <a:srgbClr val="FF0000"/>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algn="l"/>
                      <a:r>
                        <a:rPr lang="id-ID" sz="1000" b="1" dirty="0" smtClean="0">
                          <a:solidFill>
                            <a:srgbClr val="FF0000"/>
                          </a:solidFill>
                        </a:rPr>
                        <a:t>PENGELOLAAN</a:t>
                      </a:r>
                      <a:endParaRPr lang="id-ID" sz="1000" b="1" dirty="0">
                        <a:solidFill>
                          <a:srgbClr val="FF0000"/>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err="1" smtClean="0">
                          <a:solidFill>
                            <a:srgbClr val="FF0000"/>
                          </a:solidFill>
                        </a:rPr>
                        <a:t>dilakukan</a:t>
                      </a:r>
                      <a:r>
                        <a:rPr lang="en-US" sz="1000" dirty="0" smtClean="0">
                          <a:solidFill>
                            <a:srgbClr val="FF0000"/>
                          </a:solidFill>
                        </a:rPr>
                        <a:t> </a:t>
                      </a:r>
                      <a:r>
                        <a:rPr lang="en-US" sz="1000" dirty="0" err="1" smtClean="0">
                          <a:solidFill>
                            <a:srgbClr val="FF0000"/>
                          </a:solidFill>
                        </a:rPr>
                        <a:t>untuk</a:t>
                      </a:r>
                      <a:r>
                        <a:rPr lang="en-US" sz="1000" dirty="0" smtClean="0">
                          <a:solidFill>
                            <a:srgbClr val="FF0000"/>
                          </a:solidFill>
                        </a:rPr>
                        <a:t> </a:t>
                      </a:r>
                      <a:r>
                        <a:rPr lang="en-US" sz="1000" dirty="0" err="1" smtClean="0">
                          <a:solidFill>
                            <a:srgbClr val="FF0000"/>
                          </a:solidFill>
                        </a:rPr>
                        <a:t>mempertahankan</a:t>
                      </a:r>
                      <a:r>
                        <a:rPr lang="en-US" sz="1000" dirty="0" smtClean="0">
                          <a:solidFill>
                            <a:srgbClr val="FF0000"/>
                          </a:solidFill>
                        </a:rPr>
                        <a:t> </a:t>
                      </a:r>
                      <a:r>
                        <a:rPr lang="en-US" sz="1000" dirty="0" err="1" smtClean="0">
                          <a:solidFill>
                            <a:srgbClr val="FF0000"/>
                          </a:solidFill>
                        </a:rPr>
                        <a:t>dan</a:t>
                      </a:r>
                      <a:r>
                        <a:rPr lang="en-US" sz="1000" dirty="0" smtClean="0">
                          <a:solidFill>
                            <a:srgbClr val="FF0000"/>
                          </a:solidFill>
                        </a:rPr>
                        <a:t> </a:t>
                      </a:r>
                      <a:r>
                        <a:rPr lang="en-US" sz="1000" dirty="0" err="1" smtClean="0">
                          <a:solidFill>
                            <a:srgbClr val="FF0000"/>
                          </a:solidFill>
                        </a:rPr>
                        <a:t>menjaga</a:t>
                      </a:r>
                      <a:r>
                        <a:rPr lang="en-US" sz="1000" dirty="0" smtClean="0">
                          <a:solidFill>
                            <a:srgbClr val="FF0000"/>
                          </a:solidFill>
                        </a:rPr>
                        <a:t> </a:t>
                      </a:r>
                      <a:r>
                        <a:rPr lang="en-US" sz="1000" dirty="0" err="1" smtClean="0">
                          <a:solidFill>
                            <a:srgbClr val="FF0000"/>
                          </a:solidFill>
                        </a:rPr>
                        <a:t>kualitas</a:t>
                      </a:r>
                      <a:r>
                        <a:rPr lang="en-US" sz="1000" dirty="0" smtClean="0">
                          <a:solidFill>
                            <a:srgbClr val="FF0000"/>
                          </a:solidFill>
                        </a:rPr>
                        <a:t> </a:t>
                      </a:r>
                      <a:r>
                        <a:rPr lang="en-US" sz="1000" dirty="0" err="1" smtClean="0">
                          <a:solidFill>
                            <a:srgbClr val="FF0000"/>
                          </a:solidFill>
                        </a:rPr>
                        <a:t>perumahan</a:t>
                      </a:r>
                      <a:r>
                        <a:rPr lang="en-US" sz="1000" dirty="0" smtClean="0">
                          <a:solidFill>
                            <a:srgbClr val="FF0000"/>
                          </a:solidFill>
                        </a:rPr>
                        <a:t> </a:t>
                      </a:r>
                      <a:r>
                        <a:rPr lang="en-US" sz="1000" dirty="0" err="1" smtClean="0">
                          <a:solidFill>
                            <a:srgbClr val="FF0000"/>
                          </a:solidFill>
                        </a:rPr>
                        <a:t>dan</a:t>
                      </a:r>
                      <a:r>
                        <a:rPr lang="en-US" sz="1000" dirty="0" smtClean="0">
                          <a:solidFill>
                            <a:srgbClr val="FF0000"/>
                          </a:solidFill>
                        </a:rPr>
                        <a:t> </a:t>
                      </a:r>
                      <a:r>
                        <a:rPr lang="en-US" sz="1000" dirty="0" err="1" smtClean="0">
                          <a:solidFill>
                            <a:srgbClr val="FF0000"/>
                          </a:solidFill>
                        </a:rPr>
                        <a:t>permukiman</a:t>
                      </a:r>
                      <a:r>
                        <a:rPr lang="en-US" sz="1000" dirty="0" smtClean="0">
                          <a:solidFill>
                            <a:srgbClr val="FF0000"/>
                          </a:solidFill>
                        </a:rPr>
                        <a:t> </a:t>
                      </a:r>
                      <a:r>
                        <a:rPr lang="en-US" sz="1000" dirty="0" err="1" smtClean="0">
                          <a:solidFill>
                            <a:srgbClr val="FF0000"/>
                          </a:solidFill>
                        </a:rPr>
                        <a:t>secara</a:t>
                      </a:r>
                      <a:r>
                        <a:rPr lang="en-US" sz="1000" dirty="0" smtClean="0">
                          <a:solidFill>
                            <a:srgbClr val="FF0000"/>
                          </a:solidFill>
                        </a:rPr>
                        <a:t> </a:t>
                      </a:r>
                      <a:r>
                        <a:rPr lang="en-US" sz="1000" dirty="0" err="1" smtClean="0">
                          <a:solidFill>
                            <a:srgbClr val="FF0000"/>
                          </a:solidFill>
                        </a:rPr>
                        <a:t>berkelanjutan</a:t>
                      </a:r>
                      <a:endParaRPr lang="en-US" sz="1000" dirty="0" smtClean="0">
                        <a:solidFill>
                          <a:srgbClr val="FF0000"/>
                        </a:solidFill>
                      </a:endParaRPr>
                    </a:p>
                  </a:txBody>
                  <a:tcPr marL="85719" marR="85719" marT="45665" marB="4566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rgbClr val="FF0000"/>
                          </a:solidFill>
                        </a:rPr>
                        <a:t>Cap Building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rgbClr val="FF0000"/>
                          </a:solidFill>
                        </a:rPr>
                        <a:t>Cap.Building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dirty="0" smtClean="0">
                          <a:solidFill>
                            <a:srgbClr val="FF0000"/>
                          </a:solidFill>
                        </a:rPr>
                        <a:t>Infrastruktur O &amp; P</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85725" algn="l"/>
                        </a:tabLst>
                        <a:defRPr/>
                      </a:pPr>
                      <a:r>
                        <a:rPr lang="id-ID" sz="1000" dirty="0" smtClean="0">
                          <a:solidFill>
                            <a:srgbClr val="FF0000"/>
                          </a:solidFill>
                        </a:rPr>
                        <a:t>Cap Building Pemda</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85725" algn="l"/>
                        </a:tabLst>
                        <a:defRPr/>
                      </a:pPr>
                      <a:r>
                        <a:rPr lang="id-ID" sz="1000" dirty="0" smtClean="0">
                          <a:solidFill>
                            <a:srgbClr val="FF0000"/>
                          </a:solidFill>
                        </a:rPr>
                        <a:t>Cap.Building Masy.</a:t>
                      </a:r>
                    </a:p>
                    <a:p>
                      <a:pPr marL="85725" marR="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85725" algn="l"/>
                        </a:tabLst>
                        <a:defRPr/>
                      </a:pPr>
                      <a:r>
                        <a:rPr lang="id-ID" sz="1000" dirty="0" smtClean="0">
                          <a:solidFill>
                            <a:srgbClr val="FF0000"/>
                          </a:solidFill>
                        </a:rPr>
                        <a:t>Infrastruktur O &amp;P</a:t>
                      </a: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rgbClr val="FF0000"/>
                          </a:solidFill>
                        </a:rPr>
                        <a:t>Serah terima &amp; OP ke pemda</a:t>
                      </a:r>
                      <a:endParaRPr lang="id-ID" sz="1000" dirty="0" smtClean="0">
                        <a:solidFill>
                          <a:srgbClr val="FF0000"/>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82550" marR="0" indent="-825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d-ID" sz="1000" baseline="0" dirty="0" smtClean="0">
                          <a:solidFill>
                            <a:srgbClr val="FF0000"/>
                          </a:solidFill>
                        </a:rPr>
                        <a:t>Serah terima &amp; OP ke pemda</a:t>
                      </a:r>
                      <a:endParaRPr lang="id-ID" sz="1000" dirty="0" smtClean="0">
                        <a:solidFill>
                          <a:srgbClr val="FF0000"/>
                        </a:solidFill>
                      </a:endParaRPr>
                    </a:p>
                  </a:txBody>
                  <a:tcPr marL="91435" marR="91435"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37975" name="Slide Number Placeholder 6"/>
          <p:cNvSpPr>
            <a:spLocks noGrp="1"/>
          </p:cNvSpPr>
          <p:nvPr>
            <p:ph type="sldNum" sz="quarter" idx="12"/>
          </p:nvPr>
        </p:nvSpPr>
        <p:spPr bwMode="auto">
          <a:xfrm>
            <a:off x="8661400" y="6450013"/>
            <a:ext cx="357188" cy="2857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l">
              <a:lnSpc>
                <a:spcPct val="100000"/>
              </a:lnSpc>
              <a:spcBef>
                <a:spcPct val="0"/>
              </a:spcBef>
              <a:buFontTx/>
              <a:buNone/>
            </a:pPr>
            <a:fld id="{A43858FA-16E1-4208-8A4C-6DB320FA3DE5}" type="slidenum">
              <a:rPr lang="en-US" altLang="en-US" sz="1200" smtClean="0"/>
              <a:pPr algn="l">
                <a:lnSpc>
                  <a:spcPct val="100000"/>
                </a:lnSpc>
                <a:spcBef>
                  <a:spcPct val="0"/>
                </a:spcBef>
                <a:buFontTx/>
                <a:buNone/>
              </a:pPr>
              <a:t>48</a:t>
            </a:fld>
            <a:endParaRPr lang="en-US" altLang="en-US" sz="1200" smtClean="0"/>
          </a:p>
        </p:txBody>
      </p:sp>
      <p:sp>
        <p:nvSpPr>
          <p:cNvPr id="2" name="Title 1"/>
          <p:cNvSpPr>
            <a:spLocks noGrp="1"/>
          </p:cNvSpPr>
          <p:nvPr>
            <p:ph type="title"/>
          </p:nvPr>
        </p:nvSpPr>
        <p:spPr/>
        <p:txBody>
          <a:bodyPr/>
          <a:lstStyle/>
          <a:p>
            <a:endParaRPr lang="id-ID"/>
          </a:p>
        </p:txBody>
      </p:sp>
      <p:sp>
        <p:nvSpPr>
          <p:cNvPr id="6" name="Title 1"/>
          <p:cNvSpPr txBox="1">
            <a:spLocks/>
          </p:cNvSpPr>
          <p:nvPr/>
        </p:nvSpPr>
        <p:spPr>
          <a:xfrm>
            <a:off x="180975" y="0"/>
            <a:ext cx="8963025" cy="5715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altLang="id-ID" sz="2400" b="1" smtClean="0">
                <a:cs typeface="Tahoma" panose="020B0604030504040204" pitchFamily="34" charset="0"/>
              </a:rPr>
              <a:t>Kolaborasi </a:t>
            </a:r>
            <a:r>
              <a:rPr lang="en-US" altLang="id-ID" sz="2400" b="1" smtClean="0">
                <a:cs typeface="Tahoma" panose="020B0604030504040204" pitchFamily="34" charset="0"/>
              </a:rPr>
              <a:t>dalam Pola</a:t>
            </a:r>
            <a:r>
              <a:rPr lang="id-ID" altLang="id-ID" sz="2400" b="1" smtClean="0">
                <a:cs typeface="Tahoma" panose="020B0604030504040204" pitchFamily="34" charset="0"/>
              </a:rPr>
              <a:t> Penanganan </a:t>
            </a:r>
            <a:r>
              <a:rPr lang="en-US" altLang="id-ID" sz="2400" b="1" smtClean="0">
                <a:cs typeface="Tahoma" panose="020B0604030504040204" pitchFamily="34" charset="0"/>
              </a:rPr>
              <a:t>Permukiman </a:t>
            </a:r>
            <a:r>
              <a:rPr lang="id-ID" altLang="id-ID" sz="2400" b="1" smtClean="0">
                <a:cs typeface="Tahoma" panose="020B0604030504040204" pitchFamily="34" charset="0"/>
              </a:rPr>
              <a:t>Kumuh</a:t>
            </a:r>
            <a:endParaRPr lang="id-ID" altLang="id-ID" sz="2400" b="1" dirty="0" smtClean="0">
              <a:cs typeface="Tahoma" panose="020B0604030504040204" pitchFamily="34" charset="0"/>
            </a:endParaRPr>
          </a:p>
        </p:txBody>
      </p:sp>
    </p:spTree>
    <p:extLst>
      <p:ext uri="{BB962C8B-B14F-4D97-AF65-F5344CB8AC3E}">
        <p14:creationId xmlns:p14="http://schemas.microsoft.com/office/powerpoint/2010/main" val="31598416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174"/>
            <a:ext cx="9175033" cy="6889296"/>
            <a:chOff x="-5333383" y="1320799"/>
            <a:chExt cx="9175033" cy="6889296"/>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3" name="Rectangle 12">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pic>
        <p:nvPicPr>
          <p:cNvPr id="3" name="Picture 2"/>
          <p:cNvPicPr>
            <a:picLocks noChangeAspect="1"/>
          </p:cNvPicPr>
          <p:nvPr/>
        </p:nvPicPr>
        <p:blipFill rotWithShape="1">
          <a:blip r:embed="rId3" cstate="print">
            <a:grayscl/>
            <a:extLst>
              <a:ext uri="{28A0092B-C50C-407E-A947-70E740481C1C}">
                <a14:useLocalDpi xmlns:a14="http://schemas.microsoft.com/office/drawing/2010/main" val="0"/>
              </a:ext>
            </a:extLst>
          </a:blip>
          <a:srcRect/>
          <a:stretch/>
        </p:blipFill>
        <p:spPr>
          <a:xfrm>
            <a:off x="4749419" y="-25398"/>
            <a:ext cx="4408229" cy="6908796"/>
          </a:xfrm>
          <a:prstGeom prst="rect">
            <a:avLst/>
          </a:prstGeom>
        </p:spPr>
      </p:pic>
      <p:grpSp>
        <p:nvGrpSpPr>
          <p:cNvPr id="5" name="Group 21"/>
          <p:cNvGrpSpPr/>
          <p:nvPr/>
        </p:nvGrpSpPr>
        <p:grpSpPr>
          <a:xfrm>
            <a:off x="600928" y="2442949"/>
            <a:ext cx="3765928" cy="1897039"/>
            <a:chOff x="246513" y="2015735"/>
            <a:chExt cx="3765928" cy="2610856"/>
          </a:xfrm>
        </p:grpSpPr>
        <p:sp>
          <p:nvSpPr>
            <p:cNvPr id="18" name="Flowchart: Card 17"/>
            <p:cNvSpPr/>
            <p:nvPr/>
          </p:nvSpPr>
          <p:spPr>
            <a:xfrm>
              <a:off x="246513" y="2015735"/>
              <a:ext cx="2114550" cy="2265528"/>
            </a:xfrm>
            <a:prstGeom prst="flowChartPunchedCard">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46762" y="2343281"/>
              <a:ext cx="3465679" cy="2283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7" name="Rectangle 16"/>
          <p:cNvSpPr/>
          <p:nvPr/>
        </p:nvSpPr>
        <p:spPr>
          <a:xfrm>
            <a:off x="4524231" y="2617918"/>
            <a:ext cx="450377" cy="16104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1014761" y="2475571"/>
            <a:ext cx="3509470" cy="1864418"/>
          </a:xfrm>
        </p:spPr>
        <p:txBody>
          <a:bodyPr>
            <a:normAutofit/>
          </a:bodyPr>
          <a:lstStyle/>
          <a:p>
            <a:r>
              <a:rPr lang="id-ID" sz="3600" i="1" dirty="0"/>
              <a:t>Best Practice</a:t>
            </a:r>
            <a:endParaRPr lang="id-ID" sz="3600" dirty="0"/>
          </a:p>
        </p:txBody>
      </p:sp>
      <p:sp>
        <p:nvSpPr>
          <p:cNvPr id="9" name="Title 1"/>
          <p:cNvSpPr txBox="1">
            <a:spLocks/>
          </p:cNvSpPr>
          <p:nvPr/>
        </p:nvSpPr>
        <p:spPr>
          <a:xfrm>
            <a:off x="7049494" y="4203511"/>
            <a:ext cx="3615804" cy="308775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r>
              <a:rPr lang="id-ID" sz="28700" dirty="0" smtClean="0">
                <a:solidFill>
                  <a:schemeClr val="bg1">
                    <a:alpha val="40000"/>
                  </a:schemeClr>
                </a:solidFill>
              </a:rPr>
              <a:t>5</a:t>
            </a:r>
            <a:endParaRPr lang="id-ID" sz="28700" dirty="0">
              <a:solidFill>
                <a:schemeClr val="bg1">
                  <a:alpha val="40000"/>
                </a:schemeClr>
              </a:solidFill>
            </a:endParaRPr>
          </a:p>
        </p:txBody>
      </p:sp>
      <p:sp>
        <p:nvSpPr>
          <p:cNvPr id="10" name="Slide Number Placeholder 9"/>
          <p:cNvSpPr>
            <a:spLocks noGrp="1"/>
          </p:cNvSpPr>
          <p:nvPr>
            <p:ph type="sldNum" sz="quarter" idx="12"/>
          </p:nvPr>
        </p:nvSpPr>
        <p:spPr/>
        <p:txBody>
          <a:bodyPr/>
          <a:lstStyle/>
          <a:p>
            <a:fld id="{B87B30B6-2155-4CBA-9E03-20DB79216E54}" type="slidenum">
              <a:rPr lang="id-ID" smtClean="0"/>
              <a:pPr/>
              <a:t>49</a:t>
            </a:fld>
            <a:endParaRPr lang="id-ID"/>
          </a:p>
        </p:txBody>
      </p:sp>
    </p:spTree>
    <p:extLst>
      <p:ext uri="{BB962C8B-B14F-4D97-AF65-F5344CB8AC3E}">
        <p14:creationId xmlns:p14="http://schemas.microsoft.com/office/powerpoint/2010/main" val="32998799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a:extLst/>
          </p:cNvPr>
          <p:cNvSpPr/>
          <p:nvPr/>
        </p:nvSpPr>
        <p:spPr>
          <a:xfrm>
            <a:off x="6264520" y="2140927"/>
            <a:ext cx="2448657" cy="2817934"/>
          </a:xfrm>
          <a:prstGeom prst="rect">
            <a:avLst/>
          </a:prstGeom>
          <a:solidFill>
            <a:srgbClr val="8FC3BA">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latin typeface="Franklin Gothic Book" panose="020B0503020102020204" pitchFamily="34" charset="0"/>
            </a:endParaRPr>
          </a:p>
        </p:txBody>
      </p:sp>
      <p:sp>
        <p:nvSpPr>
          <p:cNvPr id="10" name="Rectangle 9">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cxnSp>
        <p:nvCxnSpPr>
          <p:cNvPr id="7172" name="Straight Connector 12"/>
          <p:cNvCxnSpPr>
            <a:cxnSpLocks noChangeShapeType="1"/>
          </p:cNvCxnSpPr>
          <p:nvPr/>
        </p:nvCxnSpPr>
        <p:spPr bwMode="auto">
          <a:xfrm flipV="1">
            <a:off x="6176597" y="2397369"/>
            <a:ext cx="0" cy="1460989"/>
          </a:xfrm>
          <a:prstGeom prst="line">
            <a:avLst/>
          </a:prstGeom>
          <a:noFill/>
          <a:ln w="12700" algn="ctr">
            <a:solidFill>
              <a:srgbClr val="333F50"/>
            </a:solidFill>
            <a:miter lim="800000"/>
            <a:headEnd type="oval" w="med" len="med"/>
            <a:tailEnd type="oval" w="med" len="med"/>
          </a:ln>
          <a:extLst>
            <a:ext uri="{909E8E84-426E-40DD-AFC4-6F175D3DCCD1}">
              <a14:hiddenFill xmlns:a14="http://schemas.microsoft.com/office/drawing/2010/main">
                <a:noFill/>
              </a14:hiddenFill>
            </a:ext>
          </a:extLst>
        </p:spPr>
      </p:cxnSp>
      <p:cxnSp>
        <p:nvCxnSpPr>
          <p:cNvPr id="7173" name="Straight Connector 13"/>
          <p:cNvCxnSpPr>
            <a:cxnSpLocks noChangeShapeType="1"/>
          </p:cNvCxnSpPr>
          <p:nvPr/>
        </p:nvCxnSpPr>
        <p:spPr bwMode="auto">
          <a:xfrm flipV="1">
            <a:off x="4460631" y="2479431"/>
            <a:ext cx="0" cy="1459523"/>
          </a:xfrm>
          <a:prstGeom prst="line">
            <a:avLst/>
          </a:prstGeom>
          <a:noFill/>
          <a:ln w="12700" algn="ctr">
            <a:solidFill>
              <a:srgbClr val="478828"/>
            </a:solidFill>
            <a:miter lim="800000"/>
            <a:headEnd type="oval" w="med" len="med"/>
            <a:tailEnd type="oval" w="med" len="med"/>
          </a:ln>
          <a:extLst>
            <a:ext uri="{909E8E84-426E-40DD-AFC4-6F175D3DCCD1}">
              <a14:hiddenFill xmlns:a14="http://schemas.microsoft.com/office/drawing/2010/main">
                <a:noFill/>
              </a14:hiddenFill>
            </a:ext>
          </a:extLst>
        </p:spPr>
      </p:cxnSp>
      <p:cxnSp>
        <p:nvCxnSpPr>
          <p:cNvPr id="7174" name="Straight Connector 14"/>
          <p:cNvCxnSpPr>
            <a:cxnSpLocks noChangeShapeType="1"/>
          </p:cNvCxnSpPr>
          <p:nvPr/>
        </p:nvCxnSpPr>
        <p:spPr bwMode="auto">
          <a:xfrm flipV="1">
            <a:off x="2754923" y="2624506"/>
            <a:ext cx="0" cy="1460988"/>
          </a:xfrm>
          <a:prstGeom prst="line">
            <a:avLst/>
          </a:prstGeom>
          <a:noFill/>
          <a:ln w="12700" algn="ctr">
            <a:solidFill>
              <a:srgbClr val="F69528"/>
            </a:solidFill>
            <a:miter lim="800000"/>
            <a:headEnd type="oval" w="med" len="med"/>
            <a:tailEnd type="oval" w="med" len="med"/>
          </a:ln>
          <a:extLst>
            <a:ext uri="{909E8E84-426E-40DD-AFC4-6F175D3DCCD1}">
              <a14:hiddenFill xmlns:a14="http://schemas.microsoft.com/office/drawing/2010/main">
                <a:noFill/>
              </a14:hiddenFill>
            </a:ext>
          </a:extLst>
        </p:spPr>
      </p:cxnSp>
      <p:pic>
        <p:nvPicPr>
          <p:cNvPr id="717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692" y="3839308"/>
            <a:ext cx="7139354" cy="109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p:cNvPr>
          <p:cNvSpPr txBox="1"/>
          <p:nvPr/>
        </p:nvSpPr>
        <p:spPr>
          <a:xfrm>
            <a:off x="1188357" y="4059116"/>
            <a:ext cx="954107" cy="425373"/>
          </a:xfrm>
          <a:prstGeom prst="rect">
            <a:avLst/>
          </a:prstGeom>
          <a:noFill/>
        </p:spPr>
        <p:txBody>
          <a:bodyPr wrap="none">
            <a:spAutoFit/>
          </a:bodyPr>
          <a:lstStyle/>
          <a:p>
            <a:pPr algn="ctr">
              <a:defRPr/>
            </a:pPr>
            <a:r>
              <a:rPr lang="en-US" sz="1082" b="1" dirty="0">
                <a:solidFill>
                  <a:schemeClr val="tx1">
                    <a:lumMod val="75000"/>
                    <a:lumOff val="25000"/>
                  </a:schemeClr>
                </a:solidFill>
                <a:latin typeface="Franklin Gothic Book" panose="020B0503020102020204" pitchFamily="34" charset="0"/>
                <a:cs typeface="Arial"/>
              </a:rPr>
              <a:t>RPJM I</a:t>
            </a:r>
          </a:p>
          <a:p>
            <a:pPr algn="ctr">
              <a:defRPr/>
            </a:pPr>
            <a:r>
              <a:rPr lang="en-US" sz="1082" b="1" dirty="0">
                <a:solidFill>
                  <a:schemeClr val="tx1">
                    <a:lumMod val="75000"/>
                    <a:lumOff val="25000"/>
                  </a:schemeClr>
                </a:solidFill>
                <a:latin typeface="Franklin Gothic Book" panose="020B0503020102020204" pitchFamily="34" charset="0"/>
                <a:cs typeface="Arial"/>
              </a:rPr>
              <a:t>(2005-2009)</a:t>
            </a:r>
          </a:p>
        </p:txBody>
      </p:sp>
      <p:sp>
        <p:nvSpPr>
          <p:cNvPr id="18" name="TextBox 17">
            <a:extLst/>
          </p:cNvPr>
          <p:cNvSpPr txBox="1"/>
          <p:nvPr/>
        </p:nvSpPr>
        <p:spPr>
          <a:xfrm>
            <a:off x="3019357" y="4032739"/>
            <a:ext cx="954107" cy="425373"/>
          </a:xfrm>
          <a:prstGeom prst="rect">
            <a:avLst/>
          </a:prstGeom>
          <a:noFill/>
        </p:spPr>
        <p:txBody>
          <a:bodyPr wrap="none">
            <a:spAutoFit/>
          </a:bodyPr>
          <a:lstStyle/>
          <a:p>
            <a:pPr algn="ctr">
              <a:defRPr/>
            </a:pPr>
            <a:r>
              <a:rPr lang="en-US" sz="1082" b="1" dirty="0">
                <a:solidFill>
                  <a:schemeClr val="tx1">
                    <a:lumMod val="75000"/>
                    <a:lumOff val="25000"/>
                  </a:schemeClr>
                </a:solidFill>
                <a:latin typeface="Franklin Gothic Book" panose="020B0503020102020204" pitchFamily="34" charset="0"/>
                <a:cs typeface="Arial"/>
              </a:rPr>
              <a:t>RPJM II</a:t>
            </a:r>
          </a:p>
          <a:p>
            <a:pPr algn="ctr">
              <a:defRPr/>
            </a:pPr>
            <a:r>
              <a:rPr lang="en-US" sz="1082" b="1" dirty="0">
                <a:solidFill>
                  <a:schemeClr val="tx1">
                    <a:lumMod val="75000"/>
                    <a:lumOff val="25000"/>
                  </a:schemeClr>
                </a:solidFill>
                <a:latin typeface="Franklin Gothic Book" panose="020B0503020102020204" pitchFamily="34" charset="0"/>
                <a:cs typeface="Arial"/>
              </a:rPr>
              <a:t>(2010-2014)</a:t>
            </a:r>
          </a:p>
        </p:txBody>
      </p:sp>
      <p:sp>
        <p:nvSpPr>
          <p:cNvPr id="19" name="TextBox 18">
            <a:extLst/>
          </p:cNvPr>
          <p:cNvSpPr txBox="1"/>
          <p:nvPr/>
        </p:nvSpPr>
        <p:spPr>
          <a:xfrm>
            <a:off x="4541108" y="4032739"/>
            <a:ext cx="989374" cy="425373"/>
          </a:xfrm>
          <a:prstGeom prst="rect">
            <a:avLst/>
          </a:prstGeom>
          <a:noFill/>
        </p:spPr>
        <p:txBody>
          <a:bodyPr wrap="none">
            <a:spAutoFit/>
          </a:bodyPr>
          <a:lstStyle/>
          <a:p>
            <a:pPr algn="ctr">
              <a:defRPr/>
            </a:pPr>
            <a:r>
              <a:rPr lang="en-US" sz="1082" b="1" dirty="0">
                <a:solidFill>
                  <a:srgbClr val="FFFFFF"/>
                </a:solidFill>
                <a:latin typeface="Franklin Gothic Book" panose="020B0503020102020204" pitchFamily="34" charset="0"/>
                <a:cs typeface="Arial"/>
              </a:rPr>
              <a:t>RPJM III</a:t>
            </a:r>
          </a:p>
          <a:p>
            <a:pPr algn="ctr">
              <a:defRPr/>
            </a:pPr>
            <a:r>
              <a:rPr lang="en-US" sz="1082" b="1" dirty="0">
                <a:solidFill>
                  <a:srgbClr val="FFFFFF"/>
                </a:solidFill>
                <a:latin typeface="Franklin Gothic Book" panose="020B0503020102020204" pitchFamily="34" charset="0"/>
                <a:cs typeface="Arial"/>
              </a:rPr>
              <a:t> (2015-2019)</a:t>
            </a:r>
          </a:p>
        </p:txBody>
      </p:sp>
      <p:sp>
        <p:nvSpPr>
          <p:cNvPr id="7179" name="TextBox 19"/>
          <p:cNvSpPr txBox="1">
            <a:spLocks noChangeArrowheads="1"/>
          </p:cNvSpPr>
          <p:nvPr/>
        </p:nvSpPr>
        <p:spPr bwMode="auto">
          <a:xfrm>
            <a:off x="6225410" y="4059116"/>
            <a:ext cx="1139159" cy="49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ctr">
              <a:lnSpc>
                <a:spcPct val="100000"/>
              </a:lnSpc>
              <a:spcBef>
                <a:spcPct val="0"/>
              </a:spcBef>
              <a:buFontTx/>
              <a:buNone/>
            </a:pPr>
            <a:r>
              <a:rPr lang="en-US" altLang="id-ID" sz="1292" b="1">
                <a:solidFill>
                  <a:srgbClr val="FFFFFF"/>
                </a:solidFill>
                <a:latin typeface="Franklin Gothic Book" panose="020B0503020102020204" pitchFamily="34" charset="0"/>
                <a:cs typeface="Arial" panose="020B0604020202020204" pitchFamily="34" charset="0"/>
              </a:rPr>
              <a:t>RPJM IV</a:t>
            </a:r>
          </a:p>
          <a:p>
            <a:pPr algn="ctr">
              <a:lnSpc>
                <a:spcPct val="100000"/>
              </a:lnSpc>
              <a:spcBef>
                <a:spcPct val="0"/>
              </a:spcBef>
              <a:buFontTx/>
              <a:buNone/>
            </a:pPr>
            <a:r>
              <a:rPr lang="en-US" altLang="id-ID" sz="1292" b="1">
                <a:solidFill>
                  <a:srgbClr val="FFFFFF"/>
                </a:solidFill>
                <a:latin typeface="Franklin Gothic Book" panose="020B0503020102020204" pitchFamily="34" charset="0"/>
                <a:cs typeface="Arial" panose="020B0604020202020204" pitchFamily="34" charset="0"/>
              </a:rPr>
              <a:t> (2020-2024)</a:t>
            </a:r>
          </a:p>
        </p:txBody>
      </p:sp>
      <p:sp>
        <p:nvSpPr>
          <p:cNvPr id="7180" name="TextBox 20"/>
          <p:cNvSpPr txBox="1">
            <a:spLocks noChangeArrowheads="1"/>
          </p:cNvSpPr>
          <p:nvPr/>
        </p:nvSpPr>
        <p:spPr bwMode="auto">
          <a:xfrm>
            <a:off x="1099039" y="2656743"/>
            <a:ext cx="1595804" cy="1115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r">
              <a:lnSpc>
                <a:spcPct val="100000"/>
              </a:lnSpc>
              <a:spcBef>
                <a:spcPct val="0"/>
              </a:spcBef>
              <a:buFontTx/>
              <a:buNone/>
            </a:pPr>
            <a:r>
              <a:rPr lang="en-US" altLang="id-ID" sz="831">
                <a:solidFill>
                  <a:srgbClr val="000000"/>
                </a:solidFill>
                <a:latin typeface="Franklin Gothic Book" panose="020B0503020102020204" pitchFamily="34" charset="0"/>
                <a:cs typeface="Arial" panose="020B0604020202020204" pitchFamily="34" charset="0"/>
              </a:rPr>
              <a:t>Menata kembali dan membangun Indonesia di segala bidang yang ditujukan untuk menciptakan Indonesia yang aman dan damai, yang adil dan demokratis dan yang tingkat kesejahteraan rakyatnya meningkat</a:t>
            </a:r>
          </a:p>
        </p:txBody>
      </p:sp>
      <p:sp>
        <p:nvSpPr>
          <p:cNvPr id="7181" name="TextBox 21"/>
          <p:cNvSpPr txBox="1">
            <a:spLocks noChangeArrowheads="1"/>
          </p:cNvSpPr>
          <p:nvPr/>
        </p:nvSpPr>
        <p:spPr bwMode="auto">
          <a:xfrm>
            <a:off x="2974732" y="2518997"/>
            <a:ext cx="1485900" cy="1243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r">
              <a:lnSpc>
                <a:spcPct val="100000"/>
              </a:lnSpc>
              <a:spcBef>
                <a:spcPct val="0"/>
              </a:spcBef>
              <a:buFontTx/>
              <a:buNone/>
            </a:pPr>
            <a:r>
              <a:rPr lang="en-US" altLang="id-ID" sz="831">
                <a:solidFill>
                  <a:srgbClr val="000000"/>
                </a:solidFill>
                <a:latin typeface="Franklin Gothic Book" panose="020B0503020102020204" pitchFamily="34" charset="0"/>
                <a:cs typeface="Arial" panose="020B0604020202020204" pitchFamily="34" charset="0"/>
              </a:rPr>
              <a:t>Memantapkan penataan kembali Indonesia di segala bidang dengan menekankan upaya peningkatan kualitas SDM termasuk pengmbangan kemampuan ilmu dan teknologi serta penguatan daya saing perekonomian</a:t>
            </a:r>
          </a:p>
        </p:txBody>
      </p:sp>
      <p:sp>
        <p:nvSpPr>
          <p:cNvPr id="7182" name="TextBox 22"/>
          <p:cNvSpPr txBox="1">
            <a:spLocks noChangeArrowheads="1"/>
          </p:cNvSpPr>
          <p:nvPr/>
        </p:nvSpPr>
        <p:spPr bwMode="auto">
          <a:xfrm>
            <a:off x="4557348" y="2388578"/>
            <a:ext cx="1557704" cy="137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r">
              <a:lnSpc>
                <a:spcPct val="100000"/>
              </a:lnSpc>
              <a:spcBef>
                <a:spcPct val="0"/>
              </a:spcBef>
              <a:buFontTx/>
              <a:buNone/>
            </a:pPr>
            <a:r>
              <a:rPr lang="en-US" altLang="id-ID" sz="831">
                <a:solidFill>
                  <a:srgbClr val="000000"/>
                </a:solidFill>
                <a:latin typeface="Franklin Gothic Book" panose="020B0503020102020204" pitchFamily="34" charset="0"/>
                <a:cs typeface="Arial" panose="020B0604020202020204" pitchFamily="34" charset="0"/>
              </a:rPr>
              <a:t>Memantapkan pembangunan secara menyeluruh di berbagai bidang dengan menekankan pencapaian daya saing kompetitif perekonomian berlandaskan keunggulan sumber daya alam dan sumber daya manusia berkualitas serta kemampuan IPTEK yang terus meningkat</a:t>
            </a:r>
          </a:p>
        </p:txBody>
      </p:sp>
      <p:sp>
        <p:nvSpPr>
          <p:cNvPr id="25" name="TextBox 24">
            <a:extLst/>
          </p:cNvPr>
          <p:cNvSpPr txBox="1"/>
          <p:nvPr/>
        </p:nvSpPr>
        <p:spPr>
          <a:xfrm>
            <a:off x="6327532" y="2117482"/>
            <a:ext cx="2413489" cy="2876044"/>
          </a:xfrm>
          <a:prstGeom prst="rect">
            <a:avLst/>
          </a:prstGeom>
          <a:noFill/>
        </p:spPr>
        <p:txBody>
          <a:bodyPr>
            <a:spAutoFit/>
          </a:bodyPr>
          <a:lstStyle/>
          <a:p>
            <a:pPr algn="r">
              <a:defRPr/>
            </a:pPr>
            <a:r>
              <a:rPr lang="en-US" sz="1292" dirty="0" err="1">
                <a:solidFill>
                  <a:schemeClr val="tx1">
                    <a:lumMod val="75000"/>
                    <a:lumOff val="25000"/>
                  </a:schemeClr>
                </a:solidFill>
                <a:latin typeface="Franklin Gothic Book" panose="020B0503020102020204" pitchFamily="34" charset="0"/>
                <a:cs typeface="Arial"/>
              </a:rPr>
              <a:t>Mewujudkan</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masyarakat</a:t>
            </a:r>
            <a:r>
              <a:rPr lang="en-US" sz="1292" dirty="0">
                <a:solidFill>
                  <a:schemeClr val="tx1">
                    <a:lumMod val="75000"/>
                    <a:lumOff val="25000"/>
                  </a:schemeClr>
                </a:solidFill>
                <a:latin typeface="Franklin Gothic Book" panose="020B0503020102020204" pitchFamily="34" charset="0"/>
                <a:cs typeface="Arial"/>
              </a:rPr>
              <a:t> Indonesia yang </a:t>
            </a:r>
            <a:r>
              <a:rPr lang="en-US" sz="1292" dirty="0" err="1">
                <a:solidFill>
                  <a:schemeClr val="tx1">
                    <a:lumMod val="75000"/>
                    <a:lumOff val="25000"/>
                  </a:schemeClr>
                </a:solidFill>
                <a:latin typeface="Franklin Gothic Book" panose="020B0503020102020204" pitchFamily="34" charset="0"/>
                <a:cs typeface="Arial"/>
              </a:rPr>
              <a:t>mandiri</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maju</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adil</a:t>
            </a:r>
            <a:r>
              <a:rPr lang="en-US" sz="1292" dirty="0">
                <a:solidFill>
                  <a:schemeClr val="tx1">
                    <a:lumMod val="75000"/>
                    <a:lumOff val="25000"/>
                  </a:schemeClr>
                </a:solidFill>
                <a:latin typeface="Franklin Gothic Book" panose="020B0503020102020204" pitchFamily="34" charset="0"/>
                <a:cs typeface="Arial"/>
              </a:rPr>
              <a:t>, dan </a:t>
            </a:r>
            <a:r>
              <a:rPr lang="en-US" sz="1292" dirty="0" err="1">
                <a:solidFill>
                  <a:schemeClr val="tx1">
                    <a:lumMod val="75000"/>
                    <a:lumOff val="25000"/>
                  </a:schemeClr>
                </a:solidFill>
                <a:latin typeface="Franklin Gothic Book" panose="020B0503020102020204" pitchFamily="34" charset="0"/>
                <a:cs typeface="Arial"/>
              </a:rPr>
              <a:t>makmur</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melalui</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percepatan</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pembangunan</a:t>
            </a:r>
            <a:r>
              <a:rPr lang="en-US" sz="1292" dirty="0">
                <a:solidFill>
                  <a:schemeClr val="tx1">
                    <a:lumMod val="75000"/>
                    <a:lumOff val="25000"/>
                  </a:schemeClr>
                </a:solidFill>
                <a:latin typeface="Franklin Gothic Book" panose="020B0503020102020204" pitchFamily="34" charset="0"/>
                <a:cs typeface="Arial"/>
              </a:rPr>
              <a:t> di </a:t>
            </a:r>
            <a:r>
              <a:rPr lang="en-US" sz="1292" dirty="0" err="1">
                <a:solidFill>
                  <a:schemeClr val="tx1">
                    <a:lumMod val="75000"/>
                    <a:lumOff val="25000"/>
                  </a:schemeClr>
                </a:solidFill>
                <a:latin typeface="Franklin Gothic Book" panose="020B0503020102020204" pitchFamily="34" charset="0"/>
                <a:cs typeface="Arial"/>
              </a:rPr>
              <a:t>berbagai</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bidang</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dengan</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menekankan</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terbangunnya</a:t>
            </a:r>
            <a:r>
              <a:rPr lang="en-US" sz="1292" dirty="0">
                <a:solidFill>
                  <a:schemeClr val="tx1">
                    <a:lumMod val="75000"/>
                    <a:lumOff val="25000"/>
                  </a:schemeClr>
                </a:solidFill>
                <a:latin typeface="Franklin Gothic Book" panose="020B0503020102020204" pitchFamily="34" charset="0"/>
                <a:cs typeface="Arial"/>
              </a:rPr>
              <a:t> </a:t>
            </a:r>
            <a:r>
              <a:rPr lang="en-US" sz="1292" b="1" dirty="0" err="1">
                <a:solidFill>
                  <a:schemeClr val="tx1">
                    <a:lumMod val="75000"/>
                    <a:lumOff val="25000"/>
                  </a:schemeClr>
                </a:solidFill>
                <a:latin typeface="Franklin Gothic Book" panose="020B0503020102020204" pitchFamily="34" charset="0"/>
                <a:cs typeface="Arial"/>
              </a:rPr>
              <a:t>struktur</a:t>
            </a:r>
            <a:r>
              <a:rPr lang="en-US" sz="1292" b="1" dirty="0">
                <a:solidFill>
                  <a:schemeClr val="tx1">
                    <a:lumMod val="75000"/>
                    <a:lumOff val="25000"/>
                  </a:schemeClr>
                </a:solidFill>
                <a:latin typeface="Franklin Gothic Book" panose="020B0503020102020204" pitchFamily="34" charset="0"/>
                <a:cs typeface="Arial"/>
              </a:rPr>
              <a:t> </a:t>
            </a:r>
            <a:r>
              <a:rPr lang="en-US" sz="1292" b="1" dirty="0" err="1">
                <a:solidFill>
                  <a:schemeClr val="tx1">
                    <a:lumMod val="75000"/>
                    <a:lumOff val="25000"/>
                  </a:schemeClr>
                </a:solidFill>
                <a:latin typeface="Franklin Gothic Book" panose="020B0503020102020204" pitchFamily="34" charset="0"/>
                <a:cs typeface="Arial"/>
              </a:rPr>
              <a:t>perekonomian</a:t>
            </a:r>
            <a:r>
              <a:rPr lang="en-US" sz="1292" b="1" dirty="0">
                <a:solidFill>
                  <a:schemeClr val="tx1">
                    <a:lumMod val="75000"/>
                    <a:lumOff val="25000"/>
                  </a:schemeClr>
                </a:solidFill>
                <a:latin typeface="Franklin Gothic Book" panose="020B0503020102020204" pitchFamily="34" charset="0"/>
                <a:cs typeface="Arial"/>
              </a:rPr>
              <a:t> yang </a:t>
            </a:r>
            <a:r>
              <a:rPr lang="en-US" sz="1292" b="1" dirty="0" err="1">
                <a:solidFill>
                  <a:schemeClr val="tx1">
                    <a:lumMod val="75000"/>
                    <a:lumOff val="25000"/>
                  </a:schemeClr>
                </a:solidFill>
                <a:latin typeface="Franklin Gothic Book" panose="020B0503020102020204" pitchFamily="34" charset="0"/>
                <a:cs typeface="Arial"/>
              </a:rPr>
              <a:t>kokoh</a:t>
            </a:r>
            <a:r>
              <a:rPr lang="en-US" sz="1292" b="1"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berlandaskan</a:t>
            </a:r>
            <a:r>
              <a:rPr lang="en-US" sz="1292" dirty="0">
                <a:solidFill>
                  <a:schemeClr val="tx1">
                    <a:lumMod val="75000"/>
                    <a:lumOff val="25000"/>
                  </a:schemeClr>
                </a:solidFill>
                <a:latin typeface="Franklin Gothic Book" panose="020B0503020102020204" pitchFamily="34" charset="0"/>
                <a:cs typeface="Arial"/>
              </a:rPr>
              <a:t> </a:t>
            </a:r>
            <a:r>
              <a:rPr lang="en-US" sz="1292" b="1" dirty="0" err="1">
                <a:solidFill>
                  <a:schemeClr val="tx1">
                    <a:lumMod val="75000"/>
                    <a:lumOff val="25000"/>
                  </a:schemeClr>
                </a:solidFill>
                <a:latin typeface="Franklin Gothic Book" panose="020B0503020102020204" pitchFamily="34" charset="0"/>
                <a:cs typeface="Arial"/>
              </a:rPr>
              <a:t>keunggulan</a:t>
            </a:r>
            <a:r>
              <a:rPr lang="en-US" sz="1292" b="1" dirty="0">
                <a:solidFill>
                  <a:schemeClr val="tx1">
                    <a:lumMod val="75000"/>
                    <a:lumOff val="25000"/>
                  </a:schemeClr>
                </a:solidFill>
                <a:latin typeface="Franklin Gothic Book" panose="020B0503020102020204" pitchFamily="34" charset="0"/>
                <a:cs typeface="Arial"/>
              </a:rPr>
              <a:t> </a:t>
            </a:r>
            <a:r>
              <a:rPr lang="en-US" sz="1292" b="1" dirty="0" err="1">
                <a:solidFill>
                  <a:schemeClr val="tx1">
                    <a:lumMod val="75000"/>
                    <a:lumOff val="25000"/>
                  </a:schemeClr>
                </a:solidFill>
                <a:latin typeface="Franklin Gothic Book" panose="020B0503020102020204" pitchFamily="34" charset="0"/>
                <a:cs typeface="Arial"/>
              </a:rPr>
              <a:t>kompetititf</a:t>
            </a:r>
            <a:r>
              <a:rPr lang="en-US" sz="1292" b="1" dirty="0">
                <a:solidFill>
                  <a:schemeClr val="tx1">
                    <a:lumMod val="75000"/>
                    <a:lumOff val="25000"/>
                  </a:schemeClr>
                </a:solidFill>
                <a:latin typeface="Franklin Gothic Book" panose="020B0503020102020204" pitchFamily="34" charset="0"/>
                <a:cs typeface="Arial"/>
              </a:rPr>
              <a:t> di </a:t>
            </a:r>
            <a:r>
              <a:rPr lang="en-US" sz="1292" b="1" dirty="0" err="1">
                <a:solidFill>
                  <a:schemeClr val="tx1">
                    <a:lumMod val="75000"/>
                    <a:lumOff val="25000"/>
                  </a:schemeClr>
                </a:solidFill>
                <a:latin typeface="Franklin Gothic Book" panose="020B0503020102020204" pitchFamily="34" charset="0"/>
                <a:cs typeface="Arial"/>
              </a:rPr>
              <a:t>berbagai</a:t>
            </a:r>
            <a:r>
              <a:rPr lang="en-US" sz="1292" b="1" dirty="0">
                <a:solidFill>
                  <a:schemeClr val="tx1">
                    <a:lumMod val="75000"/>
                    <a:lumOff val="25000"/>
                  </a:schemeClr>
                </a:solidFill>
                <a:latin typeface="Franklin Gothic Book" panose="020B0503020102020204" pitchFamily="34" charset="0"/>
                <a:cs typeface="Arial"/>
              </a:rPr>
              <a:t> </a:t>
            </a:r>
            <a:r>
              <a:rPr lang="en-US" sz="1292" b="1" dirty="0" err="1">
                <a:solidFill>
                  <a:schemeClr val="tx1">
                    <a:lumMod val="75000"/>
                    <a:lumOff val="25000"/>
                  </a:schemeClr>
                </a:solidFill>
                <a:latin typeface="Franklin Gothic Book" panose="020B0503020102020204" pitchFamily="34" charset="0"/>
                <a:cs typeface="Arial"/>
              </a:rPr>
              <a:t>wilayah</a:t>
            </a:r>
            <a:r>
              <a:rPr lang="en-US" sz="1292" b="1" dirty="0">
                <a:solidFill>
                  <a:schemeClr val="tx1">
                    <a:lumMod val="75000"/>
                    <a:lumOff val="25000"/>
                  </a:schemeClr>
                </a:solidFill>
                <a:latin typeface="Franklin Gothic Book" panose="020B0503020102020204" pitchFamily="34" charset="0"/>
                <a:cs typeface="Arial"/>
              </a:rPr>
              <a:t> </a:t>
            </a:r>
            <a:endParaRPr lang="id-ID" sz="1292" b="1" dirty="0">
              <a:solidFill>
                <a:schemeClr val="tx1">
                  <a:lumMod val="75000"/>
                  <a:lumOff val="25000"/>
                </a:schemeClr>
              </a:solidFill>
              <a:latin typeface="Franklin Gothic Book" panose="020B0503020102020204" pitchFamily="34" charset="0"/>
              <a:cs typeface="Arial"/>
            </a:endParaRPr>
          </a:p>
          <a:p>
            <a:pPr algn="r">
              <a:defRPr/>
            </a:pPr>
            <a:r>
              <a:rPr lang="en-US" sz="1292" dirty="0">
                <a:solidFill>
                  <a:schemeClr val="tx1">
                    <a:lumMod val="75000"/>
                    <a:lumOff val="25000"/>
                  </a:schemeClr>
                </a:solidFill>
                <a:latin typeface="Franklin Gothic Book" panose="020B0503020102020204" pitchFamily="34" charset="0"/>
                <a:cs typeface="Arial"/>
              </a:rPr>
              <a:t>yang </a:t>
            </a:r>
            <a:r>
              <a:rPr lang="en-US" sz="1292" dirty="0" err="1">
                <a:solidFill>
                  <a:schemeClr val="tx1">
                    <a:lumMod val="75000"/>
                    <a:lumOff val="25000"/>
                  </a:schemeClr>
                </a:solidFill>
                <a:latin typeface="Franklin Gothic Book" panose="020B0503020102020204" pitchFamily="34" charset="0"/>
                <a:cs typeface="Arial"/>
              </a:rPr>
              <a:t>didukung</a:t>
            </a:r>
            <a:r>
              <a:rPr lang="en-US" sz="1292" dirty="0">
                <a:solidFill>
                  <a:schemeClr val="tx1">
                    <a:lumMod val="75000"/>
                    <a:lumOff val="25000"/>
                  </a:schemeClr>
                </a:solidFill>
                <a:latin typeface="Franklin Gothic Book" panose="020B0503020102020204" pitchFamily="34" charset="0"/>
                <a:cs typeface="Arial"/>
              </a:rPr>
              <a:t> </a:t>
            </a:r>
            <a:endParaRPr lang="id-ID" sz="1292" dirty="0">
              <a:solidFill>
                <a:schemeClr val="tx1">
                  <a:lumMod val="75000"/>
                  <a:lumOff val="25000"/>
                </a:schemeClr>
              </a:solidFill>
              <a:latin typeface="Franklin Gothic Book" panose="020B0503020102020204" pitchFamily="34" charset="0"/>
              <a:cs typeface="Arial"/>
            </a:endParaRPr>
          </a:p>
          <a:p>
            <a:pPr algn="r">
              <a:defRPr/>
            </a:pPr>
            <a:r>
              <a:rPr lang="en-US" sz="1292" dirty="0" err="1">
                <a:solidFill>
                  <a:schemeClr val="tx1">
                    <a:lumMod val="75000"/>
                    <a:lumOff val="25000"/>
                  </a:schemeClr>
                </a:solidFill>
                <a:latin typeface="Franklin Gothic Book" panose="020B0503020102020204" pitchFamily="34" charset="0"/>
                <a:cs typeface="Arial"/>
              </a:rPr>
              <a:t>oleh</a:t>
            </a:r>
            <a:r>
              <a:rPr lang="en-US" sz="1292" dirty="0">
                <a:solidFill>
                  <a:schemeClr val="tx1">
                    <a:lumMod val="75000"/>
                    <a:lumOff val="25000"/>
                  </a:schemeClr>
                </a:solidFill>
                <a:latin typeface="Franklin Gothic Book" panose="020B0503020102020204" pitchFamily="34" charset="0"/>
                <a:cs typeface="Arial"/>
              </a:rPr>
              <a:t> </a:t>
            </a:r>
            <a:r>
              <a:rPr lang="en-US" sz="1292" b="1" dirty="0">
                <a:solidFill>
                  <a:schemeClr val="tx1">
                    <a:lumMod val="75000"/>
                    <a:lumOff val="25000"/>
                  </a:schemeClr>
                </a:solidFill>
                <a:latin typeface="Franklin Gothic Book" panose="020B0503020102020204" pitchFamily="34" charset="0"/>
                <a:cs typeface="Arial"/>
              </a:rPr>
              <a:t>SDM</a:t>
            </a:r>
            <a:endParaRPr lang="id-ID" sz="1292" b="1" dirty="0">
              <a:solidFill>
                <a:schemeClr val="tx1">
                  <a:lumMod val="75000"/>
                  <a:lumOff val="25000"/>
                </a:schemeClr>
              </a:solidFill>
              <a:latin typeface="Franklin Gothic Book" panose="020B0503020102020204" pitchFamily="34" charset="0"/>
              <a:cs typeface="Arial"/>
            </a:endParaRPr>
          </a:p>
          <a:p>
            <a:pPr algn="r">
              <a:defRPr/>
            </a:pPr>
            <a:r>
              <a:rPr lang="en-US" sz="1292" b="1" dirty="0">
                <a:solidFill>
                  <a:schemeClr val="tx1">
                    <a:lumMod val="75000"/>
                    <a:lumOff val="25000"/>
                  </a:schemeClr>
                </a:solidFill>
                <a:latin typeface="Franklin Gothic Book" panose="020B0503020102020204" pitchFamily="34" charset="0"/>
                <a:cs typeface="Arial"/>
              </a:rPr>
              <a:t> </a:t>
            </a:r>
            <a:r>
              <a:rPr lang="en-US" sz="1292" b="1" dirty="0" err="1">
                <a:solidFill>
                  <a:schemeClr val="tx1">
                    <a:lumMod val="75000"/>
                    <a:lumOff val="25000"/>
                  </a:schemeClr>
                </a:solidFill>
                <a:latin typeface="Franklin Gothic Book" panose="020B0503020102020204" pitchFamily="34" charset="0"/>
                <a:cs typeface="Arial"/>
              </a:rPr>
              <a:t>berkualitas</a:t>
            </a:r>
            <a:r>
              <a:rPr lang="en-US" sz="1292" dirty="0">
                <a:solidFill>
                  <a:schemeClr val="tx1">
                    <a:lumMod val="75000"/>
                    <a:lumOff val="25000"/>
                  </a:schemeClr>
                </a:solidFill>
                <a:latin typeface="Franklin Gothic Book" panose="020B0503020102020204" pitchFamily="34" charset="0"/>
                <a:cs typeface="Arial"/>
              </a:rPr>
              <a:t> </a:t>
            </a:r>
            <a:endParaRPr lang="id-ID" sz="1292" dirty="0">
              <a:solidFill>
                <a:schemeClr val="tx1">
                  <a:lumMod val="75000"/>
                  <a:lumOff val="25000"/>
                </a:schemeClr>
              </a:solidFill>
              <a:latin typeface="Franklin Gothic Book" panose="020B0503020102020204" pitchFamily="34" charset="0"/>
              <a:cs typeface="Arial"/>
            </a:endParaRPr>
          </a:p>
          <a:p>
            <a:pPr algn="r">
              <a:defRPr/>
            </a:pPr>
            <a:r>
              <a:rPr lang="en-US" sz="1292" dirty="0" err="1">
                <a:solidFill>
                  <a:schemeClr val="tx1">
                    <a:lumMod val="75000"/>
                    <a:lumOff val="25000"/>
                  </a:schemeClr>
                </a:solidFill>
                <a:latin typeface="Franklin Gothic Book" panose="020B0503020102020204" pitchFamily="34" charset="0"/>
                <a:cs typeface="Arial"/>
              </a:rPr>
              <a:t>dan</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berdaya</a:t>
            </a:r>
            <a:r>
              <a:rPr lang="en-US" sz="1292" dirty="0">
                <a:solidFill>
                  <a:schemeClr val="tx1">
                    <a:lumMod val="75000"/>
                    <a:lumOff val="25000"/>
                  </a:schemeClr>
                </a:solidFill>
                <a:latin typeface="Franklin Gothic Book" panose="020B0503020102020204" pitchFamily="34" charset="0"/>
                <a:cs typeface="Arial"/>
              </a:rPr>
              <a:t> </a:t>
            </a:r>
            <a:r>
              <a:rPr lang="en-US" sz="1292" dirty="0" err="1">
                <a:solidFill>
                  <a:schemeClr val="tx1">
                    <a:lumMod val="75000"/>
                    <a:lumOff val="25000"/>
                  </a:schemeClr>
                </a:solidFill>
                <a:latin typeface="Franklin Gothic Book" panose="020B0503020102020204" pitchFamily="34" charset="0"/>
                <a:cs typeface="Arial"/>
              </a:rPr>
              <a:t>saing</a:t>
            </a:r>
            <a:endParaRPr lang="en-US" sz="1292" dirty="0">
              <a:solidFill>
                <a:schemeClr val="tx1">
                  <a:lumMod val="75000"/>
                  <a:lumOff val="25000"/>
                </a:schemeClr>
              </a:solidFill>
              <a:latin typeface="Franklin Gothic Book" panose="020B0503020102020204" pitchFamily="34" charset="0"/>
              <a:cs typeface="Arial"/>
            </a:endParaRPr>
          </a:p>
        </p:txBody>
      </p:sp>
      <p:sp>
        <p:nvSpPr>
          <p:cNvPr id="28" name="Rounded Rectangular Callout 27">
            <a:extLst/>
          </p:cNvPr>
          <p:cNvSpPr/>
          <p:nvPr/>
        </p:nvSpPr>
        <p:spPr>
          <a:xfrm>
            <a:off x="5334001" y="5153760"/>
            <a:ext cx="3379177" cy="1093177"/>
          </a:xfrm>
          <a:prstGeom prst="wedgeRoundRectCallout">
            <a:avLst>
              <a:gd name="adj1" fmla="val -17565"/>
              <a:gd name="adj2" fmla="val -85701"/>
              <a:gd name="adj3" fmla="val 16667"/>
            </a:avLst>
          </a:prstGeom>
          <a:solidFill>
            <a:srgbClr val="3C70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477" b="1" dirty="0" err="1">
                <a:solidFill>
                  <a:srgbClr val="FFFFFF"/>
                </a:solidFill>
                <a:latin typeface="Franklin Gothic Book" panose="020B0503020102020204" pitchFamily="34" charset="0"/>
                <a:cs typeface="Segoe UI" panose="020B0502040204020203" pitchFamily="34" charset="0"/>
              </a:rPr>
              <a:t>dicapai</a:t>
            </a:r>
            <a:r>
              <a:rPr lang="en-US" sz="1477" b="1" dirty="0">
                <a:solidFill>
                  <a:srgbClr val="FFFFFF"/>
                </a:solidFill>
                <a:latin typeface="Franklin Gothic Book" panose="020B0503020102020204" pitchFamily="34" charset="0"/>
                <a:cs typeface="Segoe UI" panose="020B0502040204020203" pitchFamily="34" charset="0"/>
              </a:rPr>
              <a:t> </a:t>
            </a:r>
            <a:r>
              <a:rPr lang="en-US" sz="1477" b="1" dirty="0" err="1">
                <a:solidFill>
                  <a:srgbClr val="FFFFFF"/>
                </a:solidFill>
                <a:latin typeface="Franklin Gothic Book" panose="020B0503020102020204" pitchFamily="34" charset="0"/>
                <a:cs typeface="Segoe UI" panose="020B0502040204020203" pitchFamily="34" charset="0"/>
              </a:rPr>
              <a:t>melalui</a:t>
            </a:r>
            <a:r>
              <a:rPr lang="en-US" sz="1477" b="1" dirty="0">
                <a:solidFill>
                  <a:srgbClr val="FFFFFF"/>
                </a:solidFill>
                <a:latin typeface="Franklin Gothic Book" panose="020B0503020102020204" pitchFamily="34" charset="0"/>
                <a:cs typeface="Segoe UI" panose="020B0502040204020203" pitchFamily="34" charset="0"/>
              </a:rPr>
              <a:t> </a:t>
            </a:r>
            <a:r>
              <a:rPr lang="en-US" sz="1477" dirty="0">
                <a:solidFill>
                  <a:srgbClr val="FFFFFF"/>
                </a:solidFill>
                <a:latin typeface="Franklin Gothic Book" panose="020B0503020102020204" pitchFamily="34" charset="0"/>
                <a:cs typeface="Segoe UI" panose="020B0502040204020203" pitchFamily="34" charset="0"/>
              </a:rPr>
              <a:t>:</a:t>
            </a:r>
          </a:p>
          <a:p>
            <a:pPr marL="197832" indent="-197832">
              <a:buFont typeface="Arial" panose="020B0604020202020204" pitchFamily="34" charset="0"/>
              <a:buChar char="•"/>
              <a:defRPr/>
            </a:pPr>
            <a:r>
              <a:rPr lang="en-US" sz="1477" dirty="0" err="1">
                <a:solidFill>
                  <a:srgbClr val="FFFFFF"/>
                </a:solidFill>
                <a:latin typeface="Franklin Gothic Book" panose="020B0503020102020204" pitchFamily="34" charset="0"/>
                <a:cs typeface="Segoe UI" panose="020B0502040204020203" pitchFamily="34" charset="0"/>
              </a:rPr>
              <a:t>Struktur</a:t>
            </a:r>
            <a:r>
              <a:rPr lang="en-US" sz="1477" dirty="0">
                <a:solidFill>
                  <a:srgbClr val="FFFFFF"/>
                </a:solidFill>
                <a:latin typeface="Franklin Gothic Book" panose="020B0503020102020204" pitchFamily="34" charset="0"/>
                <a:cs typeface="Segoe UI" panose="020B0502040204020203" pitchFamily="34" charset="0"/>
              </a:rPr>
              <a:t> </a:t>
            </a:r>
            <a:r>
              <a:rPr lang="en-US" sz="1477" dirty="0" err="1">
                <a:solidFill>
                  <a:srgbClr val="FFFFFF"/>
                </a:solidFill>
                <a:latin typeface="Franklin Gothic Book" panose="020B0503020102020204" pitchFamily="34" charset="0"/>
                <a:cs typeface="Segoe UI" panose="020B0502040204020203" pitchFamily="34" charset="0"/>
              </a:rPr>
              <a:t>Perekonomian</a:t>
            </a:r>
            <a:r>
              <a:rPr lang="en-US" sz="1477" dirty="0">
                <a:solidFill>
                  <a:srgbClr val="FFFFFF"/>
                </a:solidFill>
                <a:latin typeface="Franklin Gothic Book" panose="020B0503020102020204" pitchFamily="34" charset="0"/>
                <a:cs typeface="Segoe UI" panose="020B0502040204020203" pitchFamily="34" charset="0"/>
              </a:rPr>
              <a:t> yang </a:t>
            </a:r>
            <a:r>
              <a:rPr lang="en-US" sz="1477" dirty="0" err="1">
                <a:solidFill>
                  <a:srgbClr val="FFFFFF"/>
                </a:solidFill>
                <a:latin typeface="Franklin Gothic Book" panose="020B0503020102020204" pitchFamily="34" charset="0"/>
                <a:cs typeface="Segoe UI" panose="020B0502040204020203" pitchFamily="34" charset="0"/>
              </a:rPr>
              <a:t>Kokoh</a:t>
            </a:r>
            <a:r>
              <a:rPr lang="en-US" sz="1477" dirty="0">
                <a:solidFill>
                  <a:srgbClr val="FFFFFF"/>
                </a:solidFill>
                <a:latin typeface="Franklin Gothic Book" panose="020B0503020102020204" pitchFamily="34" charset="0"/>
                <a:cs typeface="Segoe UI" panose="020B0502040204020203" pitchFamily="34" charset="0"/>
              </a:rPr>
              <a:t>;</a:t>
            </a:r>
          </a:p>
          <a:p>
            <a:pPr marL="197832" indent="-197832">
              <a:buFont typeface="Arial" panose="020B0604020202020204" pitchFamily="34" charset="0"/>
              <a:buChar char="•"/>
              <a:defRPr/>
            </a:pPr>
            <a:r>
              <a:rPr lang="en-US" sz="1477" dirty="0" err="1">
                <a:solidFill>
                  <a:srgbClr val="FFFFFF"/>
                </a:solidFill>
                <a:latin typeface="Franklin Gothic Book" panose="020B0503020102020204" pitchFamily="34" charset="0"/>
                <a:cs typeface="Segoe UI" panose="020B0502040204020203" pitchFamily="34" charset="0"/>
              </a:rPr>
              <a:t>Keunggulan</a:t>
            </a:r>
            <a:r>
              <a:rPr lang="en-US" sz="1477" dirty="0">
                <a:solidFill>
                  <a:srgbClr val="FFFFFF"/>
                </a:solidFill>
                <a:latin typeface="Franklin Gothic Book" panose="020B0503020102020204" pitchFamily="34" charset="0"/>
                <a:cs typeface="Segoe UI" panose="020B0502040204020203" pitchFamily="34" charset="0"/>
              </a:rPr>
              <a:t> </a:t>
            </a:r>
            <a:r>
              <a:rPr lang="en-US" sz="1477" dirty="0" err="1">
                <a:solidFill>
                  <a:srgbClr val="FFFFFF"/>
                </a:solidFill>
                <a:latin typeface="Franklin Gothic Book" panose="020B0503020102020204" pitchFamily="34" charset="0"/>
                <a:cs typeface="Segoe UI" panose="020B0502040204020203" pitchFamily="34" charset="0"/>
              </a:rPr>
              <a:t>Kompetitif</a:t>
            </a:r>
            <a:r>
              <a:rPr lang="en-US" sz="1477" dirty="0">
                <a:solidFill>
                  <a:srgbClr val="FFFFFF"/>
                </a:solidFill>
                <a:latin typeface="Franklin Gothic Book" panose="020B0503020102020204" pitchFamily="34" charset="0"/>
                <a:cs typeface="Segoe UI" panose="020B0502040204020203" pitchFamily="34" charset="0"/>
              </a:rPr>
              <a:t> Wilayah;</a:t>
            </a:r>
          </a:p>
          <a:p>
            <a:pPr marL="197832" indent="-197832">
              <a:buFont typeface="Arial" panose="020B0604020202020204" pitchFamily="34" charset="0"/>
              <a:buChar char="•"/>
              <a:defRPr/>
            </a:pPr>
            <a:r>
              <a:rPr lang="en-US" sz="1477" dirty="0">
                <a:solidFill>
                  <a:srgbClr val="FFFFFF"/>
                </a:solidFill>
                <a:latin typeface="Franklin Gothic Book" panose="020B0503020102020204" pitchFamily="34" charset="0"/>
                <a:cs typeface="Segoe UI" panose="020B0502040204020203" pitchFamily="34" charset="0"/>
              </a:rPr>
              <a:t>SDM </a:t>
            </a:r>
            <a:r>
              <a:rPr lang="en-US" sz="1477" dirty="0" err="1">
                <a:solidFill>
                  <a:srgbClr val="FFFFFF"/>
                </a:solidFill>
                <a:latin typeface="Franklin Gothic Book" panose="020B0503020102020204" pitchFamily="34" charset="0"/>
                <a:cs typeface="Segoe UI" panose="020B0502040204020203" pitchFamily="34" charset="0"/>
              </a:rPr>
              <a:t>Berkualitas</a:t>
            </a:r>
            <a:r>
              <a:rPr lang="en-US" sz="1477" dirty="0">
                <a:solidFill>
                  <a:srgbClr val="FFFFFF"/>
                </a:solidFill>
                <a:latin typeface="Franklin Gothic Book" panose="020B0503020102020204" pitchFamily="34" charset="0"/>
                <a:cs typeface="Segoe UI" panose="020B0502040204020203" pitchFamily="34" charset="0"/>
              </a:rPr>
              <a:t>.</a:t>
            </a:r>
          </a:p>
        </p:txBody>
      </p:sp>
      <p:sp>
        <p:nvSpPr>
          <p:cNvPr id="27" name="Rectangle 26">
            <a:extLst/>
          </p:cNvPr>
          <p:cNvSpPr/>
          <p:nvPr/>
        </p:nvSpPr>
        <p:spPr>
          <a:xfrm>
            <a:off x="342902" y="2140927"/>
            <a:ext cx="5940669" cy="2807677"/>
          </a:xfrm>
          <a:prstGeom prst="rect">
            <a:avLst/>
          </a:prstGeom>
          <a:solidFill>
            <a:schemeClr val="bg1">
              <a:lumMod val="8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62">
              <a:latin typeface="Franklin Gothic Book" panose="020B0503020102020204" pitchFamily="34" charset="0"/>
            </a:endParaRPr>
          </a:p>
        </p:txBody>
      </p:sp>
      <p:sp>
        <p:nvSpPr>
          <p:cNvPr id="3" name="Slide Number Placeholder 2"/>
          <p:cNvSpPr>
            <a:spLocks noGrp="1"/>
          </p:cNvSpPr>
          <p:nvPr>
            <p:ph type="sldNum" sz="quarter" idx="12"/>
          </p:nvPr>
        </p:nvSpPr>
        <p:spPr/>
        <p:txBody>
          <a:bodyPr/>
          <a:lstStyle/>
          <a:p>
            <a:fld id="{9CD5A045-6D39-4879-8E20-C877BE4435CE}" type="slidenum">
              <a:rPr lang="en-US" smtClean="0"/>
              <a:t>5</a:t>
            </a:fld>
            <a:endParaRPr lang="en-US"/>
          </a:p>
        </p:txBody>
      </p:sp>
      <p:sp>
        <p:nvSpPr>
          <p:cNvPr id="20" name="Title 6"/>
          <p:cNvSpPr>
            <a:spLocks noGrp="1"/>
          </p:cNvSpPr>
          <p:nvPr>
            <p:ph type="title"/>
          </p:nvPr>
        </p:nvSpPr>
        <p:spPr>
          <a:xfrm>
            <a:off x="295240" y="224847"/>
            <a:ext cx="8486078" cy="1325563"/>
          </a:xfrm>
        </p:spPr>
        <p:txBody>
          <a:bodyPr>
            <a:normAutofit fontScale="90000"/>
          </a:bodyPr>
          <a:lstStyle/>
          <a:p>
            <a:pPr algn="ctr">
              <a:defRPr/>
            </a:pPr>
            <a:r>
              <a:rPr lang="id-ID" sz="3100" kern="0" dirty="0" smtClean="0">
                <a:solidFill>
                  <a:schemeClr val="tx1">
                    <a:lumMod val="95000"/>
                    <a:lumOff val="5000"/>
                  </a:schemeClr>
                </a:solidFill>
                <a:cs typeface="Segoe UI" panose="020B0502040204020203" pitchFamily="34" charset="0"/>
              </a:rPr>
              <a:t>RANCANGAN KEBIJAKAN </a:t>
            </a:r>
            <a:r>
              <a:rPr lang="id-ID" sz="3100" kern="0" dirty="0">
                <a:solidFill>
                  <a:schemeClr val="tx1">
                    <a:lumMod val="95000"/>
                    <a:lumOff val="5000"/>
                  </a:schemeClr>
                </a:solidFill>
                <a:cs typeface="Segoe UI" panose="020B0502040204020203" pitchFamily="34" charset="0"/>
              </a:rPr>
              <a:t>DAN STRATEGI PEMBANGUNAN INFRASTRUKTUR NASIONAL 2020-2024</a:t>
            </a:r>
            <a:r>
              <a:rPr lang="id-ID" sz="3200" kern="0" dirty="0">
                <a:solidFill>
                  <a:schemeClr val="tx1">
                    <a:lumMod val="95000"/>
                    <a:lumOff val="5000"/>
                  </a:schemeClr>
                </a:solidFill>
                <a:cs typeface="Segoe UI" panose="020B0502040204020203" pitchFamily="34" charset="0"/>
              </a:rPr>
              <a:t/>
            </a:r>
            <a:br>
              <a:rPr lang="id-ID" sz="3200" kern="0" dirty="0">
                <a:solidFill>
                  <a:schemeClr val="tx1">
                    <a:lumMod val="95000"/>
                    <a:lumOff val="5000"/>
                  </a:schemeClr>
                </a:solidFill>
                <a:cs typeface="Segoe UI" panose="020B0502040204020203" pitchFamily="34" charset="0"/>
              </a:rPr>
            </a:br>
            <a:r>
              <a:rPr lang="id-ID" sz="2700" kern="0" dirty="0">
                <a:solidFill>
                  <a:schemeClr val="accent6">
                    <a:lumMod val="75000"/>
                  </a:schemeClr>
                </a:solidFill>
                <a:cs typeface="Segoe UI" panose="020B0502040204020203" pitchFamily="34" charset="0"/>
              </a:rPr>
              <a:t>d</a:t>
            </a:r>
            <a:r>
              <a:rPr lang="id-ID" sz="2700" kern="0" dirty="0" smtClean="0">
                <a:solidFill>
                  <a:schemeClr val="accent6">
                    <a:lumMod val="75000"/>
                  </a:schemeClr>
                </a:solidFill>
                <a:cs typeface="Segoe UI" panose="020B0502040204020203" pitchFamily="34" charset="0"/>
              </a:rPr>
              <a:t>i </a:t>
            </a:r>
            <a:r>
              <a:rPr lang="id-ID" sz="2700" kern="0" dirty="0">
                <a:solidFill>
                  <a:schemeClr val="accent6">
                    <a:lumMod val="75000"/>
                  </a:schemeClr>
                </a:solidFill>
                <a:cs typeface="Segoe UI" panose="020B0502040204020203" pitchFamily="34" charset="0"/>
              </a:rPr>
              <a:t>akhir tahun 2024 harus terwujud rakyat yang mandiri, maju, adil, dan makmur (UU 17/2007)</a:t>
            </a:r>
          </a:p>
        </p:txBody>
      </p:sp>
    </p:spTree>
    <p:extLst>
      <p:ext uri="{BB962C8B-B14F-4D97-AF65-F5344CB8AC3E}">
        <p14:creationId xmlns:p14="http://schemas.microsoft.com/office/powerpoint/2010/main" val="1334041543"/>
      </p:ext>
    </p:extLst>
  </p:cSld>
  <p:clrMapOvr>
    <a:masterClrMapping/>
  </p:clrMapOvr>
  <p:transition>
    <p:randomBar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87285" y="3881643"/>
            <a:ext cx="3960000" cy="2547439"/>
          </a:xfrm>
          <a:prstGeom prst="rect">
            <a:avLst/>
          </a:prstGeom>
        </p:spPr>
      </p:pic>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7285" y="1187354"/>
            <a:ext cx="3960000" cy="2426150"/>
          </a:xfrm>
          <a:prstGeom prst="rect">
            <a:avLst/>
          </a:prstGeom>
        </p:spPr>
      </p:pic>
      <p:sp>
        <p:nvSpPr>
          <p:cNvPr id="30723" name="Title 1"/>
          <p:cNvSpPr>
            <a:spLocks noGrp="1"/>
          </p:cNvSpPr>
          <p:nvPr>
            <p:ph type="title"/>
          </p:nvPr>
        </p:nvSpPr>
        <p:spPr>
          <a:xfrm>
            <a:off x="147637" y="184661"/>
            <a:ext cx="8719297" cy="701675"/>
          </a:xfrm>
        </p:spPr>
        <p:txBody>
          <a:bodyPr>
            <a:noAutofit/>
          </a:bodyPr>
          <a:lstStyle/>
          <a:p>
            <a:r>
              <a:rPr lang="id-ID" altLang="id-ID" sz="3200" i="1" dirty="0" smtClean="0"/>
              <a:t>Best Practice </a:t>
            </a:r>
            <a:br>
              <a:rPr lang="id-ID" altLang="id-ID" sz="3200" i="1" dirty="0" smtClean="0"/>
            </a:br>
            <a:r>
              <a:rPr lang="id-ID" altLang="id-ID" sz="3200" dirty="0" smtClean="0">
                <a:solidFill>
                  <a:srgbClr val="BB3336"/>
                </a:solidFill>
              </a:rPr>
              <a:t>Penanganan Permukiman Kumuh Perkotaan </a:t>
            </a:r>
            <a:r>
              <a:rPr lang="id-ID" altLang="id-ID" sz="3200" dirty="0" smtClean="0"/>
              <a:t>2018</a:t>
            </a:r>
            <a:endParaRPr lang="id-ID" altLang="id-ID" sz="3200" dirty="0" smtClean="0">
              <a:solidFill>
                <a:srgbClr val="BB3336"/>
              </a:solidFill>
            </a:endParaRPr>
          </a:p>
        </p:txBody>
      </p:sp>
      <p:sp>
        <p:nvSpPr>
          <p:cNvPr id="30727" name="TextBox 7"/>
          <p:cNvSpPr txBox="1">
            <a:spLocks noChangeArrowheads="1"/>
          </p:cNvSpPr>
          <p:nvPr/>
        </p:nvSpPr>
        <p:spPr bwMode="auto">
          <a:xfrm>
            <a:off x="146050" y="3028729"/>
            <a:ext cx="27511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smtClean="0">
                <a:solidFill>
                  <a:schemeClr val="bg1"/>
                </a:solidFill>
                <a:latin typeface="Arial Narrow" panose="020B0606020202030204" pitchFamily="34" charset="0"/>
              </a:rPr>
              <a:t>Batang Arau, Kota </a:t>
            </a:r>
            <a:r>
              <a:rPr lang="id-ID" altLang="id-ID" sz="1600" b="1" dirty="0">
                <a:solidFill>
                  <a:schemeClr val="bg1"/>
                </a:solidFill>
                <a:latin typeface="Arial Narrow" panose="020B0606020202030204" pitchFamily="34" charset="0"/>
              </a:rPr>
              <a:t>Padang, </a:t>
            </a:r>
          </a:p>
          <a:p>
            <a:pPr>
              <a:lnSpc>
                <a:spcPct val="100000"/>
              </a:lnSpc>
              <a:spcBef>
                <a:spcPct val="0"/>
              </a:spcBef>
              <a:buFontTx/>
              <a:buNone/>
            </a:pPr>
            <a:r>
              <a:rPr lang="id-ID" altLang="id-ID" sz="1600" b="1" dirty="0">
                <a:solidFill>
                  <a:schemeClr val="bg1"/>
                </a:solidFill>
                <a:latin typeface="Arial Narrow" panose="020B0606020202030204" pitchFamily="34" charset="0"/>
              </a:rPr>
              <a:t>Provinsi Sumatera Barat</a:t>
            </a:r>
          </a:p>
        </p:txBody>
      </p: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627144" y="1187354"/>
            <a:ext cx="3960000" cy="2405614"/>
          </a:xfrm>
          <a:prstGeom prst="rect">
            <a:avLst/>
          </a:prstGeom>
        </p:spPr>
      </p:pic>
      <p:sp>
        <p:nvSpPr>
          <p:cNvPr id="8" name="TextBox 7"/>
          <p:cNvSpPr txBox="1">
            <a:spLocks noChangeArrowheads="1"/>
          </p:cNvSpPr>
          <p:nvPr/>
        </p:nvSpPr>
        <p:spPr bwMode="auto">
          <a:xfrm>
            <a:off x="4627144" y="3008193"/>
            <a:ext cx="27511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smtClean="0">
                <a:solidFill>
                  <a:schemeClr val="bg1"/>
                </a:solidFill>
                <a:latin typeface="Arial Narrow" panose="020B0606020202030204" pitchFamily="34" charset="0"/>
              </a:rPr>
              <a:t>Dufa-Dufa, Kota Ternate</a:t>
            </a:r>
            <a:endParaRPr lang="id-ID" altLang="id-ID" sz="1600" b="1" dirty="0">
              <a:solidFill>
                <a:schemeClr val="bg1"/>
              </a:solidFill>
              <a:latin typeface="Arial Narrow" panose="020B0606020202030204" pitchFamily="34" charset="0"/>
            </a:endParaRPr>
          </a:p>
          <a:p>
            <a:pPr>
              <a:lnSpc>
                <a:spcPct val="100000"/>
              </a:lnSpc>
              <a:spcBef>
                <a:spcPct val="0"/>
              </a:spcBef>
              <a:buFontTx/>
              <a:buNone/>
            </a:pPr>
            <a:r>
              <a:rPr lang="id-ID" altLang="id-ID" sz="1600" b="1" dirty="0">
                <a:solidFill>
                  <a:schemeClr val="bg1"/>
                </a:solidFill>
                <a:latin typeface="Arial Narrow" panose="020B0606020202030204" pitchFamily="34" charset="0"/>
              </a:rPr>
              <a:t>Provinsi </a:t>
            </a:r>
            <a:r>
              <a:rPr lang="id-ID" altLang="id-ID" sz="1600" b="1" dirty="0" smtClean="0">
                <a:solidFill>
                  <a:schemeClr val="bg1"/>
                </a:solidFill>
                <a:latin typeface="Arial Narrow" panose="020B0606020202030204" pitchFamily="34" charset="0"/>
              </a:rPr>
              <a:t>Maluku Utara</a:t>
            </a:r>
            <a:endParaRPr lang="id-ID" altLang="id-ID" sz="1600" b="1" dirty="0">
              <a:solidFill>
                <a:schemeClr val="bg1"/>
              </a:solidFill>
              <a:latin typeface="Arial Narrow" panose="020B0606020202030204" pitchFamily="34" charset="0"/>
            </a:endParaRPr>
          </a:p>
        </p:txBody>
      </p:sp>
      <p:sp>
        <p:nvSpPr>
          <p:cNvPr id="12" name="TextBox 7"/>
          <p:cNvSpPr txBox="1">
            <a:spLocks noChangeArrowheads="1"/>
          </p:cNvSpPr>
          <p:nvPr/>
        </p:nvSpPr>
        <p:spPr bwMode="auto">
          <a:xfrm>
            <a:off x="146050" y="5821710"/>
            <a:ext cx="29246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es-ES" altLang="id-ID" sz="1600" b="1" dirty="0" err="1">
                <a:solidFill>
                  <a:schemeClr val="bg1"/>
                </a:solidFill>
                <a:latin typeface="Arial Narrow" panose="020B0606020202030204" pitchFamily="34" charset="0"/>
              </a:rPr>
              <a:t>Krueng</a:t>
            </a:r>
            <a:r>
              <a:rPr lang="es-ES" altLang="id-ID" sz="1600" b="1" dirty="0">
                <a:solidFill>
                  <a:schemeClr val="bg1"/>
                </a:solidFill>
                <a:latin typeface="Arial Narrow" panose="020B0606020202030204" pitchFamily="34" charset="0"/>
              </a:rPr>
              <a:t> </a:t>
            </a:r>
            <a:r>
              <a:rPr lang="es-ES" altLang="id-ID" sz="1600" b="1" dirty="0" err="1">
                <a:solidFill>
                  <a:schemeClr val="bg1"/>
                </a:solidFill>
                <a:latin typeface="Arial Narrow" panose="020B0606020202030204" pitchFamily="34" charset="0"/>
              </a:rPr>
              <a:t>Daroy</a:t>
            </a:r>
            <a:r>
              <a:rPr lang="es-ES" altLang="id-ID" sz="1600" b="1" dirty="0">
                <a:solidFill>
                  <a:schemeClr val="bg1"/>
                </a:solidFill>
                <a:latin typeface="Arial Narrow" panose="020B0606020202030204" pitchFamily="34" charset="0"/>
              </a:rPr>
              <a:t>, </a:t>
            </a:r>
            <a:r>
              <a:rPr lang="es-ES" altLang="id-ID" sz="1600" b="1" dirty="0" err="1">
                <a:solidFill>
                  <a:schemeClr val="bg1"/>
                </a:solidFill>
                <a:latin typeface="Arial Narrow" panose="020B0606020202030204" pitchFamily="34" charset="0"/>
              </a:rPr>
              <a:t>Setuy</a:t>
            </a:r>
            <a:r>
              <a:rPr lang="es-ES" altLang="id-ID" sz="1600" b="1" dirty="0">
                <a:solidFill>
                  <a:schemeClr val="bg1"/>
                </a:solidFill>
                <a:latin typeface="Arial Narrow" panose="020B0606020202030204" pitchFamily="34" charset="0"/>
              </a:rPr>
              <a:t>, </a:t>
            </a:r>
            <a:endParaRPr lang="id-ID" altLang="id-ID" sz="1600" b="1" dirty="0" smtClean="0">
              <a:solidFill>
                <a:schemeClr val="bg1"/>
              </a:solidFill>
              <a:latin typeface="Arial Narrow" panose="020B0606020202030204" pitchFamily="34" charset="0"/>
            </a:endParaRPr>
          </a:p>
          <a:p>
            <a:pPr>
              <a:lnSpc>
                <a:spcPct val="100000"/>
              </a:lnSpc>
              <a:spcBef>
                <a:spcPct val="0"/>
              </a:spcBef>
              <a:buFontTx/>
              <a:buNone/>
            </a:pPr>
            <a:r>
              <a:rPr lang="es-ES" altLang="id-ID" sz="1600" b="1" dirty="0" err="1" smtClean="0">
                <a:solidFill>
                  <a:schemeClr val="bg1"/>
                </a:solidFill>
                <a:latin typeface="Arial Narrow" panose="020B0606020202030204" pitchFamily="34" charset="0"/>
              </a:rPr>
              <a:t>Kota</a:t>
            </a:r>
            <a:r>
              <a:rPr lang="es-ES" altLang="id-ID" sz="1600" b="1" dirty="0" smtClean="0">
                <a:solidFill>
                  <a:schemeClr val="bg1"/>
                </a:solidFill>
                <a:latin typeface="Arial Narrow" panose="020B0606020202030204" pitchFamily="34" charset="0"/>
              </a:rPr>
              <a:t> </a:t>
            </a:r>
            <a:r>
              <a:rPr lang="es-ES" altLang="id-ID" sz="1600" b="1" dirty="0">
                <a:solidFill>
                  <a:schemeClr val="bg1"/>
                </a:solidFill>
                <a:latin typeface="Arial Narrow" panose="020B0606020202030204" pitchFamily="34" charset="0"/>
              </a:rPr>
              <a:t>Banda </a:t>
            </a:r>
            <a:r>
              <a:rPr lang="es-ES" altLang="id-ID" sz="1600" b="1" dirty="0" smtClean="0">
                <a:solidFill>
                  <a:schemeClr val="bg1"/>
                </a:solidFill>
                <a:latin typeface="Arial Narrow" panose="020B0606020202030204" pitchFamily="34" charset="0"/>
              </a:rPr>
              <a:t>Aceh</a:t>
            </a:r>
            <a:r>
              <a:rPr lang="id-ID" altLang="id-ID" sz="1600" b="1" dirty="0" smtClean="0">
                <a:solidFill>
                  <a:schemeClr val="bg1"/>
                </a:solidFill>
                <a:latin typeface="Arial Narrow" panose="020B0606020202030204" pitchFamily="34" charset="0"/>
              </a:rPr>
              <a:t>, NAD</a:t>
            </a:r>
            <a:endParaRPr lang="id-ID" altLang="id-ID" sz="1600" b="1" dirty="0">
              <a:solidFill>
                <a:schemeClr val="bg1"/>
              </a:solidFill>
              <a:latin typeface="Arial Narrow" panose="020B0606020202030204" pitchFamily="34" charset="0"/>
            </a:endParaRPr>
          </a:p>
        </p:txBody>
      </p:sp>
      <p:grpSp>
        <p:nvGrpSpPr>
          <p:cNvPr id="6" name="Group 5"/>
          <p:cNvGrpSpPr/>
          <p:nvPr/>
        </p:nvGrpSpPr>
        <p:grpSpPr>
          <a:xfrm>
            <a:off x="4592494" y="3814603"/>
            <a:ext cx="3960000" cy="2667973"/>
            <a:chOff x="4592494" y="3814603"/>
            <a:chExt cx="3960000" cy="2667973"/>
          </a:xfrm>
        </p:grpSpPr>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92494" y="3828150"/>
              <a:ext cx="3960000" cy="2654426"/>
            </a:xfrm>
            <a:prstGeom prst="rect">
              <a:avLst/>
            </a:prstGeom>
          </p:spPr>
        </p:pic>
        <p:pic>
          <p:nvPicPr>
            <p:cNvPr id="15" name="Picture 1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4592494" y="3814603"/>
              <a:ext cx="1050878" cy="263904"/>
            </a:xfrm>
            <a:prstGeom prst="rect">
              <a:avLst/>
            </a:prstGeom>
          </p:spPr>
        </p:pic>
      </p:grpSp>
      <p:sp>
        <p:nvSpPr>
          <p:cNvPr id="17" name="TextBox 7"/>
          <p:cNvSpPr txBox="1">
            <a:spLocks noChangeArrowheads="1"/>
          </p:cNvSpPr>
          <p:nvPr/>
        </p:nvSpPr>
        <p:spPr bwMode="auto">
          <a:xfrm>
            <a:off x="4657485" y="3828150"/>
            <a:ext cx="29246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smtClean="0">
                <a:solidFill>
                  <a:schemeClr val="tx1"/>
                </a:solidFill>
                <a:latin typeface="Arial Narrow" panose="020B0606020202030204" pitchFamily="34" charset="0"/>
              </a:rPr>
              <a:t>Kampung Ketupat, Samarinda</a:t>
            </a:r>
          </a:p>
          <a:p>
            <a:pPr>
              <a:lnSpc>
                <a:spcPct val="100000"/>
              </a:lnSpc>
              <a:spcBef>
                <a:spcPct val="0"/>
              </a:spcBef>
              <a:buFontTx/>
              <a:buNone/>
            </a:pPr>
            <a:r>
              <a:rPr lang="id-ID" altLang="id-ID" sz="1600" b="1" dirty="0" smtClean="0">
                <a:solidFill>
                  <a:schemeClr val="tx1"/>
                </a:solidFill>
                <a:latin typeface="Arial Narrow" panose="020B0606020202030204" pitchFamily="34" charset="0"/>
              </a:rPr>
              <a:t>Provinsi Kalimantan Timur</a:t>
            </a:r>
            <a:endParaRPr lang="id-ID" altLang="id-ID" sz="1600" b="1" dirty="0">
              <a:solidFill>
                <a:schemeClr val="tx1"/>
              </a:solidFill>
              <a:latin typeface="Arial Narrow" panose="020B0606020202030204" pitchFamily="34" charset="0"/>
            </a:endParaRPr>
          </a:p>
        </p:txBody>
      </p:sp>
      <p:sp>
        <p:nvSpPr>
          <p:cNvPr id="3" name="Slide Number Placeholder 2"/>
          <p:cNvSpPr>
            <a:spLocks noGrp="1"/>
          </p:cNvSpPr>
          <p:nvPr>
            <p:ph type="sldNum" sz="quarter" idx="12"/>
          </p:nvPr>
        </p:nvSpPr>
        <p:spPr>
          <a:xfrm>
            <a:off x="7086600" y="6462274"/>
            <a:ext cx="2057400" cy="365125"/>
          </a:xfrm>
        </p:spPr>
        <p:txBody>
          <a:bodyPr/>
          <a:lstStyle/>
          <a:p>
            <a:fld id="{9CD5A045-6D39-4879-8E20-C877BE4435CE}" type="slidenum">
              <a:rPr lang="en-US" smtClean="0"/>
              <a:t>50</a:t>
            </a:fld>
            <a:endParaRPr lang="en-US" dirty="0"/>
          </a:p>
        </p:txBody>
      </p:sp>
    </p:spTree>
    <p:extLst>
      <p:ext uri="{BB962C8B-B14F-4D97-AF65-F5344CB8AC3E}">
        <p14:creationId xmlns:p14="http://schemas.microsoft.com/office/powerpoint/2010/main" val="2406200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Title 1"/>
          <p:cNvSpPr>
            <a:spLocks noGrp="1"/>
          </p:cNvSpPr>
          <p:nvPr>
            <p:ph type="title"/>
          </p:nvPr>
        </p:nvSpPr>
        <p:spPr>
          <a:xfrm>
            <a:off x="296969" y="263897"/>
            <a:ext cx="8847031" cy="701675"/>
          </a:xfrm>
        </p:spPr>
        <p:txBody>
          <a:bodyPr>
            <a:normAutofit fontScale="90000"/>
          </a:bodyPr>
          <a:lstStyle/>
          <a:p>
            <a:pPr algn="l" eaLnBrk="1" hangingPunct="1"/>
            <a:r>
              <a:rPr lang="id-ID" altLang="id-ID" sz="3600" i="1" dirty="0" smtClean="0"/>
              <a:t>Best Practice </a:t>
            </a:r>
            <a:br>
              <a:rPr lang="id-ID" altLang="id-ID" sz="3600" i="1" dirty="0" smtClean="0"/>
            </a:br>
            <a:r>
              <a:rPr lang="id-ID" altLang="id-ID" sz="3600" dirty="0" smtClean="0"/>
              <a:t>Pengembangan Kawasan </a:t>
            </a:r>
            <a:r>
              <a:rPr lang="id-ID" altLang="id-ID" sz="3600" dirty="0" smtClean="0">
                <a:solidFill>
                  <a:srgbClr val="BB3336"/>
                </a:solidFill>
              </a:rPr>
              <a:t>Perdesaan Potensial/KPPN </a:t>
            </a:r>
            <a:r>
              <a:rPr lang="id-ID" altLang="id-ID" sz="3600" dirty="0" smtClean="0"/>
              <a:t>2018</a:t>
            </a:r>
          </a:p>
        </p:txBody>
      </p:sp>
      <p:pic>
        <p:nvPicPr>
          <p:cNvPr id="7" name="Picture 3" descr="C:\Users\HP\Downloads\WhatsApp Image 2018-10-15 at 14.09.27.jpe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604217" y="1351128"/>
            <a:ext cx="3960000" cy="2379073"/>
          </a:xfrm>
          <a:prstGeom prst="rect">
            <a:avLst/>
          </a:prstGeom>
          <a:noFill/>
          <a:ln>
            <a:noFill/>
          </a:ln>
        </p:spPr>
      </p:pic>
      <p:sp>
        <p:nvSpPr>
          <p:cNvPr id="10" name="TextBox 3">
            <a:extLst>
              <a:ext uri="{FF2B5EF4-FFF2-40B4-BE49-F238E27FC236}">
                <a16:creationId xmlns:a16="http://schemas.microsoft.com/office/drawing/2014/main" xmlns="" id="{2FCFDEC6-B9B0-426C-9499-F4F21ABBB504}"/>
              </a:ext>
            </a:extLst>
          </p:cNvPr>
          <p:cNvSpPr txBox="1">
            <a:spLocks noChangeArrowheads="1"/>
          </p:cNvSpPr>
          <p:nvPr/>
        </p:nvSpPr>
        <p:spPr bwMode="auto">
          <a:xfrm>
            <a:off x="177172" y="3517411"/>
            <a:ext cx="2347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id-ID" altLang="en-US" sz="1600" b="1" dirty="0">
                <a:solidFill>
                  <a:schemeClr val="bg1"/>
                </a:solidFill>
                <a:latin typeface="Arial Narrow" panose="020B0606020202030204" pitchFamily="34" charset="0"/>
                <a:cs typeface="Aharoni" panose="02010803020104030203" pitchFamily="2" charset="-79"/>
              </a:rPr>
              <a:t>Tebing Breksi</a:t>
            </a:r>
          </a:p>
        </p:txBody>
      </p:sp>
      <p:sp>
        <p:nvSpPr>
          <p:cNvPr id="11" name="TextBox 10"/>
          <p:cNvSpPr txBox="1"/>
          <p:nvPr/>
        </p:nvSpPr>
        <p:spPr>
          <a:xfrm>
            <a:off x="4604217" y="3145426"/>
            <a:ext cx="2139625" cy="584775"/>
          </a:xfrm>
          <a:prstGeom prst="rect">
            <a:avLst/>
          </a:prstGeom>
          <a:noFill/>
        </p:spPr>
        <p:txBody>
          <a:bodyPr wrap="none" rtlCol="0">
            <a:spAutoFit/>
          </a:bodyPr>
          <a:lstStyle/>
          <a:p>
            <a:r>
              <a:rPr lang="en-US" altLang="id-ID" sz="1600" b="1" dirty="0" err="1">
                <a:solidFill>
                  <a:schemeClr val="bg1"/>
                </a:solidFill>
                <a:latin typeface="Arial Narrow" panose="020B0606020202030204" pitchFamily="34" charset="0"/>
              </a:rPr>
              <a:t>Kabupaten</a:t>
            </a:r>
            <a:r>
              <a:rPr lang="en-US" altLang="id-ID" sz="1600" b="1" dirty="0">
                <a:solidFill>
                  <a:schemeClr val="bg1"/>
                </a:solidFill>
                <a:latin typeface="Arial Narrow" panose="020B0606020202030204" pitchFamily="34" charset="0"/>
              </a:rPr>
              <a:t> </a:t>
            </a:r>
            <a:r>
              <a:rPr lang="id-ID" altLang="id-ID" sz="1600" b="1" dirty="0" smtClean="0">
                <a:solidFill>
                  <a:schemeClr val="bg1"/>
                </a:solidFill>
                <a:latin typeface="Arial Narrow" panose="020B0606020202030204" pitchFamily="34" charset="0"/>
              </a:rPr>
              <a:t>Tanah Datar</a:t>
            </a:r>
            <a:r>
              <a:rPr lang="en-US" altLang="id-ID" sz="1600" b="1" dirty="0" smtClean="0">
                <a:solidFill>
                  <a:schemeClr val="bg1"/>
                </a:solidFill>
                <a:latin typeface="Arial Narrow" panose="020B0606020202030204" pitchFamily="34" charset="0"/>
              </a:rPr>
              <a:t>, </a:t>
            </a:r>
            <a:endParaRPr lang="id-ID" altLang="id-ID" sz="1600" b="1" dirty="0" smtClean="0">
              <a:solidFill>
                <a:schemeClr val="bg1"/>
              </a:solidFill>
              <a:latin typeface="Arial Narrow" panose="020B0606020202030204" pitchFamily="34" charset="0"/>
            </a:endParaRPr>
          </a:p>
          <a:p>
            <a:r>
              <a:rPr lang="en-US" altLang="id-ID" sz="1600" b="1" dirty="0" err="1" smtClean="0">
                <a:solidFill>
                  <a:schemeClr val="bg1"/>
                </a:solidFill>
                <a:latin typeface="Arial Narrow" panose="020B0606020202030204" pitchFamily="34" charset="0"/>
              </a:rPr>
              <a:t>Provinsi</a:t>
            </a:r>
            <a:r>
              <a:rPr lang="en-US" altLang="id-ID" sz="1600" b="1" dirty="0" smtClean="0">
                <a:solidFill>
                  <a:schemeClr val="bg1"/>
                </a:solidFill>
                <a:latin typeface="Arial Narrow" panose="020B0606020202030204" pitchFamily="34" charset="0"/>
              </a:rPr>
              <a:t> </a:t>
            </a:r>
            <a:r>
              <a:rPr lang="id-ID" altLang="id-ID" sz="1600" b="1" dirty="0" smtClean="0">
                <a:solidFill>
                  <a:schemeClr val="bg1"/>
                </a:solidFill>
                <a:latin typeface="Arial Narrow" panose="020B0606020202030204" pitchFamily="34" charset="0"/>
              </a:rPr>
              <a:t>Sumatera Barat</a:t>
            </a:r>
            <a:endParaRPr lang="en-US" altLang="id-ID" sz="1600" b="1" dirty="0">
              <a:solidFill>
                <a:schemeClr val="bg1"/>
              </a:solidFill>
              <a:latin typeface="Arial Narrow" panose="020B0606020202030204" pitchFamily="34" charset="0"/>
            </a:endParaRP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t="12626"/>
          <a:stretch/>
        </p:blipFill>
        <p:spPr>
          <a:xfrm>
            <a:off x="410899" y="4094253"/>
            <a:ext cx="3960000" cy="2306681"/>
          </a:xfrm>
          <a:prstGeom prst="rect">
            <a:avLst/>
          </a:prstGeom>
        </p:spPr>
      </p:pic>
      <p:sp>
        <p:nvSpPr>
          <p:cNvPr id="16" name="TextBox 15"/>
          <p:cNvSpPr txBox="1"/>
          <p:nvPr/>
        </p:nvSpPr>
        <p:spPr>
          <a:xfrm>
            <a:off x="410898" y="5816159"/>
            <a:ext cx="2660215" cy="584775"/>
          </a:xfrm>
          <a:prstGeom prst="rect">
            <a:avLst/>
          </a:prstGeom>
          <a:noFill/>
        </p:spPr>
        <p:txBody>
          <a:bodyPr wrap="none" rtlCol="0">
            <a:spAutoFit/>
          </a:bodyPr>
          <a:lstStyle/>
          <a:p>
            <a:r>
              <a:rPr lang="en-US" altLang="id-ID" sz="1600" b="1" dirty="0" err="1" smtClean="0">
                <a:latin typeface="Arial Narrow" panose="020B0606020202030204" pitchFamily="34" charset="0"/>
              </a:rPr>
              <a:t>Desa</a:t>
            </a:r>
            <a:r>
              <a:rPr lang="en-US" altLang="id-ID" sz="1600" b="1" dirty="0" smtClean="0">
                <a:latin typeface="Arial Narrow" panose="020B0606020202030204" pitchFamily="34" charset="0"/>
              </a:rPr>
              <a:t> </a:t>
            </a:r>
            <a:r>
              <a:rPr lang="en-US" altLang="id-ID" sz="1600" b="1" dirty="0" err="1" smtClean="0">
                <a:latin typeface="Arial Narrow" panose="020B0606020202030204" pitchFamily="34" charset="0"/>
              </a:rPr>
              <a:t>Mundeh</a:t>
            </a:r>
            <a:r>
              <a:rPr lang="en-US" altLang="id-ID" sz="1600" b="1" dirty="0" smtClean="0">
                <a:latin typeface="Arial Narrow" panose="020B0606020202030204" pitchFamily="34" charset="0"/>
              </a:rPr>
              <a:t> </a:t>
            </a:r>
            <a:r>
              <a:rPr lang="en-US" altLang="id-ID" sz="1600" b="1" dirty="0" err="1" smtClean="0">
                <a:latin typeface="Arial Narrow" panose="020B0606020202030204" pitchFamily="34" charset="0"/>
              </a:rPr>
              <a:t>Kangin</a:t>
            </a:r>
            <a:r>
              <a:rPr lang="id-ID" altLang="id-ID" sz="1600" b="1" dirty="0" smtClean="0">
                <a:latin typeface="Arial Narrow" panose="020B0606020202030204" pitchFamily="34" charset="0"/>
              </a:rPr>
              <a:t>, Tabanan</a:t>
            </a:r>
          </a:p>
          <a:p>
            <a:r>
              <a:rPr lang="id-ID" altLang="id-ID" sz="1600" b="1" dirty="0" smtClean="0">
                <a:latin typeface="Arial Narrow" panose="020B0606020202030204" pitchFamily="34" charset="0"/>
              </a:rPr>
              <a:t>Provinsi Bali</a:t>
            </a:r>
            <a:endParaRPr lang="en-US" altLang="id-ID" sz="1600" b="1" dirty="0">
              <a:latin typeface="Arial Narrow" panose="020B0606020202030204" pitchFamily="34" charset="0"/>
            </a:endParaRPr>
          </a:p>
        </p:txBody>
      </p:sp>
      <p:pic>
        <p:nvPicPr>
          <p:cNvPr id="2" name="Picture 1"/>
          <p:cNvPicPr>
            <a:picLocks noChangeAspect="1"/>
          </p:cNvPicPr>
          <p:nvPr/>
        </p:nvPicPr>
        <p:blipFill rotWithShape="1">
          <a:blip r:embed="rId4"/>
          <a:srcRect t="13773"/>
          <a:stretch/>
        </p:blipFill>
        <p:spPr>
          <a:xfrm>
            <a:off x="410899" y="1351128"/>
            <a:ext cx="3960000" cy="2417844"/>
          </a:xfrm>
          <a:prstGeom prst="rect">
            <a:avLst/>
          </a:prstGeom>
        </p:spPr>
      </p:pic>
      <p:sp>
        <p:nvSpPr>
          <p:cNvPr id="17" name="TextBox 16"/>
          <p:cNvSpPr txBox="1"/>
          <p:nvPr/>
        </p:nvSpPr>
        <p:spPr>
          <a:xfrm>
            <a:off x="410899" y="3225141"/>
            <a:ext cx="2324995" cy="584775"/>
          </a:xfrm>
          <a:prstGeom prst="rect">
            <a:avLst/>
          </a:prstGeom>
          <a:noFill/>
        </p:spPr>
        <p:txBody>
          <a:bodyPr wrap="none" rtlCol="0">
            <a:spAutoFit/>
          </a:bodyPr>
          <a:lstStyle/>
          <a:p>
            <a:r>
              <a:rPr lang="en-US" altLang="id-ID" sz="1600" b="1" dirty="0" err="1" smtClean="0">
                <a:solidFill>
                  <a:schemeClr val="bg1"/>
                </a:solidFill>
                <a:latin typeface="Arial Narrow" panose="020B0606020202030204" pitchFamily="34" charset="0"/>
              </a:rPr>
              <a:t>Tilongkabila</a:t>
            </a:r>
            <a:r>
              <a:rPr lang="id-ID" altLang="id-ID" sz="1600" b="1" dirty="0" smtClean="0">
                <a:solidFill>
                  <a:schemeClr val="bg1"/>
                </a:solidFill>
                <a:latin typeface="Arial Narrow" panose="020B0606020202030204" pitchFamily="34" charset="0"/>
              </a:rPr>
              <a:t>, Bonebolango</a:t>
            </a:r>
          </a:p>
          <a:p>
            <a:r>
              <a:rPr lang="id-ID" altLang="id-ID" sz="1600" b="1" dirty="0" smtClean="0">
                <a:solidFill>
                  <a:schemeClr val="bg1"/>
                </a:solidFill>
                <a:latin typeface="Arial Narrow" panose="020B0606020202030204" pitchFamily="34" charset="0"/>
              </a:rPr>
              <a:t>Provinsi Gorontalo</a:t>
            </a:r>
            <a:endParaRPr lang="en-US" altLang="id-ID" sz="1600" b="1" dirty="0">
              <a:solidFill>
                <a:schemeClr val="bg1"/>
              </a:solidFill>
              <a:latin typeface="Arial Narrow" panose="020B0606020202030204" pitchFamily="34" charset="0"/>
            </a:endParaRPr>
          </a:p>
        </p:txBody>
      </p:sp>
      <p:pic>
        <p:nvPicPr>
          <p:cNvPr id="3" name="Picture 2"/>
          <p:cNvPicPr>
            <a:picLocks noChangeAspect="1"/>
          </p:cNvPicPr>
          <p:nvPr/>
        </p:nvPicPr>
        <p:blipFill>
          <a:blip r:embed="rId5"/>
          <a:stretch>
            <a:fillRect/>
          </a:stretch>
        </p:blipFill>
        <p:spPr>
          <a:xfrm>
            <a:off x="4604217" y="3993022"/>
            <a:ext cx="3960000" cy="2407912"/>
          </a:xfrm>
          <a:prstGeom prst="rect">
            <a:avLst/>
          </a:prstGeom>
        </p:spPr>
      </p:pic>
      <p:sp>
        <p:nvSpPr>
          <p:cNvPr id="18" name="TextBox 17"/>
          <p:cNvSpPr txBox="1"/>
          <p:nvPr/>
        </p:nvSpPr>
        <p:spPr>
          <a:xfrm>
            <a:off x="4604216" y="5816158"/>
            <a:ext cx="2147254" cy="584775"/>
          </a:xfrm>
          <a:prstGeom prst="rect">
            <a:avLst/>
          </a:prstGeom>
          <a:noFill/>
        </p:spPr>
        <p:txBody>
          <a:bodyPr wrap="none" rtlCol="0">
            <a:spAutoFit/>
          </a:bodyPr>
          <a:lstStyle/>
          <a:p>
            <a:r>
              <a:rPr lang="en-US" altLang="id-ID" sz="1600" b="1" dirty="0" err="1" smtClean="0">
                <a:solidFill>
                  <a:schemeClr val="bg1"/>
                </a:solidFill>
                <a:latin typeface="Arial Narrow" panose="020B0606020202030204" pitchFamily="34" charset="0"/>
              </a:rPr>
              <a:t>Tatapaan</a:t>
            </a:r>
            <a:r>
              <a:rPr lang="id-ID" altLang="id-ID" sz="1600" b="1" dirty="0" smtClean="0">
                <a:solidFill>
                  <a:schemeClr val="bg1"/>
                </a:solidFill>
                <a:latin typeface="Arial Narrow" panose="020B0606020202030204" pitchFamily="34" charset="0"/>
              </a:rPr>
              <a:t>, Minahasa</a:t>
            </a:r>
          </a:p>
          <a:p>
            <a:r>
              <a:rPr lang="id-ID" altLang="id-ID" sz="1600" b="1" dirty="0" smtClean="0">
                <a:solidFill>
                  <a:schemeClr val="bg1"/>
                </a:solidFill>
                <a:latin typeface="Arial Narrow" panose="020B0606020202030204" pitchFamily="34" charset="0"/>
              </a:rPr>
              <a:t>Provinsi Sulawesi Utara</a:t>
            </a:r>
            <a:endParaRPr lang="en-US" altLang="id-ID" sz="1600" b="1" dirty="0">
              <a:solidFill>
                <a:schemeClr val="bg1"/>
              </a:solidFill>
              <a:latin typeface="Arial Narrow" panose="020B0606020202030204" pitchFamily="34" charset="0"/>
            </a:endParaRPr>
          </a:p>
        </p:txBody>
      </p:sp>
      <p:sp>
        <p:nvSpPr>
          <p:cNvPr id="4" name="Slide Number Placeholder 3"/>
          <p:cNvSpPr>
            <a:spLocks noGrp="1"/>
          </p:cNvSpPr>
          <p:nvPr>
            <p:ph type="sldNum" sz="quarter" idx="12"/>
          </p:nvPr>
        </p:nvSpPr>
        <p:spPr>
          <a:xfrm>
            <a:off x="7086600" y="6438644"/>
            <a:ext cx="2057400" cy="365125"/>
          </a:xfrm>
        </p:spPr>
        <p:txBody>
          <a:bodyPr/>
          <a:lstStyle/>
          <a:p>
            <a:fld id="{9CD5A045-6D39-4879-8E20-C877BE4435CE}" type="slidenum">
              <a:rPr lang="en-US" smtClean="0"/>
              <a:t>51</a:t>
            </a:fld>
            <a:endParaRPr lang="en-US"/>
          </a:p>
        </p:txBody>
      </p:sp>
    </p:spTree>
    <p:extLst>
      <p:ext uri="{BB962C8B-B14F-4D97-AF65-F5344CB8AC3E}">
        <p14:creationId xmlns:p14="http://schemas.microsoft.com/office/powerpoint/2010/main" val="945826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l="427" t="-539" b="7936"/>
          <a:stretch/>
        </p:blipFill>
        <p:spPr>
          <a:xfrm>
            <a:off x="4564693" y="4176215"/>
            <a:ext cx="4320000" cy="2503679"/>
          </a:xfrm>
          <a:prstGeom prst="rect">
            <a:avLst/>
          </a:prstGeom>
        </p:spPr>
      </p:pic>
      <p:pic>
        <p:nvPicPr>
          <p:cNvPr id="6" name="Picture 5"/>
          <p:cNvPicPr>
            <a:picLocks noChangeAspect="1"/>
          </p:cNvPicPr>
          <p:nvPr/>
        </p:nvPicPr>
        <p:blipFill rotWithShape="1">
          <a:blip r:embed="rId3"/>
          <a:srcRect t="8360" b="11659"/>
          <a:stretch/>
        </p:blipFill>
        <p:spPr>
          <a:xfrm>
            <a:off x="4564693" y="1459832"/>
            <a:ext cx="4320000" cy="2550694"/>
          </a:xfrm>
          <a:prstGeom prst="rect">
            <a:avLst/>
          </a:prstGeom>
        </p:spPr>
      </p:pic>
      <p:sp>
        <p:nvSpPr>
          <p:cNvPr id="46082" name="Title 1"/>
          <p:cNvSpPr>
            <a:spLocks noGrp="1"/>
          </p:cNvSpPr>
          <p:nvPr>
            <p:ph type="title"/>
          </p:nvPr>
        </p:nvSpPr>
        <p:spPr>
          <a:xfrm>
            <a:off x="160421" y="398472"/>
            <a:ext cx="8724272" cy="701675"/>
          </a:xfrm>
        </p:spPr>
        <p:txBody>
          <a:bodyPr>
            <a:normAutofit fontScale="90000"/>
          </a:bodyPr>
          <a:lstStyle/>
          <a:p>
            <a:pPr algn="l" eaLnBrk="1" hangingPunct="1"/>
            <a:r>
              <a:rPr lang="id-ID" altLang="id-ID" sz="3600" i="1" dirty="0" smtClean="0"/>
              <a:t>Best Practice </a:t>
            </a:r>
            <a:br>
              <a:rPr lang="id-ID" altLang="id-ID" sz="3600" i="1" dirty="0" smtClean="0"/>
            </a:br>
            <a:r>
              <a:rPr lang="id-ID" altLang="id-ID" sz="3600" dirty="0" smtClean="0">
                <a:solidFill>
                  <a:srgbClr val="BB3336"/>
                </a:solidFill>
              </a:rPr>
              <a:t>Pengembangan Kawasan Permukiman</a:t>
            </a:r>
            <a:r>
              <a:rPr lang="id-ID" altLang="id-ID" sz="3600" i="1" dirty="0" smtClean="0">
                <a:solidFill>
                  <a:srgbClr val="BB3336"/>
                </a:solidFill>
              </a:rPr>
              <a:t> </a:t>
            </a:r>
            <a:r>
              <a:rPr lang="id-ID" altLang="id-ID" sz="3600" dirty="0" smtClean="0">
                <a:solidFill>
                  <a:srgbClr val="BB3336"/>
                </a:solidFill>
              </a:rPr>
              <a:t>Khusus </a:t>
            </a:r>
            <a:r>
              <a:rPr lang="id-ID" altLang="id-ID" sz="3600" dirty="0" smtClean="0"/>
              <a:t> 2018</a:t>
            </a:r>
          </a:p>
        </p:txBody>
      </p:sp>
      <p:sp>
        <p:nvSpPr>
          <p:cNvPr id="11" name="TextBox 8"/>
          <p:cNvSpPr txBox="1">
            <a:spLocks noChangeArrowheads="1"/>
          </p:cNvSpPr>
          <p:nvPr/>
        </p:nvSpPr>
        <p:spPr bwMode="auto">
          <a:xfrm>
            <a:off x="4564693" y="3360195"/>
            <a:ext cx="3070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a:solidFill>
                  <a:schemeClr val="bg1"/>
                </a:solidFill>
                <a:latin typeface="Arial Narrow" panose="020B0606020202030204" pitchFamily="34" charset="0"/>
              </a:rPr>
              <a:t>KSPN </a:t>
            </a:r>
            <a:r>
              <a:rPr lang="id-ID" altLang="id-ID" sz="1600" b="1" dirty="0" smtClean="0">
                <a:solidFill>
                  <a:schemeClr val="bg1"/>
                </a:solidFill>
                <a:latin typeface="Arial Narrow" panose="020B0606020202030204" pitchFamily="34" charset="0"/>
              </a:rPr>
              <a:t>Mandalika, </a:t>
            </a:r>
            <a:endParaRPr lang="id-ID" altLang="id-ID" sz="1600" b="1" dirty="0">
              <a:solidFill>
                <a:schemeClr val="bg1"/>
              </a:solidFill>
              <a:latin typeface="Arial Narrow" panose="020B0606020202030204" pitchFamily="34" charset="0"/>
            </a:endParaRPr>
          </a:p>
          <a:p>
            <a:pPr>
              <a:lnSpc>
                <a:spcPct val="100000"/>
              </a:lnSpc>
              <a:spcBef>
                <a:spcPct val="0"/>
              </a:spcBef>
              <a:buFontTx/>
              <a:buNone/>
            </a:pPr>
            <a:r>
              <a:rPr lang="id-ID" altLang="id-ID" sz="1600" b="1" dirty="0">
                <a:solidFill>
                  <a:schemeClr val="bg1"/>
                </a:solidFill>
                <a:latin typeface="Arial Narrow" panose="020B0606020202030204" pitchFamily="34" charset="0"/>
              </a:rPr>
              <a:t>Provinsi </a:t>
            </a:r>
            <a:r>
              <a:rPr lang="id-ID" altLang="id-ID" sz="1600" b="1" dirty="0" smtClean="0">
                <a:solidFill>
                  <a:schemeClr val="bg1"/>
                </a:solidFill>
                <a:latin typeface="Arial Narrow" panose="020B0606020202030204" pitchFamily="34" charset="0"/>
              </a:rPr>
              <a:t>NTB</a:t>
            </a:r>
            <a:endParaRPr lang="id-ID" altLang="id-ID" sz="1600" b="1" dirty="0">
              <a:solidFill>
                <a:schemeClr val="bg1"/>
              </a:solidFill>
              <a:latin typeface="Arial Narrow" panose="020B0606020202030204" pitchFamily="34" charset="0"/>
            </a:endParaRPr>
          </a:p>
        </p:txBody>
      </p:sp>
      <p:sp>
        <p:nvSpPr>
          <p:cNvPr id="13" name="TextBox 8"/>
          <p:cNvSpPr txBox="1">
            <a:spLocks noChangeArrowheads="1"/>
          </p:cNvSpPr>
          <p:nvPr/>
        </p:nvSpPr>
        <p:spPr bwMode="auto">
          <a:xfrm>
            <a:off x="4522557" y="6078297"/>
            <a:ext cx="3070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smtClean="0">
                <a:solidFill>
                  <a:schemeClr val="bg1"/>
                </a:solidFill>
                <a:latin typeface="Arial Narrow" panose="020B0606020202030204" pitchFamily="34" charset="0"/>
              </a:rPr>
              <a:t>Kampung Nelayan Hamadi,</a:t>
            </a:r>
          </a:p>
          <a:p>
            <a:pPr>
              <a:lnSpc>
                <a:spcPct val="100000"/>
              </a:lnSpc>
              <a:spcBef>
                <a:spcPct val="0"/>
              </a:spcBef>
              <a:buFontTx/>
              <a:buNone/>
            </a:pPr>
            <a:r>
              <a:rPr lang="id-ID" altLang="id-ID" sz="1600" b="1" dirty="0" smtClean="0">
                <a:solidFill>
                  <a:schemeClr val="bg1"/>
                </a:solidFill>
                <a:latin typeface="Arial Narrow" panose="020B0606020202030204" pitchFamily="34" charset="0"/>
              </a:rPr>
              <a:t>Kota Jayapura, Provinsi Papua</a:t>
            </a:r>
            <a:endParaRPr lang="id-ID" altLang="id-ID" sz="1600" b="1" dirty="0">
              <a:solidFill>
                <a:schemeClr val="bg1"/>
              </a:solidFill>
              <a:latin typeface="Arial Narrow" panose="020B0606020202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6418" b="7509"/>
          <a:stretch/>
        </p:blipFill>
        <p:spPr>
          <a:xfrm>
            <a:off x="354843" y="1399700"/>
            <a:ext cx="3960000" cy="2608195"/>
          </a:xfrm>
          <a:prstGeom prst="rect">
            <a:avLst/>
          </a:prstGeom>
        </p:spPr>
      </p:pic>
      <p:sp>
        <p:nvSpPr>
          <p:cNvPr id="14" name="TextBox 8"/>
          <p:cNvSpPr txBox="1">
            <a:spLocks noChangeArrowheads="1"/>
          </p:cNvSpPr>
          <p:nvPr/>
        </p:nvSpPr>
        <p:spPr bwMode="auto">
          <a:xfrm>
            <a:off x="354843" y="3380376"/>
            <a:ext cx="3070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a:solidFill>
                  <a:schemeClr val="bg1"/>
                </a:solidFill>
                <a:latin typeface="Arial Narrow" panose="020B0606020202030204" pitchFamily="34" charset="0"/>
              </a:rPr>
              <a:t>KSPN </a:t>
            </a:r>
            <a:r>
              <a:rPr lang="id-ID" altLang="id-ID" sz="1600" b="1" dirty="0" smtClean="0">
                <a:solidFill>
                  <a:schemeClr val="bg1"/>
                </a:solidFill>
                <a:latin typeface="Arial Narrow" panose="020B0606020202030204" pitchFamily="34" charset="0"/>
              </a:rPr>
              <a:t>Labuan Bajo, </a:t>
            </a:r>
            <a:endParaRPr lang="id-ID" altLang="id-ID" sz="1600" b="1" dirty="0">
              <a:solidFill>
                <a:schemeClr val="bg1"/>
              </a:solidFill>
              <a:latin typeface="Arial Narrow" panose="020B0606020202030204" pitchFamily="34" charset="0"/>
            </a:endParaRPr>
          </a:p>
          <a:p>
            <a:pPr>
              <a:lnSpc>
                <a:spcPct val="100000"/>
              </a:lnSpc>
              <a:spcBef>
                <a:spcPct val="0"/>
              </a:spcBef>
              <a:buFontTx/>
              <a:buNone/>
            </a:pPr>
            <a:r>
              <a:rPr lang="id-ID" altLang="id-ID" sz="1600" b="1" dirty="0">
                <a:solidFill>
                  <a:schemeClr val="bg1"/>
                </a:solidFill>
                <a:latin typeface="Arial Narrow" panose="020B0606020202030204" pitchFamily="34" charset="0"/>
              </a:rPr>
              <a:t>Provinsi </a:t>
            </a:r>
            <a:r>
              <a:rPr lang="id-ID" altLang="id-ID" sz="1600" b="1" dirty="0" smtClean="0">
                <a:solidFill>
                  <a:schemeClr val="bg1"/>
                </a:solidFill>
                <a:latin typeface="Arial Narrow" panose="020B0606020202030204" pitchFamily="34" charset="0"/>
              </a:rPr>
              <a:t>NTT</a:t>
            </a:r>
            <a:endParaRPr lang="id-ID" altLang="id-ID" sz="1600" b="1" dirty="0">
              <a:solidFill>
                <a:schemeClr val="bg1"/>
              </a:solidFill>
              <a:latin typeface="Arial Narrow" panose="020B0606020202030204" pitchFamily="34" charset="0"/>
            </a:endParaRP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t="8669" b="7512"/>
          <a:stretch/>
        </p:blipFill>
        <p:spPr>
          <a:xfrm>
            <a:off x="354843" y="4176215"/>
            <a:ext cx="3960000" cy="2486857"/>
          </a:xfrm>
          <a:prstGeom prst="rect">
            <a:avLst/>
          </a:prstGeom>
        </p:spPr>
      </p:pic>
      <p:sp>
        <p:nvSpPr>
          <p:cNvPr id="15" name="TextBox 8"/>
          <p:cNvSpPr txBox="1">
            <a:spLocks noChangeArrowheads="1"/>
          </p:cNvSpPr>
          <p:nvPr/>
        </p:nvSpPr>
        <p:spPr bwMode="auto">
          <a:xfrm>
            <a:off x="354843" y="6078297"/>
            <a:ext cx="30702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rgbClr val="262626"/>
                </a:solidFill>
                <a:latin typeface="Franklin Gothic"/>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a:defRPr>
            </a:lvl3pPr>
            <a:lvl4pPr marL="1600200" indent="-228600">
              <a:lnSpc>
                <a:spcPct val="90000"/>
              </a:lnSpc>
              <a:spcBef>
                <a:spcPts val="500"/>
              </a:spcBef>
              <a:buFont typeface="Arial" panose="020B0604020202020204" pitchFamily="34" charset="0"/>
              <a:buChar char="•"/>
              <a:defRPr>
                <a:solidFill>
                  <a:srgbClr val="262626"/>
                </a:solidFill>
                <a:latin typeface="Franklin Gothic"/>
              </a:defRPr>
            </a:lvl4pPr>
            <a:lvl5pPr marL="2057400" indent="-228600">
              <a:lnSpc>
                <a:spcPct val="90000"/>
              </a:lnSpc>
              <a:spcBef>
                <a:spcPts val="500"/>
              </a:spcBef>
              <a:buFont typeface="Arial" panose="020B0604020202020204" pitchFamily="34" charset="0"/>
              <a:buChar char="•"/>
              <a:defRPr>
                <a:solidFill>
                  <a:srgbClr val="262626"/>
                </a:solidFill>
                <a:latin typeface="Franklin Gothic"/>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rgbClr val="262626"/>
                </a:solidFill>
                <a:latin typeface="Franklin Gothic"/>
              </a:defRPr>
            </a:lvl9pPr>
          </a:lstStyle>
          <a:p>
            <a:pPr>
              <a:lnSpc>
                <a:spcPct val="100000"/>
              </a:lnSpc>
              <a:spcBef>
                <a:spcPct val="0"/>
              </a:spcBef>
              <a:buFontTx/>
              <a:buNone/>
            </a:pPr>
            <a:r>
              <a:rPr lang="id-ID" altLang="id-ID" sz="1600" b="1" dirty="0" smtClean="0">
                <a:solidFill>
                  <a:schemeClr val="bg1"/>
                </a:solidFill>
                <a:latin typeface="Arial Narrow" panose="020B0606020202030204" pitchFamily="34" charset="0"/>
              </a:rPr>
              <a:t>KSPN Bromo-Tengger-Semeru</a:t>
            </a:r>
          </a:p>
          <a:p>
            <a:pPr>
              <a:lnSpc>
                <a:spcPct val="100000"/>
              </a:lnSpc>
              <a:spcBef>
                <a:spcPct val="0"/>
              </a:spcBef>
              <a:buFontTx/>
              <a:buNone/>
            </a:pPr>
            <a:r>
              <a:rPr lang="id-ID" altLang="id-ID" sz="1600" b="1" dirty="0" smtClean="0">
                <a:solidFill>
                  <a:schemeClr val="bg1"/>
                </a:solidFill>
                <a:latin typeface="Arial Narrow" panose="020B0606020202030204" pitchFamily="34" charset="0"/>
              </a:rPr>
              <a:t>Provinsi Jawa Timur</a:t>
            </a:r>
            <a:endParaRPr lang="id-ID" altLang="id-ID" sz="1600" b="1" dirty="0">
              <a:solidFill>
                <a:schemeClr val="bg1"/>
              </a:solidFill>
              <a:latin typeface="Arial Narrow" panose="020B0606020202030204" pitchFamily="34" charset="0"/>
            </a:endParaRPr>
          </a:p>
        </p:txBody>
      </p:sp>
      <p:sp>
        <p:nvSpPr>
          <p:cNvPr id="4" name="Slide Number Placeholder 3"/>
          <p:cNvSpPr>
            <a:spLocks noGrp="1"/>
          </p:cNvSpPr>
          <p:nvPr>
            <p:ph type="sldNum" sz="quarter" idx="12"/>
          </p:nvPr>
        </p:nvSpPr>
        <p:spPr>
          <a:xfrm>
            <a:off x="7086600" y="6505743"/>
            <a:ext cx="2057400" cy="365125"/>
          </a:xfrm>
        </p:spPr>
        <p:txBody>
          <a:bodyPr/>
          <a:lstStyle/>
          <a:p>
            <a:fld id="{9CD5A045-6D39-4879-8E20-C877BE4435CE}" type="slidenum">
              <a:rPr lang="en-US" smtClean="0"/>
              <a:t>52</a:t>
            </a:fld>
            <a:endParaRPr lang="en-US" dirty="0"/>
          </a:p>
        </p:txBody>
      </p:sp>
    </p:spTree>
    <p:extLst>
      <p:ext uri="{BB962C8B-B14F-4D97-AF65-F5344CB8AC3E}">
        <p14:creationId xmlns:p14="http://schemas.microsoft.com/office/powerpoint/2010/main" val="11733688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2571" y="381"/>
            <a:ext cx="8526512" cy="671645"/>
          </a:xfrm>
          <a:prstGeom prst="rect">
            <a:avLst/>
          </a:prstGeom>
        </p:spPr>
        <p:txBody>
          <a:bodyPr vert="horz" wrap="square" lIns="0" tIns="39737" rIns="0" bIns="0" rtlCol="0" anchor="ctr">
            <a:spAutoFit/>
          </a:bodyPr>
          <a:lstStyle/>
          <a:p>
            <a:pPr marL="8929">
              <a:lnSpc>
                <a:spcPct val="100000"/>
              </a:lnSpc>
              <a:spcBef>
                <a:spcPts val="313"/>
              </a:spcBef>
            </a:pPr>
            <a:r>
              <a:rPr sz="2250" spc="-4" dirty="0"/>
              <a:t>CHEONGGYE CHEON RIVER, SEOUL </a:t>
            </a:r>
            <a:r>
              <a:rPr sz="2250" dirty="0"/>
              <a:t>– </a:t>
            </a:r>
            <a:r>
              <a:rPr sz="2250" spc="-4" dirty="0"/>
              <a:t>SOUTH</a:t>
            </a:r>
            <a:r>
              <a:rPr sz="2250" spc="-84" dirty="0"/>
              <a:t> </a:t>
            </a:r>
            <a:r>
              <a:rPr sz="2250" spc="-4" dirty="0"/>
              <a:t>KOREA</a:t>
            </a:r>
            <a:endParaRPr sz="2250" dirty="0"/>
          </a:p>
          <a:p>
            <a:pPr marL="26788">
              <a:lnSpc>
                <a:spcPct val="100000"/>
              </a:lnSpc>
              <a:spcBef>
                <a:spcPts val="183"/>
              </a:spcBef>
            </a:pPr>
            <a:r>
              <a:rPr sz="1687" spc="-4" dirty="0">
                <a:solidFill>
                  <a:srgbClr val="000000"/>
                </a:solidFill>
                <a:latin typeface="Trebuchet MS"/>
                <a:cs typeface="Trebuchet MS"/>
              </a:rPr>
              <a:t>Mengembalikan dan </a:t>
            </a:r>
            <a:r>
              <a:rPr sz="1687" dirty="0">
                <a:solidFill>
                  <a:srgbClr val="000000"/>
                </a:solidFill>
                <a:latin typeface="Trebuchet MS"/>
                <a:cs typeface="Trebuchet MS"/>
              </a:rPr>
              <a:t>meningkatkan </a:t>
            </a:r>
            <a:r>
              <a:rPr sz="1687" spc="-4" dirty="0">
                <a:solidFill>
                  <a:srgbClr val="000000"/>
                </a:solidFill>
                <a:latin typeface="Trebuchet MS"/>
                <a:cs typeface="Trebuchet MS"/>
              </a:rPr>
              <a:t>fungsi </a:t>
            </a:r>
            <a:r>
              <a:rPr sz="1687" dirty="0">
                <a:solidFill>
                  <a:srgbClr val="000000"/>
                </a:solidFill>
                <a:latin typeface="Trebuchet MS"/>
                <a:cs typeface="Trebuchet MS"/>
              </a:rPr>
              <a:t>sungai, </a:t>
            </a:r>
            <a:r>
              <a:rPr sz="1687" spc="-4" dirty="0">
                <a:solidFill>
                  <a:srgbClr val="000000"/>
                </a:solidFill>
                <a:latin typeface="Trebuchet MS"/>
                <a:cs typeface="Trebuchet MS"/>
              </a:rPr>
              <a:t>melalui restorasi </a:t>
            </a:r>
            <a:r>
              <a:rPr sz="1687" dirty="0">
                <a:solidFill>
                  <a:srgbClr val="000000"/>
                </a:solidFill>
                <a:latin typeface="Trebuchet MS"/>
                <a:cs typeface="Trebuchet MS"/>
              </a:rPr>
              <a:t>5,8 km </a:t>
            </a:r>
            <a:r>
              <a:rPr sz="1687" spc="-4" dirty="0">
                <a:solidFill>
                  <a:srgbClr val="000000"/>
                </a:solidFill>
                <a:latin typeface="Trebuchet MS"/>
                <a:cs typeface="Trebuchet MS"/>
              </a:rPr>
              <a:t>highway</a:t>
            </a:r>
            <a:r>
              <a:rPr sz="1687" spc="80" dirty="0">
                <a:solidFill>
                  <a:srgbClr val="000000"/>
                </a:solidFill>
                <a:latin typeface="Trebuchet MS"/>
                <a:cs typeface="Trebuchet MS"/>
              </a:rPr>
              <a:t> </a:t>
            </a:r>
            <a:r>
              <a:rPr sz="1687" spc="-4" dirty="0" smtClean="0">
                <a:solidFill>
                  <a:srgbClr val="000000"/>
                </a:solidFill>
                <a:latin typeface="Trebuchet MS"/>
                <a:cs typeface="Trebuchet MS"/>
              </a:rPr>
              <a:t>road</a:t>
            </a:r>
            <a:endParaRPr sz="1687" dirty="0">
              <a:latin typeface="Trebuchet MS"/>
              <a:cs typeface="Trebuchet MS"/>
            </a:endParaRPr>
          </a:p>
        </p:txBody>
      </p:sp>
      <p:sp>
        <p:nvSpPr>
          <p:cNvPr id="3" name="object 3"/>
          <p:cNvSpPr txBox="1"/>
          <p:nvPr/>
        </p:nvSpPr>
        <p:spPr>
          <a:xfrm>
            <a:off x="44648" y="6616898"/>
            <a:ext cx="4544318" cy="160469"/>
          </a:xfrm>
          <a:prstGeom prst="rect">
            <a:avLst/>
          </a:prstGeom>
        </p:spPr>
        <p:txBody>
          <a:bodyPr vert="horz" wrap="square" lIns="0" tIns="8930" rIns="0" bIns="0" rtlCol="0">
            <a:spAutoFit/>
          </a:bodyPr>
          <a:lstStyle/>
          <a:p>
            <a:pPr marL="8929">
              <a:spcBef>
                <a:spcPts val="70"/>
              </a:spcBef>
            </a:pPr>
            <a:r>
              <a:rPr sz="984" spc="-4" dirty="0">
                <a:latin typeface="Trebuchet MS"/>
                <a:cs typeface="Trebuchet MS"/>
              </a:rPr>
              <a:t>So</a:t>
            </a:r>
            <a:r>
              <a:rPr sz="984" spc="-4" dirty="0">
                <a:latin typeface="Trebuchet MS"/>
                <a:cs typeface="Trebuchet MS"/>
                <a:hlinkClick r:id="rId2"/>
              </a:rPr>
              <a:t>urce:</a:t>
            </a:r>
            <a:r>
              <a:rPr sz="984" spc="46" dirty="0">
                <a:latin typeface="Trebuchet MS"/>
                <a:cs typeface="Trebuchet MS"/>
                <a:hlinkClick r:id="rId2"/>
              </a:rPr>
              <a:t> </a:t>
            </a:r>
            <a:r>
              <a:rPr sz="984" spc="-4" dirty="0">
                <a:latin typeface="Trebuchet MS"/>
                <a:cs typeface="Trebuchet MS"/>
                <a:hlinkClick r:id="rId2"/>
              </a:rPr>
              <a:t>http://www.urbanacupuncture.network/2016/06/03/rebirth-of-a-river/</a:t>
            </a:r>
            <a:endParaRPr sz="984">
              <a:latin typeface="Trebuchet MS"/>
              <a:cs typeface="Trebuchet MS"/>
            </a:endParaRPr>
          </a:p>
        </p:txBody>
      </p:sp>
      <p:pic>
        <p:nvPicPr>
          <p:cNvPr id="6" name="Picture 5"/>
          <p:cNvPicPr>
            <a:picLocks noChangeAspect="1"/>
          </p:cNvPicPr>
          <p:nvPr/>
        </p:nvPicPr>
        <p:blipFill>
          <a:blip r:embed="rId3"/>
          <a:stretch>
            <a:fillRect/>
          </a:stretch>
        </p:blipFill>
        <p:spPr>
          <a:xfrm>
            <a:off x="-10476" y="1057275"/>
            <a:ext cx="9194799" cy="5172075"/>
          </a:xfrm>
          <a:prstGeom prst="rect">
            <a:avLst/>
          </a:prstGeom>
        </p:spPr>
      </p:pic>
      <p:sp>
        <p:nvSpPr>
          <p:cNvPr id="4" name="Slide Number Placeholder 3"/>
          <p:cNvSpPr>
            <a:spLocks noGrp="1"/>
          </p:cNvSpPr>
          <p:nvPr>
            <p:ph type="sldNum" sz="quarter" idx="12"/>
          </p:nvPr>
        </p:nvSpPr>
        <p:spPr/>
        <p:txBody>
          <a:bodyPr/>
          <a:lstStyle/>
          <a:p>
            <a:fld id="{9CD5A045-6D39-4879-8E20-C877BE4435CE}" type="slidenum">
              <a:rPr lang="en-US" smtClean="0"/>
              <a:t>53</a:t>
            </a:fld>
            <a:endParaRPr lang="en-US"/>
          </a:p>
        </p:txBody>
      </p:sp>
    </p:spTree>
    <p:extLst>
      <p:ext uri="{BB962C8B-B14F-4D97-AF65-F5344CB8AC3E}">
        <p14:creationId xmlns:p14="http://schemas.microsoft.com/office/powerpoint/2010/main" val="1345113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1130670"/>
            <a:ext cx="9143999" cy="5250658"/>
          </a:xfrm>
          <a:prstGeom prst="rect">
            <a:avLst/>
          </a:prstGeom>
          <a:blipFill>
            <a:blip r:embed="rId2" cstate="print"/>
            <a:stretch>
              <a:fillRect/>
            </a:stretch>
          </a:blipFill>
        </p:spPr>
        <p:txBody>
          <a:bodyPr wrap="square" lIns="0" tIns="0" rIns="0" bIns="0" rtlCol="0"/>
          <a:lstStyle/>
          <a:p>
            <a:endParaRPr sz="1266"/>
          </a:p>
        </p:txBody>
      </p:sp>
      <p:sp>
        <p:nvSpPr>
          <p:cNvPr id="3" name="object 3"/>
          <p:cNvSpPr txBox="1"/>
          <p:nvPr/>
        </p:nvSpPr>
        <p:spPr>
          <a:xfrm>
            <a:off x="133946" y="6500813"/>
            <a:ext cx="5010000" cy="203814"/>
          </a:xfrm>
          <a:prstGeom prst="rect">
            <a:avLst/>
          </a:prstGeom>
        </p:spPr>
        <p:txBody>
          <a:bodyPr vert="horz" wrap="square" lIns="0" tIns="8930" rIns="0" bIns="0" rtlCol="0">
            <a:spAutoFit/>
          </a:bodyPr>
          <a:lstStyle/>
          <a:p>
            <a:pPr marL="8929">
              <a:spcBef>
                <a:spcPts val="70"/>
              </a:spcBef>
            </a:pPr>
            <a:r>
              <a:rPr sz="1266" spc="-4" dirty="0">
                <a:latin typeface="Trebuchet MS"/>
                <a:cs typeface="Trebuchet MS"/>
              </a:rPr>
              <a:t>Source: Iskandar </a:t>
            </a:r>
            <a:r>
              <a:rPr sz="1266" spc="-7" dirty="0">
                <a:latin typeface="Trebuchet MS"/>
                <a:cs typeface="Trebuchet MS"/>
              </a:rPr>
              <a:t>Vision </a:t>
            </a:r>
            <a:r>
              <a:rPr sz="1266" dirty="0">
                <a:latin typeface="Trebuchet MS"/>
                <a:cs typeface="Trebuchet MS"/>
              </a:rPr>
              <a:t>of The </a:t>
            </a:r>
            <a:r>
              <a:rPr sz="1266" spc="-4" dirty="0">
                <a:latin typeface="Trebuchet MS"/>
                <a:cs typeface="Trebuchet MS"/>
              </a:rPr>
              <a:t>City </a:t>
            </a:r>
            <a:r>
              <a:rPr sz="1266" spc="-7" dirty="0">
                <a:latin typeface="Trebuchet MS"/>
                <a:cs typeface="Trebuchet MS"/>
              </a:rPr>
              <a:t>Rejuvenation </a:t>
            </a:r>
            <a:r>
              <a:rPr sz="1266" dirty="0">
                <a:latin typeface="Trebuchet MS"/>
                <a:cs typeface="Trebuchet MS"/>
              </a:rPr>
              <a:t>&amp; </a:t>
            </a:r>
            <a:r>
              <a:rPr sz="1266" spc="-7" dirty="0">
                <a:latin typeface="Trebuchet MS"/>
                <a:cs typeface="Trebuchet MS"/>
              </a:rPr>
              <a:t>Revitalization</a:t>
            </a:r>
            <a:r>
              <a:rPr sz="1266" spc="77" dirty="0">
                <a:latin typeface="Trebuchet MS"/>
                <a:cs typeface="Trebuchet MS"/>
              </a:rPr>
              <a:t> </a:t>
            </a:r>
            <a:r>
              <a:rPr sz="1266" spc="-4" dirty="0">
                <a:latin typeface="Trebuchet MS"/>
                <a:cs typeface="Trebuchet MS"/>
              </a:rPr>
              <a:t>Lab</a:t>
            </a:r>
            <a:endParaRPr sz="1266">
              <a:latin typeface="Trebuchet MS"/>
              <a:cs typeface="Trebuchet MS"/>
            </a:endParaRPr>
          </a:p>
        </p:txBody>
      </p:sp>
      <p:sp>
        <p:nvSpPr>
          <p:cNvPr id="4" name="object 4"/>
          <p:cNvSpPr txBox="1">
            <a:spLocks noGrp="1"/>
          </p:cNvSpPr>
          <p:nvPr>
            <p:ph type="title"/>
          </p:nvPr>
        </p:nvSpPr>
        <p:spPr>
          <a:xfrm>
            <a:off x="116086" y="94646"/>
            <a:ext cx="9027914" cy="843721"/>
          </a:xfrm>
          <a:prstGeom prst="rect">
            <a:avLst/>
          </a:prstGeom>
        </p:spPr>
        <p:txBody>
          <a:bodyPr vert="horz" wrap="square" lIns="0" tIns="63401" rIns="0" bIns="0" rtlCol="0" anchor="ctr">
            <a:spAutoFit/>
          </a:bodyPr>
          <a:lstStyle/>
          <a:p>
            <a:pPr marL="26788">
              <a:lnSpc>
                <a:spcPct val="100000"/>
              </a:lnSpc>
              <a:spcBef>
                <a:spcPts val="499"/>
              </a:spcBef>
            </a:pPr>
            <a:r>
              <a:rPr sz="1200" b="1" spc="-4" dirty="0">
                <a:solidFill>
                  <a:srgbClr val="808080"/>
                </a:solidFill>
                <a:latin typeface="Trebuchet MS"/>
                <a:cs typeface="Trebuchet MS"/>
              </a:rPr>
              <a:t>ISKANDAR,</a:t>
            </a:r>
            <a:r>
              <a:rPr sz="1200" b="1" spc="-7" dirty="0">
                <a:solidFill>
                  <a:srgbClr val="808080"/>
                </a:solidFill>
                <a:latin typeface="Trebuchet MS"/>
                <a:cs typeface="Trebuchet MS"/>
              </a:rPr>
              <a:t> </a:t>
            </a:r>
            <a:r>
              <a:rPr sz="1200" b="1" spc="-28" dirty="0">
                <a:solidFill>
                  <a:srgbClr val="808080"/>
                </a:solidFill>
                <a:latin typeface="Trebuchet MS"/>
                <a:cs typeface="Trebuchet MS"/>
              </a:rPr>
              <a:t>MALAYSIA</a:t>
            </a:r>
            <a:endParaRPr sz="1200" dirty="0">
              <a:latin typeface="Trebuchet MS"/>
              <a:cs typeface="Trebuchet MS"/>
            </a:endParaRPr>
          </a:p>
          <a:p>
            <a:pPr marL="8929" marR="3572">
              <a:lnSpc>
                <a:spcPts val="1969"/>
              </a:lnSpc>
              <a:spcBef>
                <a:spcPts val="436"/>
              </a:spcBef>
            </a:pPr>
            <a:r>
              <a:rPr sz="2400" spc="-7" dirty="0">
                <a:latin typeface="Trebuchet MS"/>
                <a:cs typeface="Trebuchet MS"/>
              </a:rPr>
              <a:t>Rehabilitation </a:t>
            </a:r>
            <a:r>
              <a:rPr sz="2400" dirty="0">
                <a:latin typeface="Trebuchet MS"/>
                <a:cs typeface="Trebuchet MS"/>
              </a:rPr>
              <a:t>Sungai Segget into the new 1.2km</a:t>
            </a:r>
            <a:r>
              <a:rPr sz="2400" spc="-39" dirty="0">
                <a:latin typeface="Trebuchet MS"/>
                <a:cs typeface="Trebuchet MS"/>
              </a:rPr>
              <a:t> </a:t>
            </a:r>
            <a:r>
              <a:rPr sz="2400" spc="-25" dirty="0" smtClean="0">
                <a:latin typeface="Trebuchet MS"/>
                <a:cs typeface="Trebuchet MS"/>
              </a:rPr>
              <a:t>waterway  </a:t>
            </a:r>
            <a:br>
              <a:rPr sz="2400" spc="-25" dirty="0" smtClean="0">
                <a:latin typeface="Trebuchet MS"/>
                <a:cs typeface="Trebuchet MS"/>
              </a:rPr>
            </a:br>
            <a:r>
              <a:rPr sz="2400" dirty="0" smtClean="0">
                <a:latin typeface="Trebuchet MS"/>
                <a:cs typeface="Trebuchet MS"/>
              </a:rPr>
              <a:t>The </a:t>
            </a:r>
            <a:r>
              <a:rPr sz="2400" spc="-14" dirty="0">
                <a:latin typeface="Trebuchet MS"/>
                <a:cs typeface="Trebuchet MS"/>
              </a:rPr>
              <a:t>Project </a:t>
            </a:r>
            <a:r>
              <a:rPr sz="2400" spc="-4" dirty="0">
                <a:latin typeface="Trebuchet MS"/>
                <a:cs typeface="Trebuchet MS"/>
              </a:rPr>
              <a:t>will </a:t>
            </a:r>
            <a:r>
              <a:rPr sz="2400" dirty="0">
                <a:latin typeface="Trebuchet MS"/>
                <a:cs typeface="Trebuchet MS"/>
              </a:rPr>
              <a:t>be </a:t>
            </a:r>
            <a:r>
              <a:rPr sz="2400" spc="-4" dirty="0">
                <a:latin typeface="Trebuchet MS"/>
                <a:cs typeface="Trebuchet MS"/>
              </a:rPr>
              <a:t>completed </a:t>
            </a:r>
            <a:r>
              <a:rPr sz="2400" dirty="0">
                <a:latin typeface="Trebuchet MS"/>
                <a:cs typeface="Trebuchet MS"/>
              </a:rPr>
              <a:t>by</a:t>
            </a:r>
            <a:r>
              <a:rPr sz="2400" spc="14" dirty="0">
                <a:latin typeface="Trebuchet MS"/>
                <a:cs typeface="Trebuchet MS"/>
              </a:rPr>
              <a:t> </a:t>
            </a:r>
            <a:r>
              <a:rPr sz="2400" dirty="0">
                <a:latin typeface="Trebuchet MS"/>
                <a:cs typeface="Trebuchet MS"/>
              </a:rPr>
              <a:t>2017</a:t>
            </a:r>
          </a:p>
        </p:txBody>
      </p:sp>
      <p:sp>
        <p:nvSpPr>
          <p:cNvPr id="5" name="Slide Number Placeholder 4"/>
          <p:cNvSpPr>
            <a:spLocks noGrp="1"/>
          </p:cNvSpPr>
          <p:nvPr>
            <p:ph type="sldNum" sz="quarter" idx="12"/>
          </p:nvPr>
        </p:nvSpPr>
        <p:spPr/>
        <p:txBody>
          <a:bodyPr/>
          <a:lstStyle/>
          <a:p>
            <a:fld id="{9CD5A045-6D39-4879-8E20-C877BE4435CE}" type="slidenum">
              <a:rPr lang="en-US" smtClean="0"/>
              <a:t>54</a:t>
            </a:fld>
            <a:endParaRPr lang="en-US"/>
          </a:p>
        </p:txBody>
      </p:sp>
    </p:spTree>
    <p:extLst>
      <p:ext uri="{BB962C8B-B14F-4D97-AF65-F5344CB8AC3E}">
        <p14:creationId xmlns:p14="http://schemas.microsoft.com/office/powerpoint/2010/main" val="4124243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3174"/>
            <a:ext cx="9175033" cy="6889296"/>
            <a:chOff x="-5333383" y="1320799"/>
            <a:chExt cx="9175033" cy="6889296"/>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3383" y="1320799"/>
              <a:ext cx="9175033" cy="6881275"/>
            </a:xfrm>
            <a:prstGeom prst="rect">
              <a:avLst/>
            </a:prstGeom>
            <a:ln>
              <a:solidFill>
                <a:schemeClr val="bg1"/>
              </a:solidFill>
            </a:ln>
          </p:spPr>
        </p:pic>
        <p:sp>
          <p:nvSpPr>
            <p:cNvPr id="13" name="Rectangle 12">
              <a:extLst>
                <a:ext uri="{FF2B5EF4-FFF2-40B4-BE49-F238E27FC236}">
                  <a16:creationId xmlns="" xmlns:a16="http://schemas.microsoft.com/office/drawing/2014/main" id="{88C12433-9DFB-FB4A-B4A8-A4DD86A472D0}"/>
                </a:ext>
              </a:extLst>
            </p:cNvPr>
            <p:cNvSpPr/>
            <p:nvPr/>
          </p:nvSpPr>
          <p:spPr>
            <a:xfrm>
              <a:off x="-4590683" y="8030625"/>
              <a:ext cx="7668000" cy="179470"/>
            </a:xfrm>
            <a:prstGeom prst="rect">
              <a:avLst/>
            </a:prstGeom>
            <a:solidFill>
              <a:srgbClr val="58A39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grpSp>
      <p:pic>
        <p:nvPicPr>
          <p:cNvPr id="3" name="Picture 2"/>
          <p:cNvPicPr>
            <a:picLocks noChangeAspect="1"/>
          </p:cNvPicPr>
          <p:nvPr/>
        </p:nvPicPr>
        <p:blipFill rotWithShape="1">
          <a:blip r:embed="rId3" cstate="print">
            <a:grayscl/>
            <a:extLst>
              <a:ext uri="{28A0092B-C50C-407E-A947-70E740481C1C}">
                <a14:useLocalDpi xmlns:a14="http://schemas.microsoft.com/office/drawing/2010/main" val="0"/>
              </a:ext>
            </a:extLst>
          </a:blip>
          <a:srcRect/>
          <a:stretch/>
        </p:blipFill>
        <p:spPr>
          <a:xfrm>
            <a:off x="4749419" y="-25398"/>
            <a:ext cx="4408229" cy="6908796"/>
          </a:xfrm>
          <a:prstGeom prst="rect">
            <a:avLst/>
          </a:prstGeom>
        </p:spPr>
      </p:pic>
      <p:grpSp>
        <p:nvGrpSpPr>
          <p:cNvPr id="5" name="Group 21"/>
          <p:cNvGrpSpPr/>
          <p:nvPr/>
        </p:nvGrpSpPr>
        <p:grpSpPr>
          <a:xfrm>
            <a:off x="600928" y="2442949"/>
            <a:ext cx="3765928" cy="1897039"/>
            <a:chOff x="246513" y="2015735"/>
            <a:chExt cx="3765928" cy="2610856"/>
          </a:xfrm>
        </p:grpSpPr>
        <p:sp>
          <p:nvSpPr>
            <p:cNvPr id="18" name="Flowchart: Card 17"/>
            <p:cNvSpPr/>
            <p:nvPr/>
          </p:nvSpPr>
          <p:spPr>
            <a:xfrm>
              <a:off x="246513" y="2015735"/>
              <a:ext cx="2114550" cy="2265528"/>
            </a:xfrm>
            <a:prstGeom prst="flowChartPunchedCard">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546762" y="2343281"/>
              <a:ext cx="3465679" cy="2283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7" name="Rectangle 16"/>
          <p:cNvSpPr/>
          <p:nvPr/>
        </p:nvSpPr>
        <p:spPr>
          <a:xfrm>
            <a:off x="4524231" y="2617918"/>
            <a:ext cx="450377" cy="16104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1014761" y="2475571"/>
            <a:ext cx="3509470" cy="1613504"/>
          </a:xfrm>
        </p:spPr>
        <p:txBody>
          <a:bodyPr>
            <a:normAutofit/>
          </a:bodyPr>
          <a:lstStyle/>
          <a:p>
            <a:r>
              <a:rPr lang="id-ID" sz="3600" i="1" dirty="0" smtClean="0"/>
              <a:t>Terima Kasih</a:t>
            </a:r>
            <a:endParaRPr lang="id-ID" sz="3600" dirty="0"/>
          </a:p>
        </p:txBody>
      </p:sp>
      <p:sp>
        <p:nvSpPr>
          <p:cNvPr id="9" name="Title 1"/>
          <p:cNvSpPr txBox="1">
            <a:spLocks/>
          </p:cNvSpPr>
          <p:nvPr/>
        </p:nvSpPr>
        <p:spPr>
          <a:xfrm>
            <a:off x="7049494" y="4203511"/>
            <a:ext cx="3615804" cy="3087758"/>
          </a:xfrm>
          <a:prstGeom prst="rect">
            <a:avLst/>
          </a:prstGeom>
          <a:effectLst>
            <a:outerShdw blurRad="50800" dist="38100" dir="2700000" algn="tl"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lumMod val="85000"/>
                    <a:lumOff val="15000"/>
                  </a:schemeClr>
                </a:solidFill>
                <a:latin typeface="Trebuchet MS" panose="020B0603020202020204" pitchFamily="34" charset="0"/>
                <a:ea typeface="+mj-ea"/>
                <a:cs typeface="+mj-cs"/>
              </a:defRPr>
            </a:lvl1pPr>
          </a:lstStyle>
          <a:p>
            <a:endParaRPr lang="id-ID" sz="28700" dirty="0">
              <a:solidFill>
                <a:schemeClr val="bg1">
                  <a:alpha val="40000"/>
                </a:schemeClr>
              </a:solidFill>
            </a:endParaRPr>
          </a:p>
        </p:txBody>
      </p:sp>
      <p:sp>
        <p:nvSpPr>
          <p:cNvPr id="10" name="Slide Number Placeholder 9"/>
          <p:cNvSpPr>
            <a:spLocks noGrp="1"/>
          </p:cNvSpPr>
          <p:nvPr>
            <p:ph type="sldNum" sz="quarter" idx="12"/>
          </p:nvPr>
        </p:nvSpPr>
        <p:spPr/>
        <p:txBody>
          <a:bodyPr/>
          <a:lstStyle/>
          <a:p>
            <a:fld id="{B87B30B6-2155-4CBA-9E03-20DB79216E54}" type="slidenum">
              <a:rPr lang="id-ID" smtClean="0"/>
              <a:pPr/>
              <a:t>55</a:t>
            </a:fld>
            <a:endParaRPr lang="id-ID"/>
          </a:p>
        </p:txBody>
      </p:sp>
    </p:spTree>
    <p:extLst>
      <p:ext uri="{BB962C8B-B14F-4D97-AF65-F5344CB8AC3E}">
        <p14:creationId xmlns:p14="http://schemas.microsoft.com/office/powerpoint/2010/main" val="69841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0" name="Picture 1" descr="Picture 1"/>
          <p:cNvPicPr>
            <a:picLocks noChangeAspect="1"/>
          </p:cNvPicPr>
          <p:nvPr/>
        </p:nvPicPr>
        <p:blipFill>
          <a:blip r:embed="rId2">
            <a:extLst/>
          </a:blip>
          <a:stretch>
            <a:fillRect/>
          </a:stretch>
        </p:blipFill>
        <p:spPr>
          <a:xfrm>
            <a:off x="5258596" y="1016000"/>
            <a:ext cx="3885406" cy="4984750"/>
          </a:xfrm>
          <a:prstGeom prst="rect">
            <a:avLst/>
          </a:prstGeom>
          <a:ln w="12700">
            <a:miter lim="400000"/>
          </a:ln>
        </p:spPr>
      </p:pic>
      <p:grpSp>
        <p:nvGrpSpPr>
          <p:cNvPr id="276" name="Diagram 2"/>
          <p:cNvGrpSpPr/>
          <p:nvPr/>
        </p:nvGrpSpPr>
        <p:grpSpPr>
          <a:xfrm>
            <a:off x="1259631" y="2132854"/>
            <a:ext cx="6696746" cy="3268760"/>
            <a:chOff x="0" y="53346"/>
            <a:chExt cx="8928992" cy="4358344"/>
          </a:xfrm>
        </p:grpSpPr>
        <p:grpSp>
          <p:nvGrpSpPr>
            <p:cNvPr id="263" name="Group"/>
            <p:cNvGrpSpPr/>
            <p:nvPr/>
          </p:nvGrpSpPr>
          <p:grpSpPr>
            <a:xfrm>
              <a:off x="0" y="53346"/>
              <a:ext cx="7143194" cy="958838"/>
              <a:chOff x="0" y="53347"/>
              <a:chExt cx="7143193" cy="958836"/>
            </a:xfrm>
          </p:grpSpPr>
          <p:sp>
            <p:nvSpPr>
              <p:cNvPr id="261" name="Rounded Rectangle"/>
              <p:cNvSpPr/>
              <p:nvPr/>
            </p:nvSpPr>
            <p:spPr>
              <a:xfrm>
                <a:off x="0" y="53347"/>
                <a:ext cx="7143193" cy="958836"/>
              </a:xfrm>
              <a:prstGeom prst="roundRect">
                <a:avLst>
                  <a:gd name="adj" fmla="val 10000"/>
                </a:avLst>
              </a:prstGeom>
              <a:solidFill>
                <a:srgbClr val="8064A2"/>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sz="2900" b="1">
                    <a:solidFill>
                      <a:srgbClr val="FFFFFF"/>
                    </a:solidFill>
                  </a:defRPr>
                </a:pPr>
                <a:endParaRPr sz="2175"/>
              </a:p>
            </p:txBody>
          </p:sp>
          <p:sp>
            <p:nvSpPr>
              <p:cNvPr id="262" name="KESESUAIAN  PENENTUAN  LOKASI"/>
              <p:cNvSpPr txBox="1"/>
              <p:nvPr/>
            </p:nvSpPr>
            <p:spPr>
              <a:xfrm>
                <a:off x="0" y="220372"/>
                <a:ext cx="6083680"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KESESUAIAN  PENENTUAN  LOKASI</a:t>
                </a:r>
              </a:p>
            </p:txBody>
          </p:sp>
        </p:grpSp>
        <p:grpSp>
          <p:nvGrpSpPr>
            <p:cNvPr id="266" name="Group"/>
            <p:cNvGrpSpPr/>
            <p:nvPr/>
          </p:nvGrpSpPr>
          <p:grpSpPr>
            <a:xfrm>
              <a:off x="598242" y="1186515"/>
              <a:ext cx="7143194" cy="958837"/>
              <a:chOff x="0" y="53347"/>
              <a:chExt cx="7143193" cy="958836"/>
            </a:xfrm>
          </p:grpSpPr>
          <p:sp>
            <p:nvSpPr>
              <p:cNvPr id="264" name="Rounded Rectangle"/>
              <p:cNvSpPr/>
              <p:nvPr/>
            </p:nvSpPr>
            <p:spPr>
              <a:xfrm>
                <a:off x="0" y="53347"/>
                <a:ext cx="7143193" cy="958836"/>
              </a:xfrm>
              <a:prstGeom prst="roundRect">
                <a:avLst>
                  <a:gd name="adj" fmla="val 10000"/>
                </a:avLst>
              </a:prstGeom>
              <a:solidFill>
                <a:srgbClr val="5F5BAE"/>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a:solidFill>
                      <a:srgbClr val="FFFFFF"/>
                    </a:solidFill>
                  </a:defRPr>
                </a:pPr>
                <a:endParaRPr sz="1350"/>
              </a:p>
            </p:txBody>
          </p:sp>
          <p:sp>
            <p:nvSpPr>
              <p:cNvPr id="265" name="KESESUAIAN  USULAN  INFRASTRUKTUR"/>
              <p:cNvSpPr txBox="1"/>
              <p:nvPr/>
            </p:nvSpPr>
            <p:spPr>
              <a:xfrm>
                <a:off x="0" y="220373"/>
                <a:ext cx="5921708"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KESESUAIAN  USULAN  INFRASTRUKTUR</a:t>
                </a:r>
              </a:p>
            </p:txBody>
          </p:sp>
        </p:grpSp>
        <p:grpSp>
          <p:nvGrpSpPr>
            <p:cNvPr id="269" name="Group"/>
            <p:cNvGrpSpPr/>
            <p:nvPr/>
          </p:nvGrpSpPr>
          <p:grpSpPr>
            <a:xfrm>
              <a:off x="1187555" y="2319684"/>
              <a:ext cx="7143194" cy="958837"/>
              <a:chOff x="0" y="0"/>
              <a:chExt cx="7143193" cy="958835"/>
            </a:xfrm>
          </p:grpSpPr>
          <p:sp>
            <p:nvSpPr>
              <p:cNvPr id="267" name="Rounded Rectangle"/>
              <p:cNvSpPr/>
              <p:nvPr/>
            </p:nvSpPr>
            <p:spPr>
              <a:xfrm>
                <a:off x="0" y="0"/>
                <a:ext cx="7143193" cy="958835"/>
              </a:xfrm>
              <a:prstGeom prst="roundRect">
                <a:avLst>
                  <a:gd name="adj" fmla="val 10000"/>
                </a:avLst>
              </a:prstGeom>
              <a:solidFill>
                <a:srgbClr val="537ABA"/>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a:solidFill>
                      <a:srgbClr val="FFFFFF"/>
                    </a:solidFill>
                  </a:defRPr>
                </a:pPr>
                <a:endParaRPr sz="1350"/>
              </a:p>
            </p:txBody>
          </p:sp>
          <p:sp>
            <p:nvSpPr>
              <p:cNvPr id="268" name="KESIAPAN  DOKUMEN  TEKNIS"/>
              <p:cNvSpPr txBox="1"/>
              <p:nvPr/>
            </p:nvSpPr>
            <p:spPr>
              <a:xfrm>
                <a:off x="0" y="167025"/>
                <a:ext cx="5930638"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KESIAPAN  DOKUMEN  TEKNIS</a:t>
                </a:r>
              </a:p>
            </p:txBody>
          </p:sp>
        </p:grpSp>
        <p:grpSp>
          <p:nvGrpSpPr>
            <p:cNvPr id="272" name="Group"/>
            <p:cNvGrpSpPr/>
            <p:nvPr/>
          </p:nvGrpSpPr>
          <p:grpSpPr>
            <a:xfrm>
              <a:off x="1785797" y="3452853"/>
              <a:ext cx="7143195" cy="958837"/>
              <a:chOff x="0" y="0"/>
              <a:chExt cx="7143193" cy="958835"/>
            </a:xfrm>
          </p:grpSpPr>
          <p:sp>
            <p:nvSpPr>
              <p:cNvPr id="270" name="Rounded Rectangle"/>
              <p:cNvSpPr/>
              <p:nvPr/>
            </p:nvSpPr>
            <p:spPr>
              <a:xfrm>
                <a:off x="0" y="0"/>
                <a:ext cx="7143193" cy="958835"/>
              </a:xfrm>
              <a:prstGeom prst="roundRect">
                <a:avLst>
                  <a:gd name="adj" fmla="val 10000"/>
                </a:avLst>
              </a:prstGeom>
              <a:solidFill>
                <a:srgbClr val="4BACC6"/>
              </a:solidFill>
              <a:ln w="25400" cap="flat">
                <a:solidFill>
                  <a:srgbClr val="FFFFFF"/>
                </a:solidFill>
                <a:prstDash val="solid"/>
                <a:round/>
              </a:ln>
              <a:effectLst/>
            </p:spPr>
            <p:txBody>
              <a:bodyPr wrap="square" lIns="34289" tIns="34289" rIns="34289" bIns="34289" numCol="1" anchor="ctr">
                <a:noAutofit/>
              </a:bodyPr>
              <a:lstStyle/>
              <a:p>
                <a:pPr defTabSz="966788">
                  <a:lnSpc>
                    <a:spcPct val="90000"/>
                  </a:lnSpc>
                  <a:spcBef>
                    <a:spcPts val="525"/>
                  </a:spcBef>
                  <a:defRPr>
                    <a:solidFill>
                      <a:srgbClr val="FFFFFF"/>
                    </a:solidFill>
                  </a:defRPr>
                </a:pPr>
                <a:endParaRPr sz="1350"/>
              </a:p>
            </p:txBody>
          </p:sp>
          <p:sp>
            <p:nvSpPr>
              <p:cNvPr id="271" name="KESIAPAN  PELELANGAN"/>
              <p:cNvSpPr txBox="1"/>
              <p:nvPr/>
            </p:nvSpPr>
            <p:spPr>
              <a:xfrm>
                <a:off x="0" y="167025"/>
                <a:ext cx="5921708" cy="62478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82867" tIns="82867" rIns="82867" bIns="82867" numCol="1" anchor="ctr">
                <a:spAutoFit/>
              </a:bodyPr>
              <a:lstStyle>
                <a:lvl1pPr defTabSz="1289050">
                  <a:lnSpc>
                    <a:spcPct val="90000"/>
                  </a:lnSpc>
                  <a:spcBef>
                    <a:spcPts val="1200"/>
                  </a:spcBef>
                  <a:defRPr sz="2900" b="1">
                    <a:solidFill>
                      <a:srgbClr val="FFFFFF"/>
                    </a:solidFill>
                    <a:latin typeface="Bahnschrift Light SemiCondensed"/>
                    <a:ea typeface="Bahnschrift Light SemiCondensed"/>
                    <a:cs typeface="Bahnschrift Light SemiCondensed"/>
                    <a:sym typeface="Bahnschrift Light SemiCondensed"/>
                  </a:defRPr>
                </a:lvl1pPr>
              </a:lstStyle>
              <a:p>
                <a:r>
                  <a:rPr sz="2175"/>
                  <a:t>KESIAPAN  PELELANGAN</a:t>
                </a:r>
              </a:p>
            </p:txBody>
          </p:sp>
        </p:grpSp>
        <p:sp>
          <p:nvSpPr>
            <p:cNvPr id="273" name="Shape"/>
            <p:cNvSpPr/>
            <p:nvPr/>
          </p:nvSpPr>
          <p:spPr>
            <a:xfrm>
              <a:off x="6519950" y="787727"/>
              <a:ext cx="623243" cy="623243"/>
            </a:xfrm>
            <a:custGeom>
              <a:avLst/>
              <a:gdLst/>
              <a:ahLst/>
              <a:cxnLst>
                <a:cxn ang="0">
                  <a:pos x="wd2" y="hd2"/>
                </a:cxn>
                <a:cxn ang="5400000">
                  <a:pos x="wd2" y="hd2"/>
                </a:cxn>
                <a:cxn ang="10800000">
                  <a:pos x="wd2" y="hd2"/>
                </a:cxn>
                <a:cxn ang="16200000">
                  <a:pos x="wd2" y="hd2"/>
                </a:cxn>
              </a:cxnLst>
              <a:rect l="0" t="0" r="r" b="b"/>
              <a:pathLst>
                <a:path w="21600" h="21600" extrusionOk="0">
                  <a:moveTo>
                    <a:pt x="0" y="11880"/>
                  </a:moveTo>
                  <a:lnTo>
                    <a:pt x="4860" y="11880"/>
                  </a:lnTo>
                  <a:lnTo>
                    <a:pt x="4860" y="0"/>
                  </a:lnTo>
                  <a:lnTo>
                    <a:pt x="16740" y="0"/>
                  </a:lnTo>
                  <a:lnTo>
                    <a:pt x="16740" y="11880"/>
                  </a:lnTo>
                  <a:lnTo>
                    <a:pt x="21600" y="11880"/>
                  </a:lnTo>
                  <a:lnTo>
                    <a:pt x="10800" y="21600"/>
                  </a:lnTo>
                  <a:close/>
                </a:path>
              </a:pathLst>
            </a:custGeom>
            <a:solidFill>
              <a:srgbClr val="D7D2DF">
                <a:alpha val="90000"/>
              </a:srgbClr>
            </a:solidFill>
            <a:ln w="25400" cap="flat">
              <a:solidFill>
                <a:srgbClr val="D7D2DF">
                  <a:alpha val="90000"/>
                </a:srgbClr>
              </a:solidFill>
              <a:prstDash val="solid"/>
              <a:round/>
            </a:ln>
            <a:effectLst/>
          </p:spPr>
          <p:txBody>
            <a:bodyPr wrap="square" lIns="34289" tIns="34289" rIns="34289" bIns="34289" numCol="1" anchor="ctr">
              <a:noAutofit/>
            </a:bodyPr>
            <a:lstStyle/>
            <a:p>
              <a:pPr algn="ctr" defTabSz="933450">
                <a:lnSpc>
                  <a:spcPct val="90000"/>
                </a:lnSpc>
                <a:spcBef>
                  <a:spcPts val="525"/>
                </a:spcBef>
                <a:defRPr sz="2800" b="1"/>
              </a:pPr>
              <a:endParaRPr sz="2100"/>
            </a:p>
          </p:txBody>
        </p:sp>
        <p:sp>
          <p:nvSpPr>
            <p:cNvPr id="274" name="Shape"/>
            <p:cNvSpPr/>
            <p:nvPr/>
          </p:nvSpPr>
          <p:spPr>
            <a:xfrm>
              <a:off x="7118192" y="1920896"/>
              <a:ext cx="623243" cy="623243"/>
            </a:xfrm>
            <a:custGeom>
              <a:avLst/>
              <a:gdLst/>
              <a:ahLst/>
              <a:cxnLst>
                <a:cxn ang="0">
                  <a:pos x="wd2" y="hd2"/>
                </a:cxn>
                <a:cxn ang="5400000">
                  <a:pos x="wd2" y="hd2"/>
                </a:cxn>
                <a:cxn ang="10800000">
                  <a:pos x="wd2" y="hd2"/>
                </a:cxn>
                <a:cxn ang="16200000">
                  <a:pos x="wd2" y="hd2"/>
                </a:cxn>
              </a:cxnLst>
              <a:rect l="0" t="0" r="r" b="b"/>
              <a:pathLst>
                <a:path w="21600" h="21600" extrusionOk="0">
                  <a:moveTo>
                    <a:pt x="0" y="11880"/>
                  </a:moveTo>
                  <a:lnTo>
                    <a:pt x="4860" y="11880"/>
                  </a:lnTo>
                  <a:lnTo>
                    <a:pt x="4860" y="0"/>
                  </a:lnTo>
                  <a:lnTo>
                    <a:pt x="16740" y="0"/>
                  </a:lnTo>
                  <a:lnTo>
                    <a:pt x="16740" y="11880"/>
                  </a:lnTo>
                  <a:lnTo>
                    <a:pt x="21600" y="11880"/>
                  </a:lnTo>
                  <a:lnTo>
                    <a:pt x="10800" y="21600"/>
                  </a:lnTo>
                  <a:close/>
                </a:path>
              </a:pathLst>
            </a:custGeom>
            <a:solidFill>
              <a:srgbClr val="D0D3E5">
                <a:alpha val="90000"/>
              </a:srgbClr>
            </a:solidFill>
            <a:ln w="25400" cap="flat">
              <a:solidFill>
                <a:srgbClr val="D0D3E5">
                  <a:alpha val="90000"/>
                </a:srgbClr>
              </a:solidFill>
              <a:prstDash val="solid"/>
              <a:round/>
            </a:ln>
            <a:effectLst/>
          </p:spPr>
          <p:txBody>
            <a:bodyPr wrap="square" lIns="34289" tIns="34289" rIns="34289" bIns="34289" numCol="1" anchor="ctr">
              <a:noAutofit/>
            </a:bodyPr>
            <a:lstStyle/>
            <a:p>
              <a:pPr algn="ctr" defTabSz="933450">
                <a:lnSpc>
                  <a:spcPct val="90000"/>
                </a:lnSpc>
                <a:spcBef>
                  <a:spcPts val="525"/>
                </a:spcBef>
                <a:defRPr sz="2800" b="1"/>
              </a:pPr>
              <a:endParaRPr sz="2100"/>
            </a:p>
          </p:txBody>
        </p:sp>
        <p:sp>
          <p:nvSpPr>
            <p:cNvPr id="275" name="Shape"/>
            <p:cNvSpPr/>
            <p:nvPr/>
          </p:nvSpPr>
          <p:spPr>
            <a:xfrm>
              <a:off x="7707506" y="3054065"/>
              <a:ext cx="623243" cy="623243"/>
            </a:xfrm>
            <a:custGeom>
              <a:avLst/>
              <a:gdLst/>
              <a:ahLst/>
              <a:cxnLst>
                <a:cxn ang="0">
                  <a:pos x="wd2" y="hd2"/>
                </a:cxn>
                <a:cxn ang="5400000">
                  <a:pos x="wd2" y="hd2"/>
                </a:cxn>
                <a:cxn ang="10800000">
                  <a:pos x="wd2" y="hd2"/>
                </a:cxn>
                <a:cxn ang="16200000">
                  <a:pos x="wd2" y="hd2"/>
                </a:cxn>
              </a:cxnLst>
              <a:rect l="0" t="0" r="r" b="b"/>
              <a:pathLst>
                <a:path w="21600" h="21600" extrusionOk="0">
                  <a:moveTo>
                    <a:pt x="0" y="11880"/>
                  </a:moveTo>
                  <a:lnTo>
                    <a:pt x="4860" y="11880"/>
                  </a:lnTo>
                  <a:lnTo>
                    <a:pt x="4860" y="0"/>
                  </a:lnTo>
                  <a:lnTo>
                    <a:pt x="16740" y="0"/>
                  </a:lnTo>
                  <a:lnTo>
                    <a:pt x="16740" y="11880"/>
                  </a:lnTo>
                  <a:lnTo>
                    <a:pt x="21600" y="11880"/>
                  </a:lnTo>
                  <a:lnTo>
                    <a:pt x="10800" y="21600"/>
                  </a:lnTo>
                  <a:close/>
                </a:path>
              </a:pathLst>
            </a:custGeom>
            <a:solidFill>
              <a:srgbClr val="CEE2EA">
                <a:alpha val="90000"/>
              </a:srgbClr>
            </a:solidFill>
            <a:ln w="25400" cap="flat">
              <a:solidFill>
                <a:srgbClr val="CEE2EA">
                  <a:alpha val="90000"/>
                </a:srgbClr>
              </a:solidFill>
              <a:prstDash val="solid"/>
              <a:round/>
            </a:ln>
            <a:effectLst/>
          </p:spPr>
          <p:txBody>
            <a:bodyPr wrap="square" lIns="34289" tIns="34289" rIns="34289" bIns="34289" numCol="1" anchor="ctr">
              <a:noAutofit/>
            </a:bodyPr>
            <a:lstStyle/>
            <a:p>
              <a:pPr algn="ctr" defTabSz="933450">
                <a:lnSpc>
                  <a:spcPct val="90000"/>
                </a:lnSpc>
                <a:spcBef>
                  <a:spcPts val="525"/>
                </a:spcBef>
                <a:defRPr sz="2800" b="1"/>
              </a:pPr>
              <a:endParaRPr sz="2100"/>
            </a:p>
          </p:txBody>
        </p:sp>
      </p:grpSp>
      <p:sp>
        <p:nvSpPr>
          <p:cNvPr id="277" name="Title 3"/>
          <p:cNvSpPr txBox="1">
            <a:spLocks noGrp="1"/>
          </p:cNvSpPr>
          <p:nvPr>
            <p:ph type="title"/>
          </p:nvPr>
        </p:nvSpPr>
        <p:spPr>
          <a:xfrm>
            <a:off x="628650" y="0"/>
            <a:ext cx="7886700" cy="1325563"/>
          </a:xfrm>
          <a:prstGeom prst="rect">
            <a:avLst/>
          </a:prstGeom>
        </p:spPr>
        <p:txBody>
          <a:bodyPr/>
          <a:lstStyle>
            <a:lvl1pPr>
              <a:defRPr sz="2800"/>
            </a:lvl1pPr>
          </a:lstStyle>
          <a:p>
            <a:pPr algn="ctr"/>
            <a:r>
              <a:rPr dirty="0" smtClean="0"/>
              <a:t>LANGKAH-LANGKAH DALAM PERENCANAAN SKALA KAWASAN PROGRAM PENANGANAN KUMUH</a:t>
            </a:r>
            <a:endParaRPr dirty="0"/>
          </a:p>
        </p:txBody>
      </p:sp>
      <p:sp>
        <p:nvSpPr>
          <p:cNvPr id="2" name="Slide Number Placeholder 1"/>
          <p:cNvSpPr>
            <a:spLocks noGrp="1"/>
          </p:cNvSpPr>
          <p:nvPr>
            <p:ph type="sldNum" sz="quarter" idx="12"/>
          </p:nvPr>
        </p:nvSpPr>
        <p:spPr/>
        <p:txBody>
          <a:bodyPr/>
          <a:lstStyle/>
          <a:p>
            <a:fld id="{B380EB0D-90E7-424C-8E8A-41A3622855FF}" type="slidenum">
              <a:rPr lang="id-ID" smtClean="0"/>
              <a:t>56</a:t>
            </a:fld>
            <a:endParaRPr lang="id-ID"/>
          </a:p>
        </p:txBody>
      </p:sp>
    </p:spTree>
    <p:extLst>
      <p:ext uri="{BB962C8B-B14F-4D97-AF65-F5344CB8AC3E}">
        <p14:creationId xmlns:p14="http://schemas.microsoft.com/office/powerpoint/2010/main" val="2616974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9" name="Rectangle 3"/>
          <p:cNvSpPr/>
          <p:nvPr/>
        </p:nvSpPr>
        <p:spPr>
          <a:xfrm>
            <a:off x="415637" y="864019"/>
            <a:ext cx="4580907" cy="359420"/>
          </a:xfrm>
          <a:prstGeom prst="rect">
            <a:avLst/>
          </a:prstGeom>
          <a:solidFill>
            <a:srgbClr val="FFFFFF"/>
          </a:solidFill>
          <a:ln w="12700">
            <a:miter lim="400000"/>
          </a:ln>
        </p:spPr>
        <p:txBody>
          <a:bodyPr lIns="34289" rIns="34289" anchor="ctr"/>
          <a:lstStyle/>
          <a:p>
            <a:pPr algn="ctr">
              <a:defRPr>
                <a:solidFill>
                  <a:srgbClr val="FFFFFF"/>
                </a:solidFill>
              </a:defRPr>
            </a:pPr>
            <a:endParaRPr sz="1350"/>
          </a:p>
        </p:txBody>
      </p:sp>
      <p:sp>
        <p:nvSpPr>
          <p:cNvPr id="280" name="Title 1"/>
          <p:cNvSpPr txBox="1">
            <a:spLocks noGrp="1"/>
          </p:cNvSpPr>
          <p:nvPr>
            <p:ph type="title"/>
          </p:nvPr>
        </p:nvSpPr>
        <p:spPr>
          <a:xfrm>
            <a:off x="-1" y="370533"/>
            <a:ext cx="9144001" cy="359581"/>
          </a:xfrm>
          <a:prstGeom prst="rect">
            <a:avLst/>
          </a:prstGeom>
        </p:spPr>
        <p:txBody>
          <a:bodyPr vert="horz" lIns="91440" tIns="45720" rIns="91440" bIns="45720" rtlCol="0" anchor="ctr">
            <a:normAutofit fontScale="90000"/>
          </a:bodyPr>
          <a:lstStyle/>
          <a:p>
            <a:pPr algn="ctr"/>
            <a:r>
              <a:rPr sz="4100" dirty="0"/>
              <a:t>CHECKLIST 1: </a:t>
            </a:r>
            <a:r>
              <a:rPr sz="4100" dirty="0" err="1"/>
              <a:t>Kesesuaian</a:t>
            </a:r>
            <a:r>
              <a:rPr sz="4100" dirty="0"/>
              <a:t> </a:t>
            </a:r>
            <a:r>
              <a:rPr sz="4100" dirty="0" err="1"/>
              <a:t>Penentuan</a:t>
            </a:r>
            <a:r>
              <a:rPr sz="4100" dirty="0"/>
              <a:t> </a:t>
            </a:r>
            <a:r>
              <a:rPr sz="4100" dirty="0" err="1"/>
              <a:t>Lokasi</a:t>
            </a:r>
            <a:r>
              <a:rPr sz="4100" dirty="0"/>
              <a:t> </a:t>
            </a:r>
          </a:p>
        </p:txBody>
      </p:sp>
      <p:graphicFrame>
        <p:nvGraphicFramePr>
          <p:cNvPr id="281" name="Table 2"/>
          <p:cNvGraphicFramePr/>
          <p:nvPr/>
        </p:nvGraphicFramePr>
        <p:xfrm>
          <a:off x="157842" y="1230208"/>
          <a:ext cx="8828315" cy="4867656"/>
        </p:xfrm>
        <a:graphic>
          <a:graphicData uri="http://schemas.openxmlformats.org/drawingml/2006/table">
            <a:tbl>
              <a:tblPr firstRow="1" bandRow="1"/>
              <a:tblGrid>
                <a:gridCol w="422635"/>
                <a:gridCol w="1479221"/>
                <a:gridCol w="6327882"/>
                <a:gridCol w="598577"/>
              </a:tblGrid>
              <a:tr h="402336">
                <a:tc>
                  <a:txBody>
                    <a:bodyPr/>
                    <a:lstStyle/>
                    <a:p>
                      <a:pPr algn="l">
                        <a:defRPr sz="1800" b="0">
                          <a:solidFill>
                            <a:srgbClr val="000000"/>
                          </a:solidFill>
                        </a:defRPr>
                      </a:pPr>
                      <a:r>
                        <a:rPr sz="1100" b="1">
                          <a:solidFill>
                            <a:srgbClr val="000099"/>
                          </a:solidFill>
                        </a:rPr>
                        <a:t>No</a:t>
                      </a:r>
                    </a:p>
                  </a:txBody>
                  <a:tcPr marL="41148" marR="41148" marT="41148" marB="41148" anchor="ctr" horzOverflow="overflow">
                    <a:lnL w="12700">
                      <a:solidFill>
                        <a:srgbClr val="8064A2"/>
                      </a:solidFill>
                    </a:lnL>
                    <a:lnT w="12700">
                      <a:solidFill>
                        <a:srgbClr val="8064A2"/>
                      </a:solidFill>
                    </a:lnT>
                    <a:lnB w="12700">
                      <a:solidFill>
                        <a:srgbClr val="8064A2"/>
                      </a:solidFill>
                    </a:lnB>
                    <a:solidFill>
                      <a:srgbClr val="8064A2"/>
                    </a:solidFill>
                  </a:tcPr>
                </a:tc>
                <a:tc>
                  <a:txBody>
                    <a:bodyPr/>
                    <a:lstStyle/>
                    <a:p>
                      <a:pPr algn="ctr">
                        <a:defRPr sz="1800" b="0">
                          <a:solidFill>
                            <a:srgbClr val="000000"/>
                          </a:solidFill>
                        </a:defRPr>
                      </a:pPr>
                      <a:r>
                        <a:rPr sz="1400" b="1">
                          <a:solidFill>
                            <a:srgbClr val="000099"/>
                          </a:solidFill>
                        </a:rPr>
                        <a:t>Aspek</a:t>
                      </a:r>
                    </a:p>
                  </a:txBody>
                  <a:tcPr marL="41148" marR="41148" marT="41148" marB="41148" anchor="ctr" horzOverflow="overflow">
                    <a:lnT w="12700">
                      <a:solidFill>
                        <a:srgbClr val="8064A2"/>
                      </a:solidFill>
                    </a:lnT>
                    <a:lnB w="12700">
                      <a:solidFill>
                        <a:srgbClr val="8064A2"/>
                      </a:solidFill>
                    </a:lnB>
                    <a:solidFill>
                      <a:srgbClr val="8064A2"/>
                    </a:solidFill>
                  </a:tcPr>
                </a:tc>
                <a:tc>
                  <a:txBody>
                    <a:bodyPr/>
                    <a:lstStyle/>
                    <a:p>
                      <a:pPr algn="ctr">
                        <a:defRPr sz="1800" b="0">
                          <a:solidFill>
                            <a:srgbClr val="000000"/>
                          </a:solidFill>
                        </a:defRPr>
                      </a:pPr>
                      <a:r>
                        <a:rPr sz="1400" b="1">
                          <a:solidFill>
                            <a:srgbClr val="000099"/>
                          </a:solidFill>
                        </a:rPr>
                        <a:t>Jabaran Aspek</a:t>
                      </a:r>
                    </a:p>
                  </a:txBody>
                  <a:tcPr marL="41148" marR="41148" marT="41148" marB="41148" anchor="ctr" horzOverflow="overflow">
                    <a:lnT w="12700">
                      <a:solidFill>
                        <a:srgbClr val="8064A2"/>
                      </a:solidFill>
                    </a:lnT>
                    <a:lnB w="12700">
                      <a:solidFill>
                        <a:srgbClr val="8064A2"/>
                      </a:solidFill>
                    </a:lnB>
                    <a:solidFill>
                      <a:srgbClr val="8064A2"/>
                    </a:solidFill>
                  </a:tcPr>
                </a:tc>
                <a:tc>
                  <a:txBody>
                    <a:bodyPr/>
                    <a:lstStyle/>
                    <a:p>
                      <a:pPr algn="ctr">
                        <a:defRPr sz="1800" b="0">
                          <a:solidFill>
                            <a:srgbClr val="000000"/>
                          </a:solidFill>
                        </a:defRPr>
                      </a:pPr>
                      <a:r>
                        <a:rPr sz="1100" b="1">
                          <a:solidFill>
                            <a:srgbClr val="000099"/>
                          </a:solidFill>
                        </a:rPr>
                        <a:t>Check list</a:t>
                      </a:r>
                    </a:p>
                  </a:txBody>
                  <a:tcPr marL="41148" marR="41148" marT="41148" marB="41148" anchor="ctr" horzOverflow="overflow">
                    <a:lnR w="12700">
                      <a:solidFill>
                        <a:srgbClr val="8064A2"/>
                      </a:solidFill>
                    </a:lnR>
                    <a:lnT w="12700">
                      <a:solidFill>
                        <a:srgbClr val="8064A2"/>
                      </a:solidFill>
                    </a:lnT>
                    <a:lnB w="12700">
                      <a:solidFill>
                        <a:srgbClr val="8064A2"/>
                      </a:solidFill>
                    </a:lnB>
                    <a:solidFill>
                      <a:srgbClr val="8064A2"/>
                    </a:solidFill>
                  </a:tcPr>
                </a:tc>
              </a:tr>
              <a:tr h="246888">
                <a:tc rowSpan="3">
                  <a:txBody>
                    <a:bodyPr/>
                    <a:lstStyle/>
                    <a:p>
                      <a:pPr algn="ctr">
                        <a:defRPr sz="1800"/>
                      </a:pPr>
                      <a:r>
                        <a:rPr sz="1100"/>
                        <a:t>1</a:t>
                      </a:r>
                    </a:p>
                  </a:txBody>
                  <a:tcPr marL="41148" marR="41148" marT="41148" marB="41148" horzOverflow="overflow">
                    <a:lnL w="12700">
                      <a:solidFill>
                        <a:srgbClr val="8064A2"/>
                      </a:solidFill>
                    </a:lnL>
                    <a:lnT w="12700">
                      <a:solidFill>
                        <a:srgbClr val="8064A2"/>
                      </a:solidFill>
                    </a:lnT>
                    <a:lnB w="12700">
                      <a:solidFill>
                        <a:srgbClr val="8064A2"/>
                      </a:solidFill>
                    </a:lnB>
                    <a:solidFill>
                      <a:srgbClr val="E6E0EC"/>
                    </a:solidFill>
                  </a:tcPr>
                </a:tc>
                <a:tc rowSpan="3">
                  <a:txBody>
                    <a:bodyPr/>
                    <a:lstStyle/>
                    <a:p>
                      <a:pPr algn="l">
                        <a:defRPr sz="1800"/>
                      </a:pPr>
                      <a:r>
                        <a:rPr sz="1200" b="1"/>
                        <a:t>Kesesuaian dengan peruntukan dalam RTRW/RDTR</a:t>
                      </a:r>
                    </a:p>
                  </a:txBody>
                  <a:tcPr marL="41148" marR="41148" marT="41148" marB="41148" horzOverflow="overflow">
                    <a:lnT w="12700">
                      <a:solidFill>
                        <a:srgbClr val="8064A2"/>
                      </a:solidFill>
                    </a:lnT>
                    <a:lnB w="12700">
                      <a:solidFill>
                        <a:srgbClr val="8064A2"/>
                      </a:solidFill>
                    </a:lnB>
                    <a:solidFill>
                      <a:srgbClr val="E6E0EC"/>
                    </a:solidFill>
                  </a:tcPr>
                </a:tc>
                <a:tc>
                  <a:txBody>
                    <a:bodyPr/>
                    <a:lstStyle/>
                    <a:p>
                      <a:pPr lvl="1" indent="0" algn="l">
                        <a:spcBef>
                          <a:spcPts val="200"/>
                        </a:spcBef>
                        <a:defRPr sz="1400"/>
                      </a:pPr>
                      <a:r>
                        <a:rPr sz="1100"/>
                        <a:t>Lahan permukiman sesuai dengan peruntukan tata ruang</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245783">
                <a:tc vMerge="1">
                  <a:txBody>
                    <a:bodyPr/>
                    <a:lstStyle/>
                    <a:p>
                      <a:endParaRPr lang="id-ID"/>
                    </a:p>
                  </a:txBody>
                  <a:tcPr/>
                </a:tc>
                <a:tc vMerge="1">
                  <a:txBody>
                    <a:bodyPr/>
                    <a:lstStyle/>
                    <a:p>
                      <a:endParaRPr lang="id-ID"/>
                    </a:p>
                  </a:txBody>
                  <a:tcPr/>
                </a:tc>
                <a:tc>
                  <a:txBody>
                    <a:bodyPr/>
                    <a:lstStyle/>
                    <a:p>
                      <a:pPr lvl="1" indent="0" algn="just">
                        <a:defRPr sz="1400"/>
                      </a:pPr>
                      <a:r>
                        <a:rPr sz="1100"/>
                        <a:t>Jika lokusnya berada dalam kabupaten, lokasi berada di daerah administrasi kelurahan/ desa urban</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242316">
                <a:tc vMerge="1">
                  <a:txBody>
                    <a:bodyPr/>
                    <a:lstStyle/>
                    <a:p>
                      <a:endParaRPr lang="id-ID"/>
                    </a:p>
                  </a:txBody>
                  <a:tcPr/>
                </a:tc>
                <a:tc vMerge="1">
                  <a:txBody>
                    <a:bodyPr/>
                    <a:lstStyle/>
                    <a:p>
                      <a:endParaRPr lang="id-ID"/>
                    </a:p>
                  </a:txBody>
                  <a:tcPr/>
                </a:tc>
                <a:tc>
                  <a:txBody>
                    <a:bodyPr/>
                    <a:lstStyle/>
                    <a:p>
                      <a:pPr lvl="1" indent="0" algn="l">
                        <a:defRPr sz="1400"/>
                      </a:pPr>
                      <a:r>
                        <a:rPr sz="1100"/>
                        <a:t>Mengacu pada RTRW yang telah diperdakan/ dilegalkan</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402336">
                <a:tc rowSpan="7">
                  <a:txBody>
                    <a:bodyPr/>
                    <a:lstStyle/>
                    <a:p>
                      <a:pPr algn="ctr">
                        <a:defRPr sz="1800"/>
                      </a:pPr>
                      <a:r>
                        <a:rPr sz="1100"/>
                        <a:t>2</a:t>
                      </a:r>
                    </a:p>
                  </a:txBody>
                  <a:tcPr marL="41148" marR="41148" marT="41148" marB="41148" horzOverflow="overflow">
                    <a:lnL w="12700">
                      <a:solidFill>
                        <a:srgbClr val="8064A2"/>
                      </a:solidFill>
                    </a:lnL>
                    <a:lnT w="12700">
                      <a:solidFill>
                        <a:srgbClr val="8064A2"/>
                      </a:solidFill>
                    </a:lnT>
                    <a:lnB w="12700">
                      <a:solidFill>
                        <a:srgbClr val="8064A2"/>
                      </a:solidFill>
                    </a:lnB>
                    <a:solidFill>
                      <a:srgbClr val="E6E0EC"/>
                    </a:solidFill>
                  </a:tcPr>
                </a:tc>
                <a:tc rowSpan="7">
                  <a:txBody>
                    <a:bodyPr/>
                    <a:lstStyle/>
                    <a:p>
                      <a:pPr algn="l">
                        <a:defRPr sz="1800"/>
                      </a:pPr>
                      <a:r>
                        <a:rPr sz="1200" b="1"/>
                        <a:t>Karakteristik lokasi/kawasan</a:t>
                      </a:r>
                    </a:p>
                  </a:txBody>
                  <a:tcPr marL="41148" marR="41148" marT="41148" marB="41148" horzOverflow="overflow">
                    <a:lnT w="12700">
                      <a:solidFill>
                        <a:srgbClr val="8064A2"/>
                      </a:solidFill>
                    </a:lnT>
                    <a:lnB w="12700">
                      <a:solidFill>
                        <a:srgbClr val="8064A2"/>
                      </a:solidFill>
                    </a:lnB>
                    <a:solidFill>
                      <a:srgbClr val="E6E0EC"/>
                    </a:solidFill>
                  </a:tcPr>
                </a:tc>
                <a:tc>
                  <a:txBody>
                    <a:bodyPr/>
                    <a:lstStyle/>
                    <a:p>
                      <a:pPr lvl="1" indent="0" algn="l">
                        <a:defRPr sz="1400"/>
                      </a:pPr>
                      <a:r>
                        <a:rPr sz="1100"/>
                        <a:t>Lokasi termasuk dalam SK Kumuh Bupati/ Walikota, </a:t>
                      </a:r>
                      <a:r>
                        <a:rPr sz="1100">
                          <a:solidFill>
                            <a:srgbClr val="000099"/>
                          </a:solidFill>
                        </a:rPr>
                        <a:t>tidak terbatas pada lokasi kumuh Flag-1 (Lokasi Kumuh PAD-KOTAKU)</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411480">
                <a:tc vMerge="1">
                  <a:txBody>
                    <a:bodyPr/>
                    <a:lstStyle/>
                    <a:p>
                      <a:endParaRPr lang="id-ID"/>
                    </a:p>
                  </a:txBody>
                  <a:tcPr/>
                </a:tc>
                <a:tc vMerge="1">
                  <a:txBody>
                    <a:bodyPr/>
                    <a:lstStyle/>
                    <a:p>
                      <a:endParaRPr lang="id-ID"/>
                    </a:p>
                  </a:txBody>
                  <a:tcPr/>
                </a:tc>
                <a:tc>
                  <a:txBody>
                    <a:bodyPr/>
                    <a:lstStyle/>
                    <a:p>
                      <a:pPr lvl="1" indent="0" algn="l">
                        <a:defRPr sz="1400"/>
                      </a:pPr>
                      <a:r>
                        <a:rPr sz="1100"/>
                        <a:t>Lokasi memiliki </a:t>
                      </a:r>
                      <a:r>
                        <a:rPr sz="1100" b="1"/>
                        <a:t>LUASAN KUMUH BESAR (&gt;15 HA) atau m</a:t>
                      </a:r>
                      <a:r>
                        <a:rPr sz="1100"/>
                        <a:t>erupakan lokasi PKN/ KSN dan memiliki potensi pengurangan luas kumuh besar jika ditangani</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242316">
                <a:tc vMerge="1">
                  <a:txBody>
                    <a:bodyPr/>
                    <a:lstStyle/>
                    <a:p>
                      <a:endParaRPr lang="id-ID"/>
                    </a:p>
                  </a:txBody>
                  <a:tcPr/>
                </a:tc>
                <a:tc vMerge="1">
                  <a:txBody>
                    <a:bodyPr/>
                    <a:lstStyle/>
                    <a:p>
                      <a:endParaRPr lang="id-ID"/>
                    </a:p>
                  </a:txBody>
                  <a:tcPr/>
                </a:tc>
                <a:tc>
                  <a:txBody>
                    <a:bodyPr/>
                    <a:lstStyle/>
                    <a:p>
                      <a:pPr lvl="1" indent="0" algn="l">
                        <a:defRPr sz="1400">
                          <a:solidFill>
                            <a:srgbClr val="FF0000"/>
                          </a:solidFill>
                        </a:defRPr>
                      </a:pPr>
                      <a:r>
                        <a:rPr sz="1100"/>
                        <a:t>Kawasan Memiliki </a:t>
                      </a:r>
                      <a:r>
                        <a:rPr sz="1100" b="1"/>
                        <a:t>FUNGSI STRATEGIS </a:t>
                      </a:r>
                      <a:r>
                        <a:rPr sz="1100"/>
                        <a:t>terhadap pengembangan kota/kawasan di sekitarnya</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242316">
                <a:tc vMerge="1">
                  <a:txBody>
                    <a:bodyPr/>
                    <a:lstStyle/>
                    <a:p>
                      <a:endParaRPr lang="id-ID"/>
                    </a:p>
                  </a:txBody>
                  <a:tcPr/>
                </a:tc>
                <a:tc vMerge="1">
                  <a:txBody>
                    <a:bodyPr/>
                    <a:lstStyle/>
                    <a:p>
                      <a:endParaRPr lang="id-ID"/>
                    </a:p>
                  </a:txBody>
                  <a:tcPr/>
                </a:tc>
                <a:tc>
                  <a:txBody>
                    <a:bodyPr/>
                    <a:lstStyle/>
                    <a:p>
                      <a:pPr lvl="1" indent="0" algn="l">
                        <a:defRPr sz="1400">
                          <a:solidFill>
                            <a:srgbClr val="FF0000"/>
                          </a:solidFill>
                          <a:latin typeface="Arial Narrow"/>
                          <a:ea typeface="Arial Narrow"/>
                          <a:cs typeface="Arial Narrow"/>
                          <a:sym typeface="Arial Narrow"/>
                        </a:defRPr>
                      </a:pPr>
                      <a:r>
                        <a:rPr sz="1100"/>
                        <a:t>Kawasan </a:t>
                      </a:r>
                      <a:r>
                        <a:rPr sz="1100" b="1"/>
                        <a:t>Memiliki Potensi </a:t>
                      </a:r>
                      <a:r>
                        <a:rPr sz="1100"/>
                        <a:t>sosial, ekonomi dan budaya untuk dikembangkan atau dipelihara</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246888">
                <a:tc vMerge="1">
                  <a:txBody>
                    <a:bodyPr/>
                    <a:lstStyle/>
                    <a:p>
                      <a:endParaRPr lang="id-ID"/>
                    </a:p>
                  </a:txBody>
                  <a:tcPr/>
                </a:tc>
                <a:tc vMerge="1">
                  <a:txBody>
                    <a:bodyPr/>
                    <a:lstStyle/>
                    <a:p>
                      <a:endParaRPr lang="id-ID"/>
                    </a:p>
                  </a:txBody>
                  <a:tcPr/>
                </a:tc>
                <a:tc>
                  <a:txBody>
                    <a:bodyPr/>
                    <a:lstStyle/>
                    <a:p>
                      <a:pPr lvl="1" indent="0" algn="l">
                        <a:defRPr sz="1400">
                          <a:solidFill>
                            <a:srgbClr val="FF0000"/>
                          </a:solidFill>
                          <a:latin typeface="Arial Narrow"/>
                          <a:ea typeface="Arial Narrow"/>
                          <a:cs typeface="Arial Narrow"/>
                          <a:sym typeface="Arial Narrow"/>
                        </a:defRPr>
                      </a:pPr>
                      <a:r>
                        <a:rPr sz="1100"/>
                        <a:t>Kawasan memiliki </a:t>
                      </a:r>
                      <a:r>
                        <a:rPr sz="1100" b="1"/>
                        <a:t>Kepadatan Penduduk &gt; 150 </a:t>
                      </a:r>
                      <a:r>
                        <a:rPr sz="1100"/>
                        <a:t>Jiwa/Ha</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242316">
                <a:tc vMerge="1">
                  <a:txBody>
                    <a:bodyPr/>
                    <a:lstStyle/>
                    <a:p>
                      <a:endParaRPr lang="id-ID"/>
                    </a:p>
                  </a:txBody>
                  <a:tcPr/>
                </a:tc>
                <a:tc vMerge="1">
                  <a:txBody>
                    <a:bodyPr/>
                    <a:lstStyle/>
                    <a:p>
                      <a:endParaRPr lang="id-ID"/>
                    </a:p>
                  </a:txBody>
                  <a:tcPr/>
                </a:tc>
                <a:tc>
                  <a:txBody>
                    <a:bodyPr/>
                    <a:lstStyle/>
                    <a:p>
                      <a:pPr lvl="1" indent="0" algn="l">
                        <a:defRPr sz="1400">
                          <a:solidFill>
                            <a:srgbClr val="FF0000"/>
                          </a:solidFill>
                          <a:latin typeface="Arial Narrow"/>
                          <a:ea typeface="Arial Narrow"/>
                          <a:cs typeface="Arial Narrow"/>
                          <a:sym typeface="Arial Narrow"/>
                        </a:defRPr>
                      </a:pPr>
                      <a:r>
                        <a:rPr sz="1100"/>
                        <a:t>Menjadi</a:t>
                      </a:r>
                      <a:r>
                        <a:rPr sz="1100" b="1"/>
                        <a:t> Destinasi Baru </a:t>
                      </a:r>
                      <a:r>
                        <a:rPr sz="1100"/>
                        <a:t>(Wisata/Budaya/Pendidikan/Heritage)</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246888">
                <a:tc vMerge="1">
                  <a:txBody>
                    <a:bodyPr/>
                    <a:lstStyle/>
                    <a:p>
                      <a:endParaRPr lang="id-ID"/>
                    </a:p>
                  </a:txBody>
                  <a:tcPr/>
                </a:tc>
                <a:tc vMerge="1">
                  <a:txBody>
                    <a:bodyPr/>
                    <a:lstStyle/>
                    <a:p>
                      <a:endParaRPr lang="id-ID"/>
                    </a:p>
                  </a:txBody>
                  <a:tcPr/>
                </a:tc>
                <a:tc>
                  <a:txBody>
                    <a:bodyPr/>
                    <a:lstStyle/>
                    <a:p>
                      <a:pPr lvl="1" indent="0" algn="l">
                        <a:defRPr sz="1400"/>
                      </a:pPr>
                      <a:r>
                        <a:rPr sz="1100"/>
                        <a:t>Kawasan terkoneksi dengan lokasi sekitarnya dari segi aksesibilitas, sekuritas, dst</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448056">
                <a:tc>
                  <a:txBody>
                    <a:bodyPr/>
                    <a:lstStyle/>
                    <a:p>
                      <a:pPr algn="ctr">
                        <a:defRPr sz="1800"/>
                      </a:pPr>
                      <a:r>
                        <a:rPr sz="1100"/>
                        <a:t>3</a:t>
                      </a:r>
                    </a:p>
                  </a:txBody>
                  <a:tcPr marL="41148" marR="41148" marT="41148" marB="41148" horzOverflow="overflow">
                    <a:lnL w="12700">
                      <a:solidFill>
                        <a:srgbClr val="8064A2"/>
                      </a:solidFill>
                    </a:lnL>
                    <a:lnT w="12700">
                      <a:solidFill>
                        <a:srgbClr val="8064A2"/>
                      </a:solidFill>
                    </a:lnT>
                    <a:lnB w="12700">
                      <a:solidFill>
                        <a:srgbClr val="8064A2"/>
                      </a:solidFill>
                    </a:lnB>
                    <a:solidFill>
                      <a:srgbClr val="E6E0EC"/>
                    </a:solidFill>
                  </a:tcPr>
                </a:tc>
                <a:tc>
                  <a:txBody>
                    <a:bodyPr/>
                    <a:lstStyle/>
                    <a:p>
                      <a:pPr algn="l">
                        <a:defRPr sz="1800"/>
                      </a:pPr>
                      <a:r>
                        <a:rPr sz="1200" b="1"/>
                        <a:t>Legalitas Kepemilikan Lahan</a:t>
                      </a:r>
                    </a:p>
                  </a:txBody>
                  <a:tcPr marL="41148" marR="41148" marT="41148" marB="41148" horzOverflow="overflow">
                    <a:lnT w="12700">
                      <a:solidFill>
                        <a:srgbClr val="8064A2"/>
                      </a:solidFill>
                    </a:lnT>
                    <a:lnB w="12700">
                      <a:solidFill>
                        <a:srgbClr val="8064A2"/>
                      </a:solidFill>
                    </a:lnB>
                    <a:solidFill>
                      <a:srgbClr val="E6E0EC"/>
                    </a:solidFill>
                  </a:tcPr>
                </a:tc>
                <a:tc>
                  <a:txBody>
                    <a:bodyPr/>
                    <a:lstStyle/>
                    <a:p>
                      <a:pPr lvl="1" indent="0" algn="l">
                        <a:defRPr sz="1400"/>
                      </a:pPr>
                      <a:r>
                        <a:rPr sz="1100"/>
                        <a:t>Legalitas kepemilikan (SHM/ HGU/ Ijin Pakai)</a:t>
                      </a:r>
                    </a:p>
                    <a:p>
                      <a:pPr lvl="1" indent="0" algn="l">
                        <a:defRPr sz="1400" i="1">
                          <a:solidFill>
                            <a:srgbClr val="16949A"/>
                          </a:solidFill>
                        </a:defRPr>
                      </a:pPr>
                      <a:r>
                        <a:rPr sz="1100"/>
                        <a:t>Ctt: KOTAKU tidak memberikan investasi infrastruktur di lahan yang belum clean &amp; clear</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245367">
                <a:tc rowSpan="4">
                  <a:txBody>
                    <a:bodyPr/>
                    <a:lstStyle/>
                    <a:p>
                      <a:pPr algn="ctr">
                        <a:defRPr sz="1800"/>
                      </a:pPr>
                      <a:r>
                        <a:rPr sz="1100"/>
                        <a:t>4</a:t>
                      </a:r>
                    </a:p>
                  </a:txBody>
                  <a:tcPr marL="41148" marR="41148" marT="41148" marB="41148" horzOverflow="overflow">
                    <a:lnL w="12700">
                      <a:solidFill>
                        <a:srgbClr val="8064A2"/>
                      </a:solidFill>
                    </a:lnL>
                    <a:lnT w="12700">
                      <a:solidFill>
                        <a:srgbClr val="8064A2"/>
                      </a:solidFill>
                    </a:lnT>
                    <a:lnB w="12700">
                      <a:solidFill>
                        <a:srgbClr val="8064A2"/>
                      </a:solidFill>
                    </a:lnB>
                    <a:solidFill>
                      <a:srgbClr val="E6E0EC"/>
                    </a:solidFill>
                  </a:tcPr>
                </a:tc>
                <a:tc rowSpan="4">
                  <a:txBody>
                    <a:bodyPr/>
                    <a:lstStyle/>
                    <a:p>
                      <a:pPr algn="l">
                        <a:defRPr sz="1800"/>
                      </a:pPr>
                      <a:r>
                        <a:rPr sz="1200" b="1"/>
                        <a:t>Dukungan Kebijakan Kota/ Kab</a:t>
                      </a:r>
                    </a:p>
                  </a:txBody>
                  <a:tcPr marL="41148" marR="41148" marT="41148" marB="41148" horzOverflow="overflow">
                    <a:lnT w="12700">
                      <a:solidFill>
                        <a:srgbClr val="8064A2"/>
                      </a:solidFill>
                    </a:lnT>
                    <a:lnB w="12700">
                      <a:solidFill>
                        <a:srgbClr val="8064A2"/>
                      </a:solidFill>
                    </a:lnB>
                    <a:solidFill>
                      <a:srgbClr val="E6E0EC"/>
                    </a:solidFill>
                  </a:tcPr>
                </a:tc>
                <a:tc>
                  <a:txBody>
                    <a:bodyPr/>
                    <a:lstStyle/>
                    <a:p>
                      <a:pPr algn="l">
                        <a:defRPr sz="1800"/>
                      </a:pPr>
                      <a:r>
                        <a:rPr sz="1100"/>
                        <a:t>Pemda telah memiliki Perda Kumuh yang sudah dilegalkan dan dapat menjadi acuan perencanaan</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411480">
                <a:tc vMerge="1">
                  <a:txBody>
                    <a:bodyPr/>
                    <a:lstStyle/>
                    <a:p>
                      <a:endParaRPr lang="id-ID"/>
                    </a:p>
                  </a:txBody>
                  <a:tcPr/>
                </a:tc>
                <a:tc vMerge="1">
                  <a:txBody>
                    <a:bodyPr/>
                    <a:lstStyle/>
                    <a:p>
                      <a:endParaRPr lang="id-ID"/>
                    </a:p>
                  </a:txBody>
                  <a:tcPr/>
                </a:tc>
                <a:tc>
                  <a:txBody>
                    <a:bodyPr/>
                    <a:lstStyle/>
                    <a:p>
                      <a:pPr algn="l">
                        <a:defRPr sz="1800"/>
                      </a:pPr>
                      <a:r>
                        <a:rPr sz="1100"/>
                        <a:t>Pemda telah memiliki perencanaan sektor untuk pemenuhan infrastruktur dasar (7 aspek) yang dibuktikan dengan blue-print sektor</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r h="246888">
                <a:tc vMerge="1">
                  <a:txBody>
                    <a:bodyPr/>
                    <a:lstStyle/>
                    <a:p>
                      <a:endParaRPr lang="id-ID"/>
                    </a:p>
                  </a:txBody>
                  <a:tcPr/>
                </a:tc>
                <a:tc vMerge="1">
                  <a:txBody>
                    <a:bodyPr/>
                    <a:lstStyle/>
                    <a:p>
                      <a:endParaRPr lang="id-ID"/>
                    </a:p>
                  </a:txBody>
                  <a:tcPr/>
                </a:tc>
                <a:tc>
                  <a:txBody>
                    <a:bodyPr/>
                    <a:lstStyle/>
                    <a:p>
                      <a:pPr algn="l">
                        <a:defRPr sz="1400"/>
                      </a:pPr>
                      <a:r>
                        <a:rPr sz="1100"/>
                        <a:t>Pemda sudah memiliki kebijakan mengenai pengadaan tanah dan atau relokasi</a:t>
                      </a:r>
                      <a:r>
                        <a:rPr sz="1100" i="1"/>
                        <a:t>*optional</a:t>
                      </a:r>
                    </a:p>
                  </a:txBody>
                  <a:tcPr marL="41148" marR="41148" marT="41148" marB="41148" horzOverflow="overflow">
                    <a:lnT w="12700">
                      <a:solidFill>
                        <a:srgbClr val="8064A2"/>
                      </a:solidFill>
                    </a:lnT>
                    <a:lnB w="12700">
                      <a:solidFill>
                        <a:srgbClr val="8064A2"/>
                      </a:solidFill>
                    </a:lnB>
                  </a:tcPr>
                </a:tc>
                <a:tc>
                  <a:txBody>
                    <a:bodyPr/>
                    <a:lstStyle/>
                    <a:p>
                      <a:pPr algn="ctr">
                        <a:defRPr sz="1800"/>
                      </a:pPr>
                      <a:r>
                        <a:rPr sz="1100"/>
                        <a:t>V</a:t>
                      </a:r>
                    </a:p>
                  </a:txBody>
                  <a:tcPr marL="41148" marR="41148" marT="41148" marB="41148" horzOverflow="overflow">
                    <a:lnR w="12700">
                      <a:solidFill>
                        <a:srgbClr val="8064A2"/>
                      </a:solidFill>
                    </a:lnR>
                    <a:lnT w="12700">
                      <a:solidFill>
                        <a:srgbClr val="8064A2"/>
                      </a:solidFill>
                    </a:lnT>
                    <a:lnB w="12700">
                      <a:solidFill>
                        <a:srgbClr val="8064A2"/>
                      </a:solidFill>
                    </a:lnB>
                  </a:tcPr>
                </a:tc>
              </a:tr>
              <a:tr h="246888">
                <a:tc vMerge="1">
                  <a:txBody>
                    <a:bodyPr/>
                    <a:lstStyle/>
                    <a:p>
                      <a:endParaRPr lang="id-ID"/>
                    </a:p>
                  </a:txBody>
                  <a:tcPr/>
                </a:tc>
                <a:tc vMerge="1">
                  <a:txBody>
                    <a:bodyPr/>
                    <a:lstStyle/>
                    <a:p>
                      <a:endParaRPr lang="id-ID"/>
                    </a:p>
                  </a:txBody>
                  <a:tcPr/>
                </a:tc>
                <a:tc>
                  <a:txBody>
                    <a:bodyPr/>
                    <a:lstStyle/>
                    <a:p>
                      <a:pPr algn="l">
                        <a:defRPr sz="1400"/>
                      </a:pPr>
                      <a:r>
                        <a:rPr sz="1100"/>
                        <a:t>Pemda sudah memiliki </a:t>
                      </a:r>
                      <a:r>
                        <a:rPr sz="1100" i="1"/>
                        <a:t>roadmap</a:t>
                      </a:r>
                      <a:r>
                        <a:rPr sz="1100"/>
                        <a:t>/ skenario penanganan kumuh kota/ kabupaten</a:t>
                      </a:r>
                    </a:p>
                  </a:txBody>
                  <a:tcPr marL="41148" marR="41148" marT="41148" marB="41148" horzOverflow="overflow">
                    <a:lnT w="12700">
                      <a:solidFill>
                        <a:srgbClr val="8064A2"/>
                      </a:solidFill>
                    </a:lnT>
                    <a:lnB w="12700">
                      <a:solidFill>
                        <a:srgbClr val="8064A2"/>
                      </a:solidFill>
                    </a:lnB>
                    <a:solidFill>
                      <a:srgbClr val="ECEAF0"/>
                    </a:solidFill>
                  </a:tcPr>
                </a:tc>
                <a:tc>
                  <a:txBody>
                    <a:bodyPr/>
                    <a:lstStyle/>
                    <a:p>
                      <a:pPr algn="ctr">
                        <a:defRPr sz="1800"/>
                      </a:pPr>
                      <a:r>
                        <a:rPr sz="1100">
                          <a:latin typeface="Arial Narrow"/>
                          <a:ea typeface="Arial Narrow"/>
                          <a:cs typeface="Arial Narrow"/>
                          <a:sym typeface="Arial Narrow"/>
                        </a:rPr>
                        <a:t>V </a:t>
                      </a:r>
                    </a:p>
                  </a:txBody>
                  <a:tcPr marL="41148" marR="41148" marT="41148" marB="41148" horzOverflow="overflow">
                    <a:lnR w="12700">
                      <a:solidFill>
                        <a:srgbClr val="8064A2"/>
                      </a:solidFill>
                    </a:lnR>
                    <a:lnT w="12700">
                      <a:solidFill>
                        <a:srgbClr val="8064A2"/>
                      </a:solidFill>
                    </a:lnT>
                    <a:lnB w="12700">
                      <a:solidFill>
                        <a:srgbClr val="8064A2"/>
                      </a:solidFill>
                    </a:lnB>
                    <a:solidFill>
                      <a:srgbClr val="ECEAF0"/>
                    </a:solidFill>
                  </a:tcPr>
                </a:tc>
              </a:tr>
            </a:tbl>
          </a:graphicData>
        </a:graphic>
      </p:graphicFrame>
      <p:sp>
        <p:nvSpPr>
          <p:cNvPr id="2" name="Slide Number Placeholder 1"/>
          <p:cNvSpPr>
            <a:spLocks noGrp="1"/>
          </p:cNvSpPr>
          <p:nvPr>
            <p:ph type="sldNum" sz="quarter" idx="12"/>
          </p:nvPr>
        </p:nvSpPr>
        <p:spPr/>
        <p:txBody>
          <a:bodyPr/>
          <a:lstStyle/>
          <a:p>
            <a:fld id="{B380EB0D-90E7-424C-8E8A-41A3622855FF}" type="slidenum">
              <a:rPr lang="id-ID" smtClean="0"/>
              <a:t>57</a:t>
            </a:fld>
            <a:endParaRPr lang="id-ID"/>
          </a:p>
        </p:txBody>
      </p:sp>
    </p:spTree>
    <p:extLst>
      <p:ext uri="{BB962C8B-B14F-4D97-AF65-F5344CB8AC3E}">
        <p14:creationId xmlns:p14="http://schemas.microsoft.com/office/powerpoint/2010/main" val="2311903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3" name="Picture 1" descr="Picture 1"/>
          <p:cNvPicPr>
            <a:picLocks noChangeAspect="1"/>
          </p:cNvPicPr>
          <p:nvPr/>
        </p:nvPicPr>
        <p:blipFill>
          <a:blip r:embed="rId2">
            <a:extLst/>
          </a:blip>
          <a:stretch>
            <a:fillRect/>
          </a:stretch>
        </p:blipFill>
        <p:spPr>
          <a:xfrm>
            <a:off x="5258596" y="857250"/>
            <a:ext cx="3885406" cy="5143500"/>
          </a:xfrm>
          <a:prstGeom prst="rect">
            <a:avLst/>
          </a:prstGeom>
          <a:ln w="12700">
            <a:miter lim="400000"/>
          </a:ln>
        </p:spPr>
      </p:pic>
      <p:sp>
        <p:nvSpPr>
          <p:cNvPr id="284" name="Title 1"/>
          <p:cNvSpPr txBox="1">
            <a:spLocks noGrp="1"/>
          </p:cNvSpPr>
          <p:nvPr>
            <p:ph type="title"/>
          </p:nvPr>
        </p:nvSpPr>
        <p:spPr>
          <a:xfrm>
            <a:off x="107505" y="250824"/>
            <a:ext cx="9036497" cy="857251"/>
          </a:xfrm>
          <a:prstGeom prst="rect">
            <a:avLst/>
          </a:prstGeom>
        </p:spPr>
        <p:txBody>
          <a:bodyPr>
            <a:normAutofit fontScale="90000"/>
          </a:bodyPr>
          <a:lstStyle>
            <a:lvl1pPr>
              <a:defRPr sz="4100"/>
            </a:lvl1pPr>
          </a:lstStyle>
          <a:p>
            <a:r>
              <a:rPr dirty="0"/>
              <a:t>CHECKLIST 2: </a:t>
            </a:r>
            <a:r>
              <a:rPr dirty="0" err="1"/>
              <a:t>Kesesuaian</a:t>
            </a:r>
            <a:r>
              <a:rPr dirty="0"/>
              <a:t> </a:t>
            </a:r>
            <a:r>
              <a:rPr dirty="0" err="1"/>
              <a:t>Usulan</a:t>
            </a:r>
            <a:r>
              <a:rPr dirty="0"/>
              <a:t> </a:t>
            </a:r>
            <a:r>
              <a:rPr dirty="0" err="1"/>
              <a:t>Infrastruktur</a:t>
            </a:r>
            <a:endParaRPr dirty="0"/>
          </a:p>
        </p:txBody>
      </p:sp>
      <p:graphicFrame>
        <p:nvGraphicFramePr>
          <p:cNvPr id="285" name="Table 2"/>
          <p:cNvGraphicFramePr/>
          <p:nvPr/>
        </p:nvGraphicFramePr>
        <p:xfrm>
          <a:off x="107504" y="1600200"/>
          <a:ext cx="8928992" cy="4306824"/>
        </p:xfrm>
        <a:graphic>
          <a:graphicData uri="http://schemas.openxmlformats.org/drawingml/2006/table">
            <a:tbl>
              <a:tblPr firstRow="1" bandRow="1"/>
              <a:tblGrid>
                <a:gridCol w="432048"/>
                <a:gridCol w="1584176"/>
                <a:gridCol w="6048672"/>
                <a:gridCol w="864096"/>
              </a:tblGrid>
              <a:tr h="246888">
                <a:tc>
                  <a:txBody>
                    <a:bodyPr/>
                    <a:lstStyle/>
                    <a:p>
                      <a:pPr algn="ctr">
                        <a:defRPr sz="1800" b="0">
                          <a:solidFill>
                            <a:srgbClr val="000000"/>
                          </a:solidFill>
                        </a:defRPr>
                      </a:pPr>
                      <a:r>
                        <a:rPr sz="1100" b="1" dirty="0">
                          <a:solidFill>
                            <a:srgbClr val="FFFFFF"/>
                          </a:solidFill>
                        </a:rPr>
                        <a:t>No</a:t>
                      </a:r>
                    </a:p>
                  </a:txBody>
                  <a:tcPr marL="41148" marR="41148" marT="41148" marB="41148" anchor="ctr" horzOverflow="overflow">
                    <a:lnL w="12700">
                      <a:solidFill>
                        <a:srgbClr val="4F81BD"/>
                      </a:solidFill>
                    </a:lnL>
                    <a:lnT w="12700">
                      <a:solidFill>
                        <a:srgbClr val="4F81BD"/>
                      </a:solidFill>
                    </a:lnT>
                    <a:lnB w="12700">
                      <a:solidFill>
                        <a:srgbClr val="4F81BD"/>
                      </a:solidFill>
                    </a:lnB>
                    <a:solidFill>
                      <a:srgbClr val="4F81BD"/>
                    </a:solidFill>
                  </a:tcPr>
                </a:tc>
                <a:tc>
                  <a:txBody>
                    <a:bodyPr/>
                    <a:lstStyle/>
                    <a:p>
                      <a:pPr algn="l">
                        <a:defRPr sz="1800" b="0">
                          <a:solidFill>
                            <a:srgbClr val="000000"/>
                          </a:solidFill>
                        </a:defRPr>
                      </a:pPr>
                      <a:r>
                        <a:rPr sz="1100" b="1">
                          <a:solidFill>
                            <a:srgbClr val="FFFFFF"/>
                          </a:solidFill>
                        </a:rPr>
                        <a:t>Aspek</a:t>
                      </a:r>
                    </a:p>
                  </a:txBody>
                  <a:tcPr marL="41148" marR="41148" marT="41148" marB="41148" anchor="ctr" horzOverflow="overflow">
                    <a:lnT w="12700">
                      <a:solidFill>
                        <a:srgbClr val="4F81BD"/>
                      </a:solidFill>
                    </a:lnT>
                    <a:lnB w="12700">
                      <a:solidFill>
                        <a:srgbClr val="4F81BD"/>
                      </a:solidFill>
                    </a:lnB>
                    <a:solidFill>
                      <a:srgbClr val="4F81BD"/>
                    </a:solidFill>
                  </a:tcPr>
                </a:tc>
                <a:tc>
                  <a:txBody>
                    <a:bodyPr/>
                    <a:lstStyle/>
                    <a:p>
                      <a:pPr algn="l">
                        <a:defRPr sz="1800" b="0">
                          <a:solidFill>
                            <a:srgbClr val="000000"/>
                          </a:solidFill>
                        </a:defRPr>
                      </a:pPr>
                      <a:r>
                        <a:rPr sz="1100" b="1">
                          <a:solidFill>
                            <a:srgbClr val="FFFFFF"/>
                          </a:solidFill>
                        </a:rPr>
                        <a:t>Jabaran Aspek</a:t>
                      </a:r>
                    </a:p>
                  </a:txBody>
                  <a:tcPr marL="41148" marR="41148" marT="41148" marB="41148" anchor="ctr" horzOverflow="overflow">
                    <a:lnT w="12700">
                      <a:solidFill>
                        <a:srgbClr val="4F81BD"/>
                      </a:solidFill>
                    </a:lnT>
                    <a:lnB w="12700">
                      <a:solidFill>
                        <a:srgbClr val="4F81BD"/>
                      </a:solidFill>
                    </a:lnB>
                    <a:solidFill>
                      <a:srgbClr val="4F81BD"/>
                    </a:solidFill>
                  </a:tcPr>
                </a:tc>
                <a:tc>
                  <a:txBody>
                    <a:bodyPr/>
                    <a:lstStyle/>
                    <a:p>
                      <a:pPr algn="l">
                        <a:defRPr sz="1800" b="0">
                          <a:solidFill>
                            <a:srgbClr val="000000"/>
                          </a:solidFill>
                        </a:defRPr>
                      </a:pPr>
                      <a:r>
                        <a:rPr sz="1100" b="1">
                          <a:solidFill>
                            <a:srgbClr val="FFFFFF"/>
                          </a:solidFill>
                        </a:rPr>
                        <a:t>Checklist</a:t>
                      </a:r>
                    </a:p>
                  </a:txBody>
                  <a:tcPr marL="41148" marR="41148" marT="41148" marB="41148" anchor="ctr" horzOverflow="overflow">
                    <a:lnR w="12700">
                      <a:solidFill>
                        <a:srgbClr val="4F81BD"/>
                      </a:solidFill>
                    </a:lnR>
                    <a:lnT w="12700">
                      <a:solidFill>
                        <a:srgbClr val="4F81BD"/>
                      </a:solidFill>
                    </a:lnT>
                    <a:lnB w="12700">
                      <a:solidFill>
                        <a:srgbClr val="4F81BD"/>
                      </a:solidFill>
                    </a:lnB>
                    <a:solidFill>
                      <a:srgbClr val="4F81BD"/>
                    </a:solidFill>
                  </a:tcPr>
                </a:tc>
              </a:tr>
              <a:tr h="246888">
                <a:tc rowSpan="4">
                  <a:txBody>
                    <a:bodyPr/>
                    <a:lstStyle/>
                    <a:p>
                      <a:pPr algn="ctr">
                        <a:defRPr sz="1800"/>
                      </a:pPr>
                      <a:r>
                        <a:rPr sz="1100"/>
                        <a:t>1</a:t>
                      </a:r>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4">
                  <a:txBody>
                    <a:bodyPr/>
                    <a:lstStyle/>
                    <a:p>
                      <a:pPr algn="l">
                        <a:defRPr sz="1800"/>
                      </a:pPr>
                      <a:r>
                        <a:rPr sz="1300" b="1"/>
                        <a:t>Ketersediaan Dokumen Perencanaan</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800"/>
                      </a:pPr>
                      <a:r>
                        <a:rPr sz="1100"/>
                        <a:t>RP2KPKP/SIAP/MP-RP2KPKP tersedia dan telah dilegalkan</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vMerge="1">
                  <a:txBody>
                    <a:bodyPr/>
                    <a:lstStyle/>
                    <a:p>
                      <a:endParaRPr lang="id-ID"/>
                    </a:p>
                  </a:txBody>
                  <a:tcPr/>
                </a:tc>
                <a:tc vMerge="1">
                  <a:txBody>
                    <a:bodyPr/>
                    <a:lstStyle/>
                    <a:p>
                      <a:endParaRPr lang="id-ID"/>
                    </a:p>
                  </a:txBody>
                  <a:tcPr/>
                </a:tc>
                <a:tc>
                  <a:txBody>
                    <a:bodyPr/>
                    <a:lstStyle/>
                    <a:p>
                      <a:pPr algn="l">
                        <a:defRPr sz="1400"/>
                      </a:pPr>
                      <a:r>
                        <a:rPr sz="1100"/>
                        <a:t>Peta perencanaan sektoral level kota/ kab tersedia (disajikan dalam </a:t>
                      </a:r>
                      <a:r>
                        <a:rPr sz="1100" b="1"/>
                        <a:t>peta tematik </a:t>
                      </a:r>
                      <a:r>
                        <a:rPr sz="1100"/>
                        <a:t>kawasan)</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 </a:t>
                      </a:r>
                    </a:p>
                  </a:txBody>
                  <a:tcPr marL="41148" marR="41148" marT="41148" marB="41148" horzOverflow="overflow">
                    <a:lnR w="12700">
                      <a:solidFill>
                        <a:srgbClr val="4F81BD"/>
                      </a:solidFill>
                    </a:lnR>
                    <a:lnT w="12700">
                      <a:solidFill>
                        <a:srgbClr val="4F81BD"/>
                      </a:solidFill>
                    </a:lnT>
                    <a:lnB w="12700">
                      <a:solidFill>
                        <a:srgbClr val="4F81BD"/>
                      </a:solidFill>
                    </a:lnB>
                  </a:tcPr>
                </a:tc>
              </a:tr>
              <a:tr h="246888">
                <a:tc vMerge="1">
                  <a:txBody>
                    <a:bodyPr/>
                    <a:lstStyle/>
                    <a:p>
                      <a:endParaRPr lang="id-ID"/>
                    </a:p>
                  </a:txBody>
                  <a:tcPr/>
                </a:tc>
                <a:tc vMerge="1">
                  <a:txBody>
                    <a:bodyPr/>
                    <a:lstStyle/>
                    <a:p>
                      <a:endParaRPr lang="id-ID"/>
                    </a:p>
                  </a:txBody>
                  <a:tcPr/>
                </a:tc>
                <a:tc>
                  <a:txBody>
                    <a:bodyPr/>
                    <a:lstStyle/>
                    <a:p>
                      <a:pPr algn="l">
                        <a:defRPr sz="1800"/>
                      </a:pPr>
                      <a:r>
                        <a:rPr sz="1100"/>
                        <a:t>Masterplan Kawasan tersedia</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vMerge="1">
                  <a:txBody>
                    <a:bodyPr/>
                    <a:lstStyle/>
                    <a:p>
                      <a:endParaRPr lang="id-ID"/>
                    </a:p>
                  </a:txBody>
                  <a:tcPr/>
                </a:tc>
                <a:tc vMerge="1">
                  <a:txBody>
                    <a:bodyPr/>
                    <a:lstStyle/>
                    <a:p>
                      <a:endParaRPr lang="id-ID"/>
                    </a:p>
                  </a:txBody>
                  <a:tcPr/>
                </a:tc>
                <a:tc>
                  <a:txBody>
                    <a:bodyPr/>
                    <a:lstStyle/>
                    <a:p>
                      <a:pPr algn="l">
                        <a:defRPr sz="1800"/>
                      </a:pPr>
                      <a:r>
                        <a:rPr sz="1100"/>
                        <a:t>Siteplan Sub-Kawasan tersedia</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246888">
                <a:tc rowSpan="2">
                  <a:txBody>
                    <a:bodyPr/>
                    <a:lstStyle/>
                    <a:p>
                      <a:pPr algn="ctr">
                        <a:defRPr sz="1800"/>
                      </a:pPr>
                      <a:r>
                        <a:rPr sz="1100"/>
                        <a:t>2</a:t>
                      </a:r>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2">
                  <a:txBody>
                    <a:bodyPr/>
                    <a:lstStyle/>
                    <a:p>
                      <a:pPr algn="l">
                        <a:defRPr sz="1800"/>
                      </a:pPr>
                      <a:r>
                        <a:rPr sz="1300" b="1"/>
                        <a:t>Profil Kumuh Kawasan</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800"/>
                      </a:pPr>
                      <a:r>
                        <a:rPr sz="1100"/>
                        <a:t>Baseline Numerik Permasalahan Kumuh (level kelurahan)</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vMerge="1">
                  <a:txBody>
                    <a:bodyPr/>
                    <a:lstStyle/>
                    <a:p>
                      <a:endParaRPr lang="id-ID"/>
                    </a:p>
                  </a:txBody>
                  <a:tcPr/>
                </a:tc>
                <a:tc vMerge="1">
                  <a:txBody>
                    <a:bodyPr/>
                    <a:lstStyle/>
                    <a:p>
                      <a:endParaRPr lang="id-ID"/>
                    </a:p>
                  </a:txBody>
                  <a:tcPr/>
                </a:tc>
                <a:tc>
                  <a:txBody>
                    <a:bodyPr/>
                    <a:lstStyle/>
                    <a:p>
                      <a:pPr algn="l">
                        <a:defRPr sz="1800"/>
                      </a:pPr>
                      <a:r>
                        <a:rPr sz="1100"/>
                        <a:t>Skoring Permasalahan Kumuh</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246888">
                <a:tc rowSpan="4">
                  <a:txBody>
                    <a:bodyPr/>
                    <a:lstStyle/>
                    <a:p>
                      <a:pPr algn="ctr">
                        <a:defRPr sz="1800"/>
                      </a:pPr>
                      <a:r>
                        <a:rPr sz="1100"/>
                        <a:t>3</a:t>
                      </a:r>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4">
                  <a:txBody>
                    <a:bodyPr/>
                    <a:lstStyle/>
                    <a:p>
                      <a:pPr algn="l">
                        <a:defRPr sz="1800"/>
                      </a:pPr>
                      <a:r>
                        <a:rPr sz="1300" b="1"/>
                        <a:t>Analisis Kawasan</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800"/>
                      </a:pPr>
                      <a:r>
                        <a:rPr sz="1100"/>
                        <a:t>Analisis GAP kekumuhan antar aspek/ sektor tersedia</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vMerge="1">
                  <a:txBody>
                    <a:bodyPr/>
                    <a:lstStyle/>
                    <a:p>
                      <a:endParaRPr lang="id-ID"/>
                    </a:p>
                  </a:txBody>
                  <a:tcPr/>
                </a:tc>
                <a:tc vMerge="1">
                  <a:txBody>
                    <a:bodyPr/>
                    <a:lstStyle/>
                    <a:p>
                      <a:endParaRPr lang="id-ID"/>
                    </a:p>
                  </a:txBody>
                  <a:tcPr/>
                </a:tc>
                <a:tc>
                  <a:txBody>
                    <a:bodyPr/>
                    <a:lstStyle/>
                    <a:p>
                      <a:pPr algn="l">
                        <a:defRPr sz="1800"/>
                      </a:pPr>
                      <a:r>
                        <a:rPr sz="1100"/>
                        <a:t>Analisis status kepemilikan tanah tersedia</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548640">
                <a:tc vMerge="1">
                  <a:txBody>
                    <a:bodyPr/>
                    <a:lstStyle/>
                    <a:p>
                      <a:endParaRPr lang="id-ID"/>
                    </a:p>
                  </a:txBody>
                  <a:tcPr/>
                </a:tc>
                <a:tc vMerge="1">
                  <a:txBody>
                    <a:bodyPr/>
                    <a:lstStyle/>
                    <a:p>
                      <a:endParaRPr lang="id-ID"/>
                    </a:p>
                  </a:txBody>
                  <a:tcPr/>
                </a:tc>
                <a:tc>
                  <a:txBody>
                    <a:bodyPr/>
                    <a:lstStyle/>
                    <a:p>
                      <a:pPr algn="l">
                        <a:defRPr sz="1400"/>
                      </a:pPr>
                      <a:r>
                        <a:rPr sz="1100"/>
                        <a:t>Analisis kebutuhan penanganan, cakupan layanan, dan interkoneksi jaringan tersedia</a:t>
                      </a:r>
                    </a:p>
                    <a:p>
                      <a:pPr algn="l">
                        <a:defRPr sz="1300" i="1"/>
                      </a:pPr>
                      <a:r>
                        <a:rPr sz="1000"/>
                        <a:t>Ctt: infrastruktur yang akan dibangun berada dalam jaringan kota, yang kewenangan pengelolaannya dimungkinkan dari pemda kota/kabupaten</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vMerge="1">
                  <a:txBody>
                    <a:bodyPr/>
                    <a:lstStyle/>
                    <a:p>
                      <a:endParaRPr lang="id-ID"/>
                    </a:p>
                  </a:txBody>
                  <a:tcPr/>
                </a:tc>
                <a:tc vMerge="1">
                  <a:txBody>
                    <a:bodyPr/>
                    <a:lstStyle/>
                    <a:p>
                      <a:endParaRPr lang="id-ID"/>
                    </a:p>
                  </a:txBody>
                  <a:tcPr/>
                </a:tc>
                <a:tc>
                  <a:txBody>
                    <a:bodyPr/>
                    <a:lstStyle/>
                    <a:p>
                      <a:pPr algn="l">
                        <a:defRPr sz="1800"/>
                      </a:pPr>
                      <a:r>
                        <a:rPr sz="1100" dirty="0" err="1"/>
                        <a:t>Analisis</a:t>
                      </a:r>
                      <a:r>
                        <a:rPr sz="1100" dirty="0"/>
                        <a:t> </a:t>
                      </a:r>
                      <a:r>
                        <a:rPr sz="1100" dirty="0" err="1"/>
                        <a:t>keterpaduan</a:t>
                      </a:r>
                      <a:r>
                        <a:rPr sz="1100" dirty="0"/>
                        <a:t> </a:t>
                      </a:r>
                      <a:r>
                        <a:rPr sz="1100" dirty="0" err="1"/>
                        <a:t>penanganan</a:t>
                      </a:r>
                      <a:r>
                        <a:rPr sz="1100" dirty="0"/>
                        <a:t> </a:t>
                      </a:r>
                      <a:r>
                        <a:rPr sz="1100" dirty="0" err="1"/>
                        <a:t>kumuh</a:t>
                      </a:r>
                      <a:r>
                        <a:rPr sz="1100" dirty="0"/>
                        <a:t> yang </a:t>
                      </a:r>
                      <a:r>
                        <a:rPr sz="1100" dirty="0" err="1"/>
                        <a:t>disajikan</a:t>
                      </a:r>
                      <a:r>
                        <a:rPr sz="1100" dirty="0"/>
                        <a:t> </a:t>
                      </a:r>
                      <a:r>
                        <a:rPr sz="1100" dirty="0" err="1"/>
                        <a:t>dalam</a:t>
                      </a:r>
                      <a:r>
                        <a:rPr sz="1100" dirty="0"/>
                        <a:t> </a:t>
                      </a:r>
                      <a:r>
                        <a:rPr sz="1100" dirty="0" err="1"/>
                        <a:t>peta</a:t>
                      </a:r>
                      <a:r>
                        <a:rPr sz="1100" dirty="0"/>
                        <a:t> </a:t>
                      </a:r>
                      <a:r>
                        <a:rPr sz="1100" dirty="0" err="1"/>
                        <a:t>keterpaduan</a:t>
                      </a:r>
                      <a:endParaRPr sz="1100" dirty="0"/>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576072">
                <a:tc rowSpan="3">
                  <a:txBody>
                    <a:bodyPr/>
                    <a:lstStyle/>
                    <a:p>
                      <a:pPr algn="ctr">
                        <a:defRPr sz="1800"/>
                      </a:pPr>
                      <a:r>
                        <a:rPr sz="1100"/>
                        <a:t>4</a:t>
                      </a:r>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3">
                  <a:txBody>
                    <a:bodyPr/>
                    <a:lstStyle/>
                    <a:p>
                      <a:pPr algn="l">
                        <a:defRPr sz="1800"/>
                      </a:pPr>
                      <a:r>
                        <a:rPr sz="1300" b="1"/>
                        <a:t>Desain Kawasan</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400"/>
                      </a:pPr>
                      <a:r>
                        <a:rPr sz="1100"/>
                        <a:t>Usulan kegiatan menangani permasalahan utama kekumuhan (GAP&gt;50%), penanganan kumuh tuntas di semua aspek, dan proyeksi skor kekumuhan akhir &lt;19</a:t>
                      </a:r>
                    </a:p>
                    <a:p>
                      <a:pPr algn="l">
                        <a:defRPr sz="1400" i="1"/>
                      </a:pPr>
                      <a:r>
                        <a:rPr sz="1100"/>
                        <a:t>Ctt: sudah memperhitungkan kegiatan kolaborasi</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411480">
                <a:tc vMerge="1">
                  <a:txBody>
                    <a:bodyPr/>
                    <a:lstStyle/>
                    <a:p>
                      <a:endParaRPr lang="id-ID"/>
                    </a:p>
                  </a:txBody>
                  <a:tcPr/>
                </a:tc>
                <a:tc vMerge="1">
                  <a:txBody>
                    <a:bodyPr/>
                    <a:lstStyle/>
                    <a:p>
                      <a:endParaRPr lang="id-ID"/>
                    </a:p>
                  </a:txBody>
                  <a:tcPr/>
                </a:tc>
                <a:tc>
                  <a:txBody>
                    <a:bodyPr/>
                    <a:lstStyle/>
                    <a:p>
                      <a:pPr algn="l">
                        <a:defRPr sz="1400"/>
                      </a:pPr>
                      <a:r>
                        <a:rPr sz="1100"/>
                        <a:t>Memiliki </a:t>
                      </a:r>
                      <a:r>
                        <a:rPr sz="1100" b="1"/>
                        <a:t>TEMA KAWASAN </a:t>
                      </a:r>
                      <a:r>
                        <a:rPr sz="1100"/>
                        <a:t>yang sesuai dengan rencana dan program yang dikembangkan Pemda (mengacu pada dokumen-dokumen perencanaan di level kota/kab)</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246888">
                <a:tc vMerge="1">
                  <a:txBody>
                    <a:bodyPr/>
                    <a:lstStyle/>
                    <a:p>
                      <a:endParaRPr lang="id-ID"/>
                    </a:p>
                  </a:txBody>
                  <a:tcPr/>
                </a:tc>
                <a:tc vMerge="1">
                  <a:txBody>
                    <a:bodyPr/>
                    <a:lstStyle/>
                    <a:p>
                      <a:endParaRPr lang="id-ID"/>
                    </a:p>
                  </a:txBody>
                  <a:tcPr/>
                </a:tc>
                <a:tc>
                  <a:txBody>
                    <a:bodyPr/>
                    <a:lstStyle/>
                    <a:p>
                      <a:pPr algn="l">
                        <a:defRPr sz="1400"/>
                      </a:pPr>
                      <a:r>
                        <a:rPr sz="1100"/>
                        <a:t>Sudah mempertimbangkan </a:t>
                      </a:r>
                      <a:r>
                        <a:rPr sz="1100" b="1"/>
                        <a:t>INTERKONEKSI</a:t>
                      </a:r>
                      <a:r>
                        <a:rPr sz="1100"/>
                        <a:t> jaringan dan layanan infrastruktur</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bl>
          </a:graphicData>
        </a:graphic>
      </p:graphicFrame>
      <p:sp>
        <p:nvSpPr>
          <p:cNvPr id="2" name="Slide Number Placeholder 1"/>
          <p:cNvSpPr>
            <a:spLocks noGrp="1"/>
          </p:cNvSpPr>
          <p:nvPr>
            <p:ph type="sldNum" sz="quarter" idx="12"/>
          </p:nvPr>
        </p:nvSpPr>
        <p:spPr/>
        <p:txBody>
          <a:bodyPr/>
          <a:lstStyle/>
          <a:p>
            <a:fld id="{B380EB0D-90E7-424C-8E8A-41A3622855FF}" type="slidenum">
              <a:rPr lang="id-ID" smtClean="0"/>
              <a:t>58</a:t>
            </a:fld>
            <a:endParaRPr lang="id-ID"/>
          </a:p>
        </p:txBody>
      </p:sp>
    </p:spTree>
    <p:extLst>
      <p:ext uri="{BB962C8B-B14F-4D97-AF65-F5344CB8AC3E}">
        <p14:creationId xmlns:p14="http://schemas.microsoft.com/office/powerpoint/2010/main" val="2777211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7" name="Picture 1" descr="Picture 1"/>
          <p:cNvPicPr>
            <a:picLocks noChangeAspect="1"/>
          </p:cNvPicPr>
          <p:nvPr/>
        </p:nvPicPr>
        <p:blipFill>
          <a:blip r:embed="rId2">
            <a:extLst/>
          </a:blip>
          <a:stretch>
            <a:fillRect/>
          </a:stretch>
        </p:blipFill>
        <p:spPr>
          <a:xfrm>
            <a:off x="5258596" y="857250"/>
            <a:ext cx="3885406" cy="5143500"/>
          </a:xfrm>
          <a:prstGeom prst="rect">
            <a:avLst/>
          </a:prstGeom>
          <a:ln w="12700">
            <a:miter lim="400000"/>
          </a:ln>
        </p:spPr>
      </p:pic>
      <p:sp>
        <p:nvSpPr>
          <p:cNvPr id="288" name="Title 1"/>
          <p:cNvSpPr txBox="1">
            <a:spLocks noGrp="1"/>
          </p:cNvSpPr>
          <p:nvPr>
            <p:ph type="title"/>
          </p:nvPr>
        </p:nvSpPr>
        <p:spPr>
          <a:xfrm>
            <a:off x="107505" y="73023"/>
            <a:ext cx="9036497" cy="857251"/>
          </a:xfrm>
          <a:prstGeom prst="rect">
            <a:avLst/>
          </a:prstGeom>
        </p:spPr>
        <p:txBody>
          <a:bodyPr>
            <a:normAutofit fontScale="90000"/>
          </a:bodyPr>
          <a:lstStyle>
            <a:lvl1pPr>
              <a:defRPr sz="4100"/>
            </a:lvl1pPr>
          </a:lstStyle>
          <a:p>
            <a:r>
              <a:rPr sz="3100" dirty="0" err="1" smtClean="0"/>
              <a:t>Lanjutan</a:t>
            </a:r>
            <a:r>
              <a:rPr dirty="0" smtClean="0"/>
              <a:t/>
            </a:r>
            <a:br>
              <a:rPr dirty="0" smtClean="0"/>
            </a:br>
            <a:r>
              <a:rPr dirty="0" smtClean="0"/>
              <a:t>CHECKLIST </a:t>
            </a:r>
            <a:r>
              <a:rPr dirty="0"/>
              <a:t>2: </a:t>
            </a:r>
            <a:r>
              <a:rPr dirty="0" err="1"/>
              <a:t>Kesesuaian</a:t>
            </a:r>
            <a:r>
              <a:rPr dirty="0"/>
              <a:t> </a:t>
            </a:r>
            <a:r>
              <a:rPr dirty="0" err="1"/>
              <a:t>Usulan</a:t>
            </a:r>
            <a:r>
              <a:rPr dirty="0"/>
              <a:t> </a:t>
            </a:r>
            <a:r>
              <a:rPr dirty="0" err="1"/>
              <a:t>Infrastruktur</a:t>
            </a:r>
            <a:endParaRPr dirty="0"/>
          </a:p>
        </p:txBody>
      </p:sp>
      <p:graphicFrame>
        <p:nvGraphicFramePr>
          <p:cNvPr id="289" name="Table 4"/>
          <p:cNvGraphicFramePr/>
          <p:nvPr/>
        </p:nvGraphicFramePr>
        <p:xfrm>
          <a:off x="107504" y="1614398"/>
          <a:ext cx="8928992" cy="3169920"/>
        </p:xfrm>
        <a:graphic>
          <a:graphicData uri="http://schemas.openxmlformats.org/drawingml/2006/table">
            <a:tbl>
              <a:tblPr firstRow="1" bandRow="1"/>
              <a:tblGrid>
                <a:gridCol w="432048"/>
                <a:gridCol w="1584176"/>
                <a:gridCol w="6048672"/>
                <a:gridCol w="864096"/>
              </a:tblGrid>
              <a:tr h="246888">
                <a:tc>
                  <a:txBody>
                    <a:bodyPr/>
                    <a:lstStyle/>
                    <a:p>
                      <a:pPr algn="ctr">
                        <a:defRPr sz="1800" b="0">
                          <a:solidFill>
                            <a:srgbClr val="000000"/>
                          </a:solidFill>
                        </a:defRPr>
                      </a:pPr>
                      <a:r>
                        <a:rPr sz="1100" b="1">
                          <a:solidFill>
                            <a:srgbClr val="FFFFFF"/>
                          </a:solidFill>
                        </a:rPr>
                        <a:t>No</a:t>
                      </a:r>
                    </a:p>
                  </a:txBody>
                  <a:tcPr marL="41148" marR="41148" marT="41148" marB="41148" anchor="ctr" horzOverflow="overflow">
                    <a:lnL w="12700">
                      <a:solidFill>
                        <a:srgbClr val="4F81BD"/>
                      </a:solidFill>
                    </a:lnL>
                    <a:lnT w="12700">
                      <a:solidFill>
                        <a:srgbClr val="4F81BD"/>
                      </a:solidFill>
                    </a:lnT>
                    <a:lnB w="12700">
                      <a:solidFill>
                        <a:srgbClr val="4F81BD"/>
                      </a:solidFill>
                    </a:lnB>
                    <a:solidFill>
                      <a:srgbClr val="4F81BD"/>
                    </a:solidFill>
                  </a:tcPr>
                </a:tc>
                <a:tc>
                  <a:txBody>
                    <a:bodyPr/>
                    <a:lstStyle/>
                    <a:p>
                      <a:pPr algn="l">
                        <a:defRPr sz="1800" b="0">
                          <a:solidFill>
                            <a:srgbClr val="000000"/>
                          </a:solidFill>
                        </a:defRPr>
                      </a:pPr>
                      <a:r>
                        <a:rPr sz="1100" b="1">
                          <a:solidFill>
                            <a:srgbClr val="FFFFFF"/>
                          </a:solidFill>
                        </a:rPr>
                        <a:t>Aspek</a:t>
                      </a:r>
                    </a:p>
                  </a:txBody>
                  <a:tcPr marL="41148" marR="41148" marT="41148" marB="41148" anchor="ctr" horzOverflow="overflow">
                    <a:lnT w="12700">
                      <a:solidFill>
                        <a:srgbClr val="4F81BD"/>
                      </a:solidFill>
                    </a:lnT>
                    <a:lnB w="12700">
                      <a:solidFill>
                        <a:srgbClr val="4F81BD"/>
                      </a:solidFill>
                    </a:lnB>
                    <a:solidFill>
                      <a:srgbClr val="4F81BD"/>
                    </a:solidFill>
                  </a:tcPr>
                </a:tc>
                <a:tc>
                  <a:txBody>
                    <a:bodyPr/>
                    <a:lstStyle/>
                    <a:p>
                      <a:pPr algn="l">
                        <a:defRPr sz="1800" b="0">
                          <a:solidFill>
                            <a:srgbClr val="000000"/>
                          </a:solidFill>
                        </a:defRPr>
                      </a:pPr>
                      <a:r>
                        <a:rPr sz="1100" b="1">
                          <a:solidFill>
                            <a:srgbClr val="FFFFFF"/>
                          </a:solidFill>
                        </a:rPr>
                        <a:t>Jabaran Aspek</a:t>
                      </a:r>
                    </a:p>
                  </a:txBody>
                  <a:tcPr marL="41148" marR="41148" marT="41148" marB="41148" anchor="ctr" horzOverflow="overflow">
                    <a:lnT w="12700">
                      <a:solidFill>
                        <a:srgbClr val="4F81BD"/>
                      </a:solidFill>
                    </a:lnT>
                    <a:lnB w="12700">
                      <a:solidFill>
                        <a:srgbClr val="4F81BD"/>
                      </a:solidFill>
                    </a:lnB>
                    <a:solidFill>
                      <a:srgbClr val="4F81BD"/>
                    </a:solidFill>
                  </a:tcPr>
                </a:tc>
                <a:tc>
                  <a:txBody>
                    <a:bodyPr/>
                    <a:lstStyle/>
                    <a:p>
                      <a:pPr algn="l">
                        <a:defRPr sz="1800" b="0">
                          <a:solidFill>
                            <a:srgbClr val="000000"/>
                          </a:solidFill>
                        </a:defRPr>
                      </a:pPr>
                      <a:r>
                        <a:rPr sz="1100" b="1">
                          <a:solidFill>
                            <a:srgbClr val="FFFFFF"/>
                          </a:solidFill>
                        </a:rPr>
                        <a:t>Checklist</a:t>
                      </a:r>
                    </a:p>
                  </a:txBody>
                  <a:tcPr marL="41148" marR="41148" marT="41148" marB="41148" anchor="ctr" horzOverflow="overflow">
                    <a:lnR w="12700">
                      <a:solidFill>
                        <a:srgbClr val="4F81BD"/>
                      </a:solidFill>
                    </a:lnR>
                    <a:lnT w="12700">
                      <a:solidFill>
                        <a:srgbClr val="4F81BD"/>
                      </a:solidFill>
                    </a:lnT>
                    <a:lnB w="12700">
                      <a:solidFill>
                        <a:srgbClr val="4F81BD"/>
                      </a:solidFill>
                    </a:lnB>
                    <a:solidFill>
                      <a:srgbClr val="4F81BD"/>
                    </a:solidFill>
                  </a:tcPr>
                </a:tc>
              </a:tr>
              <a:tr h="411480">
                <a:tc rowSpan="3">
                  <a:txBody>
                    <a:bodyPr/>
                    <a:lstStyle/>
                    <a:p>
                      <a:pPr algn="ctr">
                        <a:defRPr sz="1400">
                          <a:latin typeface="Arial Narrow"/>
                          <a:ea typeface="Arial Narrow"/>
                          <a:cs typeface="Arial Narrow"/>
                          <a:sym typeface="Arial Narrow"/>
                        </a:defRPr>
                      </a:pPr>
                      <a:endParaRPr sz="1100"/>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3">
                  <a:txBody>
                    <a:bodyPr/>
                    <a:lstStyle/>
                    <a:p>
                      <a:pPr algn="l">
                        <a:defRPr sz="1800"/>
                      </a:pPr>
                      <a:r>
                        <a:rPr sz="1300" b="1"/>
                        <a:t>Desain Kawasan</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400"/>
                      </a:pPr>
                      <a:r>
                        <a:rPr sz="1100"/>
                        <a:t>Terdapat </a:t>
                      </a:r>
                      <a:r>
                        <a:rPr sz="1100" b="1"/>
                        <a:t>PERUBAHAN WAJAH KAWASAN </a:t>
                      </a:r>
                      <a:r>
                        <a:rPr sz="1100"/>
                        <a:t>jika infrastruktur dibangun/ kawasan ditata (disajikan dengan gambar 3D/ animasi/ ilustrasi before-after (montage)</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vMerge="1">
                  <a:txBody>
                    <a:bodyPr/>
                    <a:lstStyle/>
                    <a:p>
                      <a:endParaRPr lang="id-ID"/>
                    </a:p>
                  </a:txBody>
                  <a:tcPr/>
                </a:tc>
                <a:tc vMerge="1">
                  <a:txBody>
                    <a:bodyPr/>
                    <a:lstStyle/>
                    <a:p>
                      <a:endParaRPr lang="id-ID"/>
                    </a:p>
                  </a:txBody>
                  <a:tcPr/>
                </a:tc>
                <a:tc>
                  <a:txBody>
                    <a:bodyPr/>
                    <a:lstStyle/>
                    <a:p>
                      <a:pPr algn="l">
                        <a:defRPr sz="1400"/>
                      </a:pPr>
                      <a:r>
                        <a:rPr sz="1100"/>
                        <a:t>Desain kawasan menonjolkan </a:t>
                      </a:r>
                      <a:r>
                        <a:rPr sz="1100" b="1"/>
                        <a:t>KEKHASAN WILAYAH</a:t>
                      </a:r>
                      <a:r>
                        <a:rPr sz="1100"/>
                        <a:t>/ local wisdom dan inovasi </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246888">
                <a:tc vMerge="1">
                  <a:txBody>
                    <a:bodyPr/>
                    <a:lstStyle/>
                    <a:p>
                      <a:endParaRPr lang="id-ID"/>
                    </a:p>
                  </a:txBody>
                  <a:tcPr/>
                </a:tc>
                <a:tc vMerge="1">
                  <a:txBody>
                    <a:bodyPr/>
                    <a:lstStyle/>
                    <a:p>
                      <a:endParaRPr lang="id-ID"/>
                    </a:p>
                  </a:txBody>
                  <a:tcPr/>
                </a:tc>
                <a:tc>
                  <a:txBody>
                    <a:bodyPr/>
                    <a:lstStyle/>
                    <a:p>
                      <a:pPr algn="l">
                        <a:defRPr sz="1400"/>
                      </a:pPr>
                      <a:r>
                        <a:rPr sz="1100"/>
                        <a:t>Desain kawasan memberikan ruang dan </a:t>
                      </a:r>
                      <a:r>
                        <a:rPr sz="1100" b="1"/>
                        <a:t>PELUANG PENGEMBANGAN SOSIAL EKONOMI </a:t>
                      </a:r>
                      <a:r>
                        <a:rPr sz="1100"/>
                        <a:t>lokal</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rowSpan="2">
                  <a:txBody>
                    <a:bodyPr/>
                    <a:lstStyle/>
                    <a:p>
                      <a:pPr algn="ctr">
                        <a:defRPr sz="1800"/>
                      </a:pPr>
                      <a:r>
                        <a:rPr sz="1100"/>
                        <a:t>5</a:t>
                      </a:r>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2">
                  <a:txBody>
                    <a:bodyPr/>
                    <a:lstStyle/>
                    <a:p>
                      <a:pPr algn="l">
                        <a:defRPr sz="1800"/>
                      </a:pPr>
                      <a:r>
                        <a:rPr sz="1300" b="1"/>
                        <a:t>Timeline Kegiatan</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800"/>
                      </a:pPr>
                      <a:r>
                        <a:rPr sz="1100"/>
                        <a:t>Timeline pentahapan penanganan kawasan multisektor tersedia (dan disahkan pemda)</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411480">
                <a:tc vMerge="1">
                  <a:txBody>
                    <a:bodyPr/>
                    <a:lstStyle/>
                    <a:p>
                      <a:endParaRPr lang="id-ID"/>
                    </a:p>
                  </a:txBody>
                  <a:tcPr/>
                </a:tc>
                <a:tc vMerge="1">
                  <a:txBody>
                    <a:bodyPr/>
                    <a:lstStyle/>
                    <a:p>
                      <a:endParaRPr lang="id-ID"/>
                    </a:p>
                  </a:txBody>
                  <a:tcPr/>
                </a:tc>
                <a:tc>
                  <a:txBody>
                    <a:bodyPr/>
                    <a:lstStyle/>
                    <a:p>
                      <a:pPr algn="l">
                        <a:defRPr sz="1800"/>
                      </a:pPr>
                      <a:r>
                        <a:rPr sz="1100"/>
                        <a:t>Timeline tahapan perencanaan, pelaksanaan konstruksi, hingga pemeliharaan yang ditandatangani Ketua Pokja PKP dan Satker PKP Provinsi sebagai KPA </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246888">
                <a:tc rowSpan="4">
                  <a:txBody>
                    <a:bodyPr/>
                    <a:lstStyle/>
                    <a:p>
                      <a:pPr algn="ctr">
                        <a:defRPr sz="1800"/>
                      </a:pPr>
                      <a:r>
                        <a:rPr sz="1100"/>
                        <a:t>6</a:t>
                      </a:r>
                    </a:p>
                  </a:txBody>
                  <a:tcPr marL="41148" marR="41148" marT="41148" marB="41148" horzOverflow="overflow">
                    <a:lnL w="12700">
                      <a:solidFill>
                        <a:srgbClr val="4F81BD"/>
                      </a:solidFill>
                    </a:lnL>
                    <a:lnT w="12700">
                      <a:solidFill>
                        <a:srgbClr val="4F81BD"/>
                      </a:solidFill>
                    </a:lnT>
                    <a:lnB w="12700">
                      <a:solidFill>
                        <a:srgbClr val="4F81BD"/>
                      </a:solidFill>
                    </a:lnB>
                    <a:solidFill>
                      <a:srgbClr val="DCE6F2"/>
                    </a:solidFill>
                  </a:tcPr>
                </a:tc>
                <a:tc rowSpan="4">
                  <a:txBody>
                    <a:bodyPr/>
                    <a:lstStyle/>
                    <a:p>
                      <a:pPr algn="l">
                        <a:defRPr sz="1800"/>
                      </a:pPr>
                      <a:r>
                        <a:rPr sz="1300" b="1"/>
                        <a:t>Dukungan Pemda</a:t>
                      </a:r>
                    </a:p>
                  </a:txBody>
                  <a:tcPr marL="41148" marR="41148" marT="41148" marB="41148" horzOverflow="overflow">
                    <a:lnT w="12700">
                      <a:solidFill>
                        <a:srgbClr val="4F81BD"/>
                      </a:solidFill>
                    </a:lnT>
                    <a:lnB w="12700">
                      <a:solidFill>
                        <a:srgbClr val="4F81BD"/>
                      </a:solidFill>
                    </a:lnB>
                    <a:solidFill>
                      <a:srgbClr val="DCE6F2"/>
                    </a:solidFill>
                  </a:tcPr>
                </a:tc>
                <a:tc>
                  <a:txBody>
                    <a:bodyPr/>
                    <a:lstStyle/>
                    <a:p>
                      <a:pPr algn="l">
                        <a:defRPr sz="1800"/>
                      </a:pPr>
                      <a:r>
                        <a:rPr sz="1100"/>
                        <a:t>Kesiapan pendanaan APBD untuk penyusunan DED</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411480">
                <a:tc vMerge="1">
                  <a:txBody>
                    <a:bodyPr/>
                    <a:lstStyle/>
                    <a:p>
                      <a:endParaRPr lang="id-ID"/>
                    </a:p>
                  </a:txBody>
                  <a:tcPr/>
                </a:tc>
                <a:tc vMerge="1">
                  <a:txBody>
                    <a:bodyPr/>
                    <a:lstStyle/>
                    <a:p>
                      <a:endParaRPr lang="id-ID"/>
                    </a:p>
                  </a:txBody>
                  <a:tcPr/>
                </a:tc>
                <a:tc>
                  <a:txBody>
                    <a:bodyPr/>
                    <a:lstStyle/>
                    <a:p>
                      <a:pPr algn="l">
                        <a:defRPr sz="1800"/>
                      </a:pPr>
                      <a:r>
                        <a:rPr sz="1100"/>
                        <a:t>Kesiapan pendanaan APBD untuk penyusunan dok.safeguard lingkungan (SPPL/ UKL-UPL/ AMDAL) dan dok.safeguard sosial (LARAP/LARPF atau dokumen sejenis)</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r h="411480">
                <a:tc vMerge="1">
                  <a:txBody>
                    <a:bodyPr/>
                    <a:lstStyle/>
                    <a:p>
                      <a:endParaRPr lang="id-ID"/>
                    </a:p>
                  </a:txBody>
                  <a:tcPr/>
                </a:tc>
                <a:tc vMerge="1">
                  <a:txBody>
                    <a:bodyPr/>
                    <a:lstStyle/>
                    <a:p>
                      <a:endParaRPr lang="id-ID"/>
                    </a:p>
                  </a:txBody>
                  <a:tcPr/>
                </a:tc>
                <a:tc>
                  <a:txBody>
                    <a:bodyPr/>
                    <a:lstStyle/>
                    <a:p>
                      <a:pPr algn="l">
                        <a:defRPr sz="1800"/>
                      </a:pPr>
                      <a:r>
                        <a:rPr sz="1100"/>
                        <a:t>Kesiapan pendanaan APBD jika terjadi penggantian kompensasi/ relokasi sementara/ relokasi menetap jika terdapat WTP *optional</a:t>
                      </a:r>
                    </a:p>
                  </a:txBody>
                  <a:tcPr marL="41148" marR="41148" marT="41148" marB="41148" horzOverflow="overflow">
                    <a:lnT w="12700">
                      <a:solidFill>
                        <a:srgbClr val="4F81BD"/>
                      </a:solidFill>
                    </a:lnT>
                    <a:lnB w="12700">
                      <a:solidFill>
                        <a:srgbClr val="4F81BD"/>
                      </a:solidFill>
                    </a:lnB>
                  </a:tcPr>
                </a:tc>
                <a:tc>
                  <a:txBody>
                    <a:bodyPr/>
                    <a:lstStyle/>
                    <a:p>
                      <a:pPr algn="ctr">
                        <a:defRPr sz="1800"/>
                      </a:pPr>
                      <a:r>
                        <a:rPr sz="1100"/>
                        <a:t>V</a:t>
                      </a:r>
                    </a:p>
                  </a:txBody>
                  <a:tcPr marL="41148" marR="41148" marT="41148" marB="41148" horzOverflow="overflow">
                    <a:lnR w="12700">
                      <a:solidFill>
                        <a:srgbClr val="4F81BD"/>
                      </a:solidFill>
                    </a:lnR>
                    <a:lnT w="12700">
                      <a:solidFill>
                        <a:srgbClr val="4F81BD"/>
                      </a:solidFill>
                    </a:lnT>
                    <a:lnB w="12700">
                      <a:solidFill>
                        <a:srgbClr val="4F81BD"/>
                      </a:solidFill>
                    </a:lnB>
                  </a:tcPr>
                </a:tc>
              </a:tr>
              <a:tr h="246888">
                <a:tc vMerge="1">
                  <a:txBody>
                    <a:bodyPr/>
                    <a:lstStyle/>
                    <a:p>
                      <a:endParaRPr lang="id-ID"/>
                    </a:p>
                  </a:txBody>
                  <a:tcPr/>
                </a:tc>
                <a:tc vMerge="1">
                  <a:txBody>
                    <a:bodyPr/>
                    <a:lstStyle/>
                    <a:p>
                      <a:endParaRPr lang="id-ID"/>
                    </a:p>
                  </a:txBody>
                  <a:tcPr/>
                </a:tc>
                <a:tc>
                  <a:txBody>
                    <a:bodyPr/>
                    <a:lstStyle/>
                    <a:p>
                      <a:pPr algn="l">
                        <a:defRPr sz="1800"/>
                      </a:pPr>
                      <a:r>
                        <a:rPr sz="1100"/>
                        <a:t>Kesiapan Pemda menerima dan memelihara aset</a:t>
                      </a:r>
                    </a:p>
                  </a:txBody>
                  <a:tcPr marL="41148" marR="41148" marT="41148" marB="41148" horzOverflow="overflow">
                    <a:lnT w="12700">
                      <a:solidFill>
                        <a:srgbClr val="4F81BD"/>
                      </a:solidFill>
                    </a:lnT>
                    <a:lnB w="12700">
                      <a:solidFill>
                        <a:srgbClr val="4F81BD"/>
                      </a:solidFill>
                    </a:lnB>
                    <a:solidFill>
                      <a:srgbClr val="E8ECF4"/>
                    </a:solidFill>
                  </a:tcPr>
                </a:tc>
                <a:tc>
                  <a:txBody>
                    <a:bodyPr/>
                    <a:lstStyle/>
                    <a:p>
                      <a:pPr algn="ctr">
                        <a:defRPr sz="1800"/>
                      </a:pPr>
                      <a:r>
                        <a:rPr sz="1100">
                          <a:latin typeface="Arial Narrow"/>
                          <a:ea typeface="Arial Narrow"/>
                          <a:cs typeface="Arial Narrow"/>
                          <a:sym typeface="Arial Narrow"/>
                        </a:rPr>
                        <a:t>V</a:t>
                      </a:r>
                    </a:p>
                  </a:txBody>
                  <a:tcPr marL="41148" marR="41148" marT="41148" marB="41148" horzOverflow="overflow">
                    <a:lnR w="12700">
                      <a:solidFill>
                        <a:srgbClr val="4F81BD"/>
                      </a:solidFill>
                    </a:lnR>
                    <a:lnT w="12700">
                      <a:solidFill>
                        <a:srgbClr val="4F81BD"/>
                      </a:solidFill>
                    </a:lnT>
                    <a:lnB w="12700">
                      <a:solidFill>
                        <a:srgbClr val="4F81BD"/>
                      </a:solidFill>
                    </a:lnB>
                    <a:solidFill>
                      <a:srgbClr val="E8ECF4"/>
                    </a:solidFill>
                  </a:tcPr>
                </a:tc>
              </a:tr>
            </a:tbl>
          </a:graphicData>
        </a:graphic>
      </p:graphicFrame>
      <p:sp>
        <p:nvSpPr>
          <p:cNvPr id="2" name="Slide Number Placeholder 1"/>
          <p:cNvSpPr>
            <a:spLocks noGrp="1"/>
          </p:cNvSpPr>
          <p:nvPr>
            <p:ph type="sldNum" sz="quarter" idx="12"/>
          </p:nvPr>
        </p:nvSpPr>
        <p:spPr/>
        <p:txBody>
          <a:bodyPr/>
          <a:lstStyle/>
          <a:p>
            <a:fld id="{B380EB0D-90E7-424C-8E8A-41A3622855FF}" type="slidenum">
              <a:rPr lang="id-ID" smtClean="0"/>
              <a:t>59</a:t>
            </a:fld>
            <a:endParaRPr lang="id-ID"/>
          </a:p>
        </p:txBody>
      </p:sp>
    </p:spTree>
    <p:extLst>
      <p:ext uri="{BB962C8B-B14F-4D97-AF65-F5344CB8AC3E}">
        <p14:creationId xmlns:p14="http://schemas.microsoft.com/office/powerpoint/2010/main" val="1188435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p:nvPr/>
        </p:nvSpPr>
        <p:spPr>
          <a:xfrm>
            <a:off x="2912522" y="2170261"/>
            <a:ext cx="0" cy="4149566"/>
          </a:xfrm>
          <a:custGeom>
            <a:avLst/>
            <a:gdLst/>
            <a:ahLst/>
            <a:cxnLst/>
            <a:rect l="l" t="t" r="r" b="b"/>
            <a:pathLst>
              <a:path h="5532755">
                <a:moveTo>
                  <a:pt x="0" y="0"/>
                </a:moveTo>
                <a:lnTo>
                  <a:pt x="0" y="5532437"/>
                </a:lnTo>
              </a:path>
            </a:pathLst>
          </a:custGeom>
          <a:ln w="6096">
            <a:solidFill>
              <a:srgbClr val="5B9BD4"/>
            </a:solidFill>
            <a:prstDash val="sysDot"/>
          </a:ln>
        </p:spPr>
        <p:txBody>
          <a:bodyPr wrap="square" lIns="0" tIns="0" rIns="0" bIns="0" rtlCol="0"/>
          <a:lstStyle/>
          <a:p>
            <a:endParaRPr sz="1350"/>
          </a:p>
        </p:txBody>
      </p:sp>
      <p:sp>
        <p:nvSpPr>
          <p:cNvPr id="8" name="object 8"/>
          <p:cNvSpPr/>
          <p:nvPr/>
        </p:nvSpPr>
        <p:spPr>
          <a:xfrm>
            <a:off x="2535334" y="2327995"/>
            <a:ext cx="768095" cy="770382"/>
          </a:xfrm>
          <a:prstGeom prst="rect">
            <a:avLst/>
          </a:prstGeom>
          <a:blipFill>
            <a:blip r:embed="rId3" cstate="print"/>
            <a:stretch>
              <a:fillRect/>
            </a:stretch>
          </a:blipFill>
        </p:spPr>
        <p:txBody>
          <a:bodyPr wrap="square" lIns="0" tIns="0" rIns="0" bIns="0" rtlCol="0"/>
          <a:lstStyle/>
          <a:p>
            <a:endParaRPr sz="1350"/>
          </a:p>
        </p:txBody>
      </p:sp>
      <p:sp>
        <p:nvSpPr>
          <p:cNvPr id="9" name="object 9"/>
          <p:cNvSpPr/>
          <p:nvPr/>
        </p:nvSpPr>
        <p:spPr>
          <a:xfrm>
            <a:off x="2535334" y="3210391"/>
            <a:ext cx="768095" cy="770382"/>
          </a:xfrm>
          <a:prstGeom prst="rect">
            <a:avLst/>
          </a:prstGeom>
          <a:blipFill>
            <a:blip r:embed="rId4" cstate="print"/>
            <a:stretch>
              <a:fillRect/>
            </a:stretch>
          </a:blipFill>
        </p:spPr>
        <p:txBody>
          <a:bodyPr wrap="square" lIns="0" tIns="0" rIns="0" bIns="0" rtlCol="0"/>
          <a:lstStyle/>
          <a:p>
            <a:endParaRPr sz="1350"/>
          </a:p>
        </p:txBody>
      </p:sp>
      <p:sp>
        <p:nvSpPr>
          <p:cNvPr id="10" name="object 10"/>
          <p:cNvSpPr/>
          <p:nvPr/>
        </p:nvSpPr>
        <p:spPr>
          <a:xfrm>
            <a:off x="2558193" y="4349753"/>
            <a:ext cx="738549" cy="710012"/>
          </a:xfrm>
          <a:prstGeom prst="rect">
            <a:avLst/>
          </a:prstGeom>
          <a:blipFill>
            <a:blip r:embed="rId5" cstate="print"/>
            <a:stretch>
              <a:fillRect/>
            </a:stretch>
          </a:blipFill>
        </p:spPr>
        <p:txBody>
          <a:bodyPr wrap="square" lIns="0" tIns="0" rIns="0" bIns="0" rtlCol="0"/>
          <a:lstStyle/>
          <a:p>
            <a:endParaRPr sz="1350"/>
          </a:p>
        </p:txBody>
      </p:sp>
      <p:sp>
        <p:nvSpPr>
          <p:cNvPr id="11" name="object 11"/>
          <p:cNvSpPr/>
          <p:nvPr/>
        </p:nvSpPr>
        <p:spPr>
          <a:xfrm>
            <a:off x="2569622" y="5553541"/>
            <a:ext cx="770382" cy="681227"/>
          </a:xfrm>
          <a:prstGeom prst="rect">
            <a:avLst/>
          </a:prstGeom>
          <a:blipFill>
            <a:blip r:embed="rId6" cstate="print"/>
            <a:stretch>
              <a:fillRect/>
            </a:stretch>
          </a:blipFill>
        </p:spPr>
        <p:txBody>
          <a:bodyPr wrap="square" lIns="0" tIns="0" rIns="0" bIns="0" rtlCol="0"/>
          <a:lstStyle/>
          <a:p>
            <a:endParaRPr sz="1350"/>
          </a:p>
        </p:txBody>
      </p:sp>
      <p:sp>
        <p:nvSpPr>
          <p:cNvPr id="12" name="object 12"/>
          <p:cNvSpPr txBox="1"/>
          <p:nvPr/>
        </p:nvSpPr>
        <p:spPr>
          <a:xfrm>
            <a:off x="3608229" y="2525163"/>
            <a:ext cx="4836319" cy="379431"/>
          </a:xfrm>
          <a:prstGeom prst="rect">
            <a:avLst/>
          </a:prstGeom>
        </p:spPr>
        <p:txBody>
          <a:bodyPr vert="horz" wrap="square" lIns="0" tIns="10001" rIns="0" bIns="0" rtlCol="0">
            <a:spAutoFit/>
          </a:bodyPr>
          <a:lstStyle/>
          <a:p>
            <a:pPr marL="267653" indent="-258604">
              <a:spcBef>
                <a:spcPts val="79"/>
              </a:spcBef>
              <a:buAutoNum type="arabicPeriod"/>
              <a:tabLst>
                <a:tab pos="267653" algn="l"/>
                <a:tab pos="268129" algn="l"/>
              </a:tabLst>
            </a:pPr>
            <a:r>
              <a:rPr sz="1200" spc="-4" dirty="0">
                <a:solidFill>
                  <a:srgbClr val="FF0000"/>
                </a:solidFill>
                <a:latin typeface="Arial"/>
                <a:cs typeface="Arial"/>
              </a:rPr>
              <a:t>Pengembangan perdesaan</a:t>
            </a:r>
            <a:r>
              <a:rPr sz="1200" spc="-4" dirty="0">
                <a:latin typeface="Arial"/>
                <a:cs typeface="Arial"/>
              </a:rPr>
              <a:t>, </a:t>
            </a:r>
            <a:r>
              <a:rPr sz="1200" spc="-8" dirty="0">
                <a:latin typeface="Arial"/>
                <a:cs typeface="Arial"/>
              </a:rPr>
              <a:t>wilayah </a:t>
            </a:r>
            <a:r>
              <a:rPr sz="1200" spc="-4" dirty="0">
                <a:latin typeface="Arial"/>
                <a:cs typeface="Arial"/>
              </a:rPr>
              <a:t>terdepan, terluar dan</a:t>
            </a:r>
            <a:r>
              <a:rPr sz="1200" spc="71" dirty="0">
                <a:latin typeface="Arial"/>
                <a:cs typeface="Arial"/>
              </a:rPr>
              <a:t> </a:t>
            </a:r>
            <a:r>
              <a:rPr sz="1200" spc="-4" dirty="0">
                <a:latin typeface="Arial"/>
                <a:cs typeface="Arial"/>
              </a:rPr>
              <a:t>tertinggal</a:t>
            </a:r>
            <a:endParaRPr sz="1200" dirty="0">
              <a:latin typeface="Arial"/>
              <a:cs typeface="Arial"/>
            </a:endParaRPr>
          </a:p>
          <a:p>
            <a:pPr marL="267653" indent="-258604">
              <a:buAutoNum type="arabicPeriod"/>
              <a:tabLst>
                <a:tab pos="267653" algn="l"/>
                <a:tab pos="268129" algn="l"/>
              </a:tabLst>
            </a:pPr>
            <a:r>
              <a:rPr sz="1200" dirty="0">
                <a:solidFill>
                  <a:srgbClr val="FF0000"/>
                </a:solidFill>
                <a:latin typeface="Arial"/>
                <a:cs typeface="Arial"/>
              </a:rPr>
              <a:t>Peningkatan </a:t>
            </a:r>
            <a:r>
              <a:rPr sz="1200" spc="-4" dirty="0">
                <a:solidFill>
                  <a:srgbClr val="FF0000"/>
                </a:solidFill>
                <a:latin typeface="Arial"/>
                <a:cs typeface="Arial"/>
              </a:rPr>
              <a:t>sarana dan </a:t>
            </a:r>
            <a:r>
              <a:rPr sz="1200" dirty="0">
                <a:solidFill>
                  <a:srgbClr val="FF0000"/>
                </a:solidFill>
                <a:latin typeface="Arial"/>
                <a:cs typeface="Arial"/>
              </a:rPr>
              <a:t>prasarana </a:t>
            </a:r>
            <a:r>
              <a:rPr sz="1200" dirty="0">
                <a:latin typeface="Arial"/>
                <a:cs typeface="Arial"/>
              </a:rPr>
              <a:t>sosial-ekonomi di</a:t>
            </a:r>
            <a:r>
              <a:rPr sz="1200" spc="-127" dirty="0">
                <a:latin typeface="Arial"/>
                <a:cs typeface="Arial"/>
              </a:rPr>
              <a:t> </a:t>
            </a:r>
            <a:r>
              <a:rPr sz="1200" spc="4" dirty="0">
                <a:latin typeface="Arial"/>
                <a:cs typeface="Arial"/>
              </a:rPr>
              <a:t>KTI</a:t>
            </a:r>
            <a:endParaRPr sz="1200" dirty="0">
              <a:latin typeface="Arial"/>
              <a:cs typeface="Arial"/>
            </a:endParaRPr>
          </a:p>
        </p:txBody>
      </p:sp>
      <p:sp>
        <p:nvSpPr>
          <p:cNvPr id="13" name="object 13"/>
          <p:cNvSpPr txBox="1"/>
          <p:nvPr/>
        </p:nvSpPr>
        <p:spPr>
          <a:xfrm>
            <a:off x="499955" y="2156784"/>
            <a:ext cx="1943576" cy="822661"/>
          </a:xfrm>
          <a:prstGeom prst="rect">
            <a:avLst/>
          </a:prstGeom>
        </p:spPr>
        <p:txBody>
          <a:bodyPr vert="horz" wrap="square" lIns="0" tIns="55245" rIns="0" bIns="0" rtlCol="0">
            <a:spAutoFit/>
          </a:bodyPr>
          <a:lstStyle/>
          <a:p>
            <a:pPr marL="725805">
              <a:spcBef>
                <a:spcPts val="435"/>
              </a:spcBef>
            </a:pPr>
            <a:r>
              <a:rPr sz="1050" b="1" spc="-11" dirty="0">
                <a:latin typeface="Arial"/>
                <a:cs typeface="Arial"/>
              </a:rPr>
              <a:t>SASARAN</a:t>
            </a:r>
            <a:endParaRPr sz="1050" dirty="0">
              <a:latin typeface="Arial"/>
              <a:cs typeface="Arial"/>
            </a:endParaRPr>
          </a:p>
          <a:p>
            <a:pPr marL="9049" marR="3810" algn="ctr">
              <a:spcBef>
                <a:spcPts val="431"/>
              </a:spcBef>
            </a:pPr>
            <a:r>
              <a:rPr sz="1200" b="1" spc="-4" dirty="0">
                <a:solidFill>
                  <a:srgbClr val="DE1768"/>
                </a:solidFill>
                <a:latin typeface="Arial"/>
                <a:cs typeface="Arial"/>
              </a:rPr>
              <a:t>Meningkatnya Pemerataan  antarwilayah (KBI-KTI,  </a:t>
            </a:r>
            <a:r>
              <a:rPr sz="1200" b="1" dirty="0">
                <a:solidFill>
                  <a:srgbClr val="DE1768"/>
                </a:solidFill>
                <a:latin typeface="Arial"/>
                <a:cs typeface="Arial"/>
              </a:rPr>
              <a:t>Jawa-luar</a:t>
            </a:r>
            <a:r>
              <a:rPr sz="1200" b="1" spc="-19" dirty="0">
                <a:solidFill>
                  <a:srgbClr val="DE1768"/>
                </a:solidFill>
                <a:latin typeface="Arial"/>
                <a:cs typeface="Arial"/>
              </a:rPr>
              <a:t> </a:t>
            </a:r>
            <a:r>
              <a:rPr sz="1200" b="1" dirty="0">
                <a:solidFill>
                  <a:srgbClr val="DE1768"/>
                </a:solidFill>
                <a:latin typeface="Arial"/>
                <a:cs typeface="Arial"/>
              </a:rPr>
              <a:t>Jawa)</a:t>
            </a:r>
            <a:endParaRPr sz="1200" dirty="0">
              <a:latin typeface="Arial"/>
              <a:cs typeface="Arial"/>
            </a:endParaRPr>
          </a:p>
        </p:txBody>
      </p:sp>
      <p:sp>
        <p:nvSpPr>
          <p:cNvPr id="14" name="object 14"/>
          <p:cNvSpPr txBox="1"/>
          <p:nvPr/>
        </p:nvSpPr>
        <p:spPr>
          <a:xfrm>
            <a:off x="3877310" y="2203503"/>
            <a:ext cx="1744980" cy="170239"/>
          </a:xfrm>
          <a:prstGeom prst="rect">
            <a:avLst/>
          </a:prstGeom>
        </p:spPr>
        <p:txBody>
          <a:bodyPr vert="horz" wrap="square" lIns="0" tIns="8573" rIns="0" bIns="0" rtlCol="0">
            <a:spAutoFit/>
          </a:bodyPr>
          <a:lstStyle/>
          <a:p>
            <a:pPr marL="9525">
              <a:spcBef>
                <a:spcPts val="68"/>
              </a:spcBef>
            </a:pPr>
            <a:r>
              <a:rPr sz="1050" b="1" spc="-15" dirty="0">
                <a:latin typeface="Arial"/>
                <a:cs typeface="Arial"/>
              </a:rPr>
              <a:t>ARAH </a:t>
            </a:r>
            <a:r>
              <a:rPr sz="1050" b="1" spc="-11" dirty="0">
                <a:latin typeface="Arial"/>
                <a:cs typeface="Arial"/>
              </a:rPr>
              <a:t>KEBIJAKAN</a:t>
            </a:r>
            <a:r>
              <a:rPr sz="1050" b="1" spc="94" dirty="0">
                <a:latin typeface="Arial"/>
                <a:cs typeface="Arial"/>
              </a:rPr>
              <a:t> </a:t>
            </a:r>
            <a:r>
              <a:rPr sz="1050" b="1" spc="-4" dirty="0">
                <a:latin typeface="Arial"/>
                <a:cs typeface="Arial"/>
              </a:rPr>
              <a:t>POKOK</a:t>
            </a:r>
            <a:endParaRPr sz="1050">
              <a:latin typeface="Arial"/>
              <a:cs typeface="Arial"/>
            </a:endParaRPr>
          </a:p>
        </p:txBody>
      </p:sp>
      <p:sp>
        <p:nvSpPr>
          <p:cNvPr id="15" name="object 15"/>
          <p:cNvSpPr txBox="1"/>
          <p:nvPr/>
        </p:nvSpPr>
        <p:spPr>
          <a:xfrm>
            <a:off x="490811" y="3320690"/>
            <a:ext cx="1962150" cy="564096"/>
          </a:xfrm>
          <a:prstGeom prst="rect">
            <a:avLst/>
          </a:prstGeom>
        </p:spPr>
        <p:txBody>
          <a:bodyPr vert="horz" wrap="square" lIns="0" tIns="10001" rIns="0" bIns="0" rtlCol="0">
            <a:spAutoFit/>
          </a:bodyPr>
          <a:lstStyle/>
          <a:p>
            <a:pPr marL="9049" marR="3810" algn="ctr">
              <a:spcBef>
                <a:spcPts val="79"/>
              </a:spcBef>
            </a:pPr>
            <a:r>
              <a:rPr sz="1200" b="1" spc="-4" dirty="0">
                <a:solidFill>
                  <a:srgbClr val="F16A2D"/>
                </a:solidFill>
                <a:latin typeface="Arial"/>
                <a:cs typeface="Arial"/>
              </a:rPr>
              <a:t>Meningkatnya</a:t>
            </a:r>
            <a:r>
              <a:rPr sz="1200" b="1" spc="-26" dirty="0">
                <a:solidFill>
                  <a:srgbClr val="F16A2D"/>
                </a:solidFill>
                <a:latin typeface="Arial"/>
                <a:cs typeface="Arial"/>
              </a:rPr>
              <a:t> </a:t>
            </a:r>
            <a:r>
              <a:rPr sz="1200" b="1" dirty="0">
                <a:solidFill>
                  <a:srgbClr val="F16A2D"/>
                </a:solidFill>
                <a:latin typeface="Arial"/>
                <a:cs typeface="Arial"/>
              </a:rPr>
              <a:t>Keunggulan  Kompetitif Pusat-pusat  Pertumbuhan</a:t>
            </a:r>
            <a:r>
              <a:rPr sz="1200" b="1" spc="-49" dirty="0">
                <a:solidFill>
                  <a:srgbClr val="F16A2D"/>
                </a:solidFill>
                <a:latin typeface="Arial"/>
                <a:cs typeface="Arial"/>
              </a:rPr>
              <a:t> </a:t>
            </a:r>
            <a:r>
              <a:rPr sz="1200" b="1" spc="-8" dirty="0">
                <a:solidFill>
                  <a:srgbClr val="F16A2D"/>
                </a:solidFill>
                <a:latin typeface="Arial"/>
                <a:cs typeface="Arial"/>
              </a:rPr>
              <a:t>Wilayah</a:t>
            </a:r>
            <a:endParaRPr sz="1200">
              <a:latin typeface="Arial"/>
              <a:cs typeface="Arial"/>
            </a:endParaRPr>
          </a:p>
        </p:txBody>
      </p:sp>
      <p:sp>
        <p:nvSpPr>
          <p:cNvPr id="16" name="object 16"/>
          <p:cNvSpPr txBox="1"/>
          <p:nvPr/>
        </p:nvSpPr>
        <p:spPr>
          <a:xfrm>
            <a:off x="3608228" y="3133429"/>
            <a:ext cx="4661535" cy="748762"/>
          </a:xfrm>
          <a:prstGeom prst="rect">
            <a:avLst/>
          </a:prstGeom>
        </p:spPr>
        <p:txBody>
          <a:bodyPr vert="horz" wrap="square" lIns="0" tIns="10001" rIns="0" bIns="0" rtlCol="0">
            <a:spAutoFit/>
          </a:bodyPr>
          <a:lstStyle/>
          <a:p>
            <a:pPr marL="267653" marR="3810" indent="-258604">
              <a:spcBef>
                <a:spcPts val="79"/>
              </a:spcBef>
              <a:buAutoNum type="arabicPeriod" startAt="3"/>
              <a:tabLst>
                <a:tab pos="267653" algn="l"/>
                <a:tab pos="268129" algn="l"/>
              </a:tabLst>
            </a:pPr>
            <a:r>
              <a:rPr sz="1200" spc="-4" dirty="0">
                <a:solidFill>
                  <a:srgbClr val="FF0000"/>
                </a:solidFill>
                <a:latin typeface="Arial"/>
                <a:cs typeface="Arial"/>
              </a:rPr>
              <a:t>Pengembangan pusat-pusat pertumbuhan baru</a:t>
            </a:r>
            <a:r>
              <a:rPr sz="1200" spc="-4" dirty="0">
                <a:latin typeface="Arial"/>
                <a:cs typeface="Arial"/>
              </a:rPr>
              <a:t> </a:t>
            </a:r>
            <a:r>
              <a:rPr sz="1200" dirty="0">
                <a:latin typeface="Arial"/>
                <a:cs typeface="Arial"/>
              </a:rPr>
              <a:t>(KEK,KI,KPBPB,  Destinasi </a:t>
            </a:r>
            <a:r>
              <a:rPr sz="1200" spc="8" dirty="0">
                <a:latin typeface="Arial"/>
                <a:cs typeface="Arial"/>
              </a:rPr>
              <a:t>Wisata, </a:t>
            </a:r>
            <a:r>
              <a:rPr sz="1200" spc="-4" dirty="0">
                <a:latin typeface="Arial"/>
                <a:cs typeface="Arial"/>
              </a:rPr>
              <a:t>dan </a:t>
            </a:r>
            <a:r>
              <a:rPr sz="1200" spc="4" dirty="0">
                <a:latin typeface="Arial"/>
                <a:cs typeface="Arial"/>
              </a:rPr>
              <a:t>KSK </a:t>
            </a:r>
            <a:r>
              <a:rPr sz="1200" spc="-4" dirty="0">
                <a:latin typeface="Arial"/>
                <a:cs typeface="Arial"/>
              </a:rPr>
              <a:t>yang </a:t>
            </a:r>
            <a:r>
              <a:rPr sz="1200" dirty="0">
                <a:latin typeface="Arial"/>
                <a:cs typeface="Arial"/>
              </a:rPr>
              <a:t>telah</a:t>
            </a:r>
            <a:r>
              <a:rPr sz="1200" spc="-139" dirty="0">
                <a:latin typeface="Arial"/>
                <a:cs typeface="Arial"/>
              </a:rPr>
              <a:t> </a:t>
            </a:r>
            <a:r>
              <a:rPr sz="1200" dirty="0">
                <a:latin typeface="Arial"/>
                <a:cs typeface="Arial"/>
              </a:rPr>
              <a:t>ditetapkan)</a:t>
            </a:r>
          </a:p>
          <a:p>
            <a:pPr marL="267653" indent="-258604">
              <a:buAutoNum type="arabicPeriod" startAt="3"/>
              <a:tabLst>
                <a:tab pos="267653" algn="l"/>
                <a:tab pos="268129" algn="l"/>
              </a:tabLst>
            </a:pPr>
            <a:r>
              <a:rPr sz="1200" dirty="0">
                <a:latin typeface="Arial"/>
                <a:cs typeface="Arial"/>
              </a:rPr>
              <a:t>Peningkatan </a:t>
            </a:r>
            <a:r>
              <a:rPr sz="1200" spc="-4" dirty="0">
                <a:latin typeface="Arial"/>
                <a:cs typeface="Arial"/>
              </a:rPr>
              <a:t>Nilai </a:t>
            </a:r>
            <a:r>
              <a:rPr sz="1200" spc="-19" dirty="0">
                <a:latin typeface="Arial"/>
                <a:cs typeface="Arial"/>
              </a:rPr>
              <a:t>Tambah</a:t>
            </a:r>
            <a:r>
              <a:rPr sz="1200" spc="-116" dirty="0">
                <a:latin typeface="Arial"/>
                <a:cs typeface="Arial"/>
              </a:rPr>
              <a:t> </a:t>
            </a:r>
            <a:r>
              <a:rPr sz="1200" dirty="0">
                <a:latin typeface="Arial"/>
                <a:cs typeface="Arial"/>
              </a:rPr>
              <a:t>SDA</a:t>
            </a:r>
          </a:p>
          <a:p>
            <a:pPr marL="267653" indent="-258604">
              <a:spcBef>
                <a:spcPts val="4"/>
              </a:spcBef>
              <a:buAutoNum type="arabicPeriod" startAt="3"/>
              <a:tabLst>
                <a:tab pos="267653" algn="l"/>
                <a:tab pos="268129" algn="l"/>
              </a:tabLst>
            </a:pPr>
            <a:r>
              <a:rPr sz="1200" dirty="0">
                <a:latin typeface="Arial"/>
                <a:cs typeface="Arial"/>
              </a:rPr>
              <a:t>Peningkatan konektivitas</a:t>
            </a:r>
            <a:r>
              <a:rPr sz="1200" spc="-79" dirty="0">
                <a:latin typeface="Arial"/>
                <a:cs typeface="Arial"/>
              </a:rPr>
              <a:t> </a:t>
            </a:r>
            <a:r>
              <a:rPr sz="1200" spc="-8" dirty="0">
                <a:latin typeface="Arial"/>
                <a:cs typeface="Arial"/>
              </a:rPr>
              <a:t>antar-wilayah</a:t>
            </a:r>
            <a:endParaRPr sz="1200" dirty="0">
              <a:latin typeface="Arial"/>
              <a:cs typeface="Arial"/>
            </a:endParaRPr>
          </a:p>
        </p:txBody>
      </p:sp>
      <p:sp>
        <p:nvSpPr>
          <p:cNvPr id="17" name="object 17"/>
          <p:cNvSpPr txBox="1"/>
          <p:nvPr/>
        </p:nvSpPr>
        <p:spPr>
          <a:xfrm>
            <a:off x="328961" y="4308014"/>
            <a:ext cx="2162175" cy="749244"/>
          </a:xfrm>
          <a:prstGeom prst="rect">
            <a:avLst/>
          </a:prstGeom>
        </p:spPr>
        <p:txBody>
          <a:bodyPr vert="horz" wrap="square" lIns="0" tIns="10478" rIns="0" bIns="0" rtlCol="0">
            <a:spAutoFit/>
          </a:bodyPr>
          <a:lstStyle/>
          <a:p>
            <a:pPr marL="9049" marR="3810" indent="-953" algn="ctr">
              <a:spcBef>
                <a:spcPts val="83"/>
              </a:spcBef>
            </a:pPr>
            <a:r>
              <a:rPr sz="1200" b="1" spc="-4" dirty="0">
                <a:solidFill>
                  <a:srgbClr val="006FC0"/>
                </a:solidFill>
                <a:latin typeface="Arial"/>
                <a:cs typeface="Arial"/>
              </a:rPr>
              <a:t>Meningkatnya </a:t>
            </a:r>
            <a:r>
              <a:rPr sz="1200" b="1" dirty="0">
                <a:solidFill>
                  <a:srgbClr val="006FC0"/>
                </a:solidFill>
                <a:latin typeface="Arial"/>
                <a:cs typeface="Arial"/>
              </a:rPr>
              <a:t>Kualitas </a:t>
            </a:r>
            <a:r>
              <a:rPr sz="1200" b="1" spc="-4" dirty="0">
                <a:solidFill>
                  <a:srgbClr val="006FC0"/>
                </a:solidFill>
                <a:latin typeface="Arial"/>
                <a:cs typeface="Arial"/>
              </a:rPr>
              <a:t>Dan  </a:t>
            </a:r>
            <a:r>
              <a:rPr sz="1200" b="1" spc="-15" dirty="0">
                <a:solidFill>
                  <a:srgbClr val="006FC0"/>
                </a:solidFill>
                <a:latin typeface="Arial"/>
                <a:cs typeface="Arial"/>
              </a:rPr>
              <a:t>Akses </a:t>
            </a:r>
            <a:r>
              <a:rPr sz="1200" b="1" spc="-8" dirty="0">
                <a:solidFill>
                  <a:srgbClr val="006FC0"/>
                </a:solidFill>
                <a:latin typeface="Arial"/>
                <a:cs typeface="Arial"/>
              </a:rPr>
              <a:t>Pelayanan </a:t>
            </a:r>
            <a:r>
              <a:rPr sz="1200" b="1" spc="-15" dirty="0">
                <a:solidFill>
                  <a:srgbClr val="006FC0"/>
                </a:solidFill>
                <a:latin typeface="Arial"/>
                <a:cs typeface="Arial"/>
              </a:rPr>
              <a:t>Dasar, </a:t>
            </a:r>
            <a:r>
              <a:rPr sz="1200" b="1" spc="-19" dirty="0">
                <a:solidFill>
                  <a:srgbClr val="006FC0"/>
                </a:solidFill>
                <a:latin typeface="Arial"/>
                <a:cs typeface="Arial"/>
              </a:rPr>
              <a:t>Daya  </a:t>
            </a:r>
            <a:r>
              <a:rPr sz="1200" b="1" spc="4" dirty="0">
                <a:solidFill>
                  <a:srgbClr val="006FC0"/>
                </a:solidFill>
                <a:latin typeface="Arial"/>
                <a:cs typeface="Arial"/>
              </a:rPr>
              <a:t>Saing </a:t>
            </a:r>
            <a:r>
              <a:rPr sz="1200" b="1" spc="-4" dirty="0">
                <a:solidFill>
                  <a:srgbClr val="006FC0"/>
                </a:solidFill>
                <a:latin typeface="Arial"/>
                <a:cs typeface="Arial"/>
              </a:rPr>
              <a:t>serta </a:t>
            </a:r>
            <a:r>
              <a:rPr sz="1200" b="1" dirty="0">
                <a:solidFill>
                  <a:srgbClr val="006FC0"/>
                </a:solidFill>
                <a:latin typeface="Arial"/>
                <a:cs typeface="Arial"/>
              </a:rPr>
              <a:t>Kemandirian  </a:t>
            </a:r>
            <a:r>
              <a:rPr sz="1200" b="1" spc="-4" dirty="0">
                <a:solidFill>
                  <a:srgbClr val="006FC0"/>
                </a:solidFill>
                <a:latin typeface="Arial"/>
                <a:cs typeface="Arial"/>
              </a:rPr>
              <a:t>Daerah</a:t>
            </a:r>
            <a:endParaRPr sz="1200">
              <a:latin typeface="Arial"/>
              <a:cs typeface="Arial"/>
            </a:endParaRPr>
          </a:p>
        </p:txBody>
      </p:sp>
      <p:sp>
        <p:nvSpPr>
          <p:cNvPr id="18" name="object 18"/>
          <p:cNvSpPr txBox="1"/>
          <p:nvPr/>
        </p:nvSpPr>
        <p:spPr>
          <a:xfrm>
            <a:off x="3608228" y="4013787"/>
            <a:ext cx="4271010" cy="933910"/>
          </a:xfrm>
          <a:prstGeom prst="rect">
            <a:avLst/>
          </a:prstGeom>
        </p:spPr>
        <p:txBody>
          <a:bodyPr vert="horz" wrap="square" lIns="0" tIns="10478" rIns="0" bIns="0" rtlCol="0">
            <a:spAutoFit/>
          </a:bodyPr>
          <a:lstStyle/>
          <a:p>
            <a:pPr marL="267653" indent="-258604">
              <a:spcBef>
                <a:spcPts val="83"/>
              </a:spcBef>
              <a:buAutoNum type="arabicPeriod" startAt="6"/>
              <a:tabLst>
                <a:tab pos="267653" algn="l"/>
                <a:tab pos="268129" algn="l"/>
              </a:tabLst>
            </a:pPr>
            <a:r>
              <a:rPr sz="1200" spc="-4" dirty="0">
                <a:latin typeface="Arial"/>
                <a:cs typeface="Arial"/>
              </a:rPr>
              <a:t>Penataan pola hubungan </a:t>
            </a:r>
            <a:r>
              <a:rPr sz="1200" dirty="0">
                <a:latin typeface="Arial"/>
                <a:cs typeface="Arial"/>
              </a:rPr>
              <a:t>pusat </a:t>
            </a:r>
            <a:r>
              <a:rPr sz="1200" spc="-4" dirty="0">
                <a:latin typeface="Arial"/>
                <a:cs typeface="Arial"/>
              </a:rPr>
              <a:t>dan</a:t>
            </a:r>
            <a:r>
              <a:rPr sz="1200" spc="-30" dirty="0">
                <a:latin typeface="Arial"/>
                <a:cs typeface="Arial"/>
              </a:rPr>
              <a:t> </a:t>
            </a:r>
            <a:r>
              <a:rPr sz="1200" spc="-4" dirty="0">
                <a:latin typeface="Arial"/>
                <a:cs typeface="Arial"/>
              </a:rPr>
              <a:t>daerah</a:t>
            </a:r>
            <a:endParaRPr sz="1200" dirty="0">
              <a:latin typeface="Arial"/>
              <a:cs typeface="Arial"/>
            </a:endParaRPr>
          </a:p>
          <a:p>
            <a:pPr marL="267653" marR="3810" indent="-258604">
              <a:buAutoNum type="arabicPeriod" startAt="6"/>
              <a:tabLst>
                <a:tab pos="267653" algn="l"/>
                <a:tab pos="268129" algn="l"/>
              </a:tabLst>
            </a:pPr>
            <a:r>
              <a:rPr sz="1200" dirty="0">
                <a:latin typeface="Arial"/>
                <a:cs typeface="Arial"/>
              </a:rPr>
              <a:t>Peningkatan tata kelola </a:t>
            </a:r>
            <a:r>
              <a:rPr sz="1200" spc="-4" dirty="0">
                <a:latin typeface="Arial"/>
                <a:cs typeface="Arial"/>
              </a:rPr>
              <a:t>dan </a:t>
            </a:r>
            <a:r>
              <a:rPr sz="1200" dirty="0">
                <a:latin typeface="Arial"/>
                <a:cs typeface="Arial"/>
              </a:rPr>
              <a:t>kapasitas </a:t>
            </a:r>
            <a:r>
              <a:rPr sz="1200" spc="8" dirty="0">
                <a:latin typeface="Arial"/>
                <a:cs typeface="Arial"/>
              </a:rPr>
              <a:t>Pemda </a:t>
            </a:r>
            <a:r>
              <a:rPr sz="1200" spc="-4" dirty="0">
                <a:latin typeface="Arial"/>
                <a:cs typeface="Arial"/>
              </a:rPr>
              <a:t>dan</a:t>
            </a:r>
            <a:r>
              <a:rPr sz="1200" spc="-161" dirty="0">
                <a:latin typeface="Arial"/>
                <a:cs typeface="Arial"/>
              </a:rPr>
              <a:t> </a:t>
            </a:r>
            <a:r>
              <a:rPr sz="1200" dirty="0">
                <a:latin typeface="Arial"/>
                <a:cs typeface="Arial"/>
              </a:rPr>
              <a:t>Pemdes  </a:t>
            </a:r>
            <a:r>
              <a:rPr sz="1200" spc="-4" dirty="0">
                <a:latin typeface="Arial"/>
                <a:cs typeface="Arial"/>
              </a:rPr>
              <a:t>(kelembagaan, keuangan dan </a:t>
            </a:r>
            <a:r>
              <a:rPr sz="1200" dirty="0">
                <a:latin typeface="Arial"/>
                <a:cs typeface="Arial"/>
              </a:rPr>
              <a:t>SDM</a:t>
            </a:r>
            <a:r>
              <a:rPr sz="1200" spc="-109" dirty="0">
                <a:latin typeface="Arial"/>
                <a:cs typeface="Arial"/>
              </a:rPr>
              <a:t> </a:t>
            </a:r>
            <a:r>
              <a:rPr sz="1200" spc="-4" dirty="0">
                <a:latin typeface="Arial"/>
                <a:cs typeface="Arial"/>
              </a:rPr>
              <a:t>Aparatur)</a:t>
            </a:r>
            <a:endParaRPr sz="1200" dirty="0">
              <a:latin typeface="Arial"/>
              <a:cs typeface="Arial"/>
            </a:endParaRPr>
          </a:p>
          <a:p>
            <a:pPr marL="267653" indent="-258604">
              <a:buAutoNum type="arabicPeriod" startAt="6"/>
              <a:tabLst>
                <a:tab pos="267653" algn="l"/>
                <a:tab pos="268129" algn="l"/>
              </a:tabLst>
            </a:pPr>
            <a:r>
              <a:rPr sz="1200" dirty="0">
                <a:solidFill>
                  <a:srgbClr val="FF0000"/>
                </a:solidFill>
                <a:latin typeface="Arial"/>
                <a:cs typeface="Arial"/>
              </a:rPr>
              <a:t>Percepatan pemenuhan </a:t>
            </a:r>
            <a:r>
              <a:rPr sz="1200" spc="8" dirty="0">
                <a:solidFill>
                  <a:srgbClr val="FF0000"/>
                </a:solidFill>
                <a:latin typeface="Arial"/>
                <a:cs typeface="Arial"/>
              </a:rPr>
              <a:t>SPM</a:t>
            </a:r>
            <a:r>
              <a:rPr sz="1200" spc="8" dirty="0">
                <a:latin typeface="Arial"/>
                <a:cs typeface="Arial"/>
              </a:rPr>
              <a:t> </a:t>
            </a:r>
            <a:r>
              <a:rPr sz="1200" dirty="0">
                <a:latin typeface="Arial"/>
                <a:cs typeface="Arial"/>
              </a:rPr>
              <a:t>terutama </a:t>
            </a:r>
            <a:r>
              <a:rPr sz="1200" spc="-4" dirty="0">
                <a:latin typeface="Arial"/>
                <a:cs typeface="Arial"/>
              </a:rPr>
              <a:t>di daerah</a:t>
            </a:r>
            <a:r>
              <a:rPr sz="1200" spc="-101" dirty="0">
                <a:latin typeface="Arial"/>
                <a:cs typeface="Arial"/>
              </a:rPr>
              <a:t> </a:t>
            </a:r>
            <a:r>
              <a:rPr sz="1200" spc="-4" dirty="0">
                <a:latin typeface="Arial"/>
                <a:cs typeface="Arial"/>
              </a:rPr>
              <a:t>tertinggal</a:t>
            </a:r>
            <a:endParaRPr sz="1200" dirty="0">
              <a:latin typeface="Arial"/>
              <a:cs typeface="Arial"/>
            </a:endParaRPr>
          </a:p>
          <a:p>
            <a:pPr marL="267653" indent="-258604">
              <a:spcBef>
                <a:spcPts val="4"/>
              </a:spcBef>
              <a:buAutoNum type="arabicPeriod" startAt="6"/>
              <a:tabLst>
                <a:tab pos="267653" algn="l"/>
                <a:tab pos="268129" algn="l"/>
              </a:tabLst>
            </a:pPr>
            <a:r>
              <a:rPr sz="1200" dirty="0">
                <a:latin typeface="Arial"/>
                <a:cs typeface="Arial"/>
              </a:rPr>
              <a:t>Peningkatan kemudahan</a:t>
            </a:r>
            <a:r>
              <a:rPr sz="1200" spc="-75" dirty="0">
                <a:latin typeface="Arial"/>
                <a:cs typeface="Arial"/>
              </a:rPr>
              <a:t> </a:t>
            </a:r>
            <a:r>
              <a:rPr sz="1200" spc="-4" dirty="0">
                <a:latin typeface="Arial"/>
                <a:cs typeface="Arial"/>
              </a:rPr>
              <a:t>perizinan</a:t>
            </a:r>
            <a:endParaRPr sz="1200" dirty="0">
              <a:latin typeface="Arial"/>
              <a:cs typeface="Arial"/>
            </a:endParaRPr>
          </a:p>
        </p:txBody>
      </p:sp>
      <p:sp>
        <p:nvSpPr>
          <p:cNvPr id="19" name="object 19"/>
          <p:cNvSpPr txBox="1"/>
          <p:nvPr/>
        </p:nvSpPr>
        <p:spPr>
          <a:xfrm>
            <a:off x="673690" y="5564114"/>
            <a:ext cx="1599248" cy="564096"/>
          </a:xfrm>
          <a:prstGeom prst="rect">
            <a:avLst/>
          </a:prstGeom>
        </p:spPr>
        <p:txBody>
          <a:bodyPr vert="horz" wrap="square" lIns="0" tIns="10001" rIns="0" bIns="0" rtlCol="0">
            <a:spAutoFit/>
          </a:bodyPr>
          <a:lstStyle/>
          <a:p>
            <a:pPr marL="9049" marR="3810" algn="ctr">
              <a:spcBef>
                <a:spcPts val="79"/>
              </a:spcBef>
            </a:pPr>
            <a:r>
              <a:rPr sz="1200" b="1" spc="-4" dirty="0">
                <a:solidFill>
                  <a:srgbClr val="F89E29"/>
                </a:solidFill>
                <a:latin typeface="Arial"/>
                <a:cs typeface="Arial"/>
              </a:rPr>
              <a:t>Meningkatnya</a:t>
            </a:r>
            <a:r>
              <a:rPr sz="1200" b="1" spc="-41" dirty="0">
                <a:solidFill>
                  <a:srgbClr val="F89E29"/>
                </a:solidFill>
                <a:latin typeface="Arial"/>
                <a:cs typeface="Arial"/>
              </a:rPr>
              <a:t> </a:t>
            </a:r>
            <a:r>
              <a:rPr sz="1200" b="1" spc="4" dirty="0">
                <a:solidFill>
                  <a:srgbClr val="F89E29"/>
                </a:solidFill>
                <a:latin typeface="Arial"/>
                <a:cs typeface="Arial"/>
              </a:rPr>
              <a:t>Sinergi  </a:t>
            </a:r>
            <a:r>
              <a:rPr sz="1200" b="1" spc="-4" dirty="0">
                <a:solidFill>
                  <a:srgbClr val="F89E29"/>
                </a:solidFill>
                <a:latin typeface="Arial"/>
                <a:cs typeface="Arial"/>
              </a:rPr>
              <a:t>Pemanfaatan </a:t>
            </a:r>
            <a:r>
              <a:rPr sz="1200" b="1" dirty="0">
                <a:solidFill>
                  <a:srgbClr val="F89E29"/>
                </a:solidFill>
                <a:latin typeface="Arial"/>
                <a:cs typeface="Arial"/>
              </a:rPr>
              <a:t>Ruang  </a:t>
            </a:r>
            <a:r>
              <a:rPr sz="1200" b="1" spc="-8" dirty="0">
                <a:solidFill>
                  <a:srgbClr val="F89E29"/>
                </a:solidFill>
                <a:latin typeface="Arial"/>
                <a:cs typeface="Arial"/>
              </a:rPr>
              <a:t>Wilayah</a:t>
            </a:r>
            <a:endParaRPr sz="1200">
              <a:latin typeface="Arial"/>
              <a:cs typeface="Arial"/>
            </a:endParaRPr>
          </a:p>
        </p:txBody>
      </p:sp>
      <p:sp>
        <p:nvSpPr>
          <p:cNvPr id="20" name="object 20"/>
          <p:cNvSpPr txBox="1"/>
          <p:nvPr/>
        </p:nvSpPr>
        <p:spPr>
          <a:xfrm>
            <a:off x="3608228" y="4928892"/>
            <a:ext cx="5011103" cy="1602842"/>
          </a:xfrm>
          <a:prstGeom prst="rect">
            <a:avLst/>
          </a:prstGeom>
        </p:spPr>
        <p:txBody>
          <a:bodyPr vert="horz" wrap="square" lIns="0" tIns="10001" rIns="0" bIns="0" rtlCol="0">
            <a:spAutoFit/>
          </a:bodyPr>
          <a:lstStyle/>
          <a:p>
            <a:pPr marL="267653" indent="-258604">
              <a:spcBef>
                <a:spcPts val="79"/>
              </a:spcBef>
              <a:buAutoNum type="arabicPeriod" startAt="10"/>
              <a:tabLst>
                <a:tab pos="268129" algn="l"/>
              </a:tabLst>
            </a:pPr>
            <a:r>
              <a:rPr sz="1200" spc="-4" dirty="0">
                <a:latin typeface="Arial"/>
                <a:cs typeface="Arial"/>
              </a:rPr>
              <a:t>Pengembangan </a:t>
            </a:r>
            <a:r>
              <a:rPr sz="1200" dirty="0">
                <a:latin typeface="Arial"/>
                <a:cs typeface="Arial"/>
              </a:rPr>
              <a:t>kerja </a:t>
            </a:r>
            <a:r>
              <a:rPr sz="1200" spc="4" dirty="0">
                <a:latin typeface="Arial"/>
                <a:cs typeface="Arial"/>
              </a:rPr>
              <a:t>sama </a:t>
            </a:r>
            <a:r>
              <a:rPr sz="1200" spc="-4" dirty="0">
                <a:latin typeface="Arial"/>
                <a:cs typeface="Arial"/>
              </a:rPr>
              <a:t>antar daerah, kolaborasi </a:t>
            </a:r>
            <a:r>
              <a:rPr sz="1200" dirty="0">
                <a:latin typeface="Arial"/>
                <a:cs typeface="Arial"/>
              </a:rPr>
              <a:t>multipihak</a:t>
            </a:r>
            <a:r>
              <a:rPr sz="1200" spc="-90" dirty="0">
                <a:latin typeface="Arial"/>
                <a:cs typeface="Arial"/>
              </a:rPr>
              <a:t> </a:t>
            </a:r>
            <a:r>
              <a:rPr sz="1200" spc="-8" dirty="0">
                <a:latin typeface="Arial"/>
                <a:cs typeface="Arial"/>
              </a:rPr>
              <a:t>dan</a:t>
            </a:r>
            <a:endParaRPr sz="1200" dirty="0">
              <a:latin typeface="Arial"/>
              <a:cs typeface="Arial"/>
            </a:endParaRPr>
          </a:p>
          <a:p>
            <a:pPr marL="267653"/>
            <a:r>
              <a:rPr sz="1200" spc="-4" dirty="0">
                <a:latin typeface="Arial"/>
                <a:cs typeface="Arial"/>
              </a:rPr>
              <a:t>inovasi </a:t>
            </a:r>
            <a:r>
              <a:rPr sz="1200" dirty="0">
                <a:latin typeface="Arial"/>
                <a:cs typeface="Arial"/>
              </a:rPr>
              <a:t>pemerintahan</a:t>
            </a:r>
            <a:r>
              <a:rPr sz="1200" spc="-34" dirty="0">
                <a:latin typeface="Arial"/>
                <a:cs typeface="Arial"/>
              </a:rPr>
              <a:t> </a:t>
            </a:r>
            <a:r>
              <a:rPr sz="1200" spc="-4" dirty="0">
                <a:latin typeface="Arial"/>
                <a:cs typeface="Arial"/>
              </a:rPr>
              <a:t>daerah</a:t>
            </a:r>
            <a:endParaRPr sz="1200" dirty="0">
              <a:latin typeface="Arial"/>
              <a:cs typeface="Arial"/>
            </a:endParaRPr>
          </a:p>
          <a:p>
            <a:pPr marL="267653" indent="-258604">
              <a:spcBef>
                <a:spcPts val="938"/>
              </a:spcBef>
              <a:buAutoNum type="arabicPeriod" startAt="11"/>
              <a:tabLst>
                <a:tab pos="268129" algn="l"/>
              </a:tabLst>
            </a:pPr>
            <a:r>
              <a:rPr sz="1200" dirty="0">
                <a:solidFill>
                  <a:srgbClr val="FF0000"/>
                </a:solidFill>
                <a:latin typeface="Arial"/>
                <a:cs typeface="Arial"/>
              </a:rPr>
              <a:t>Peningkatan </a:t>
            </a:r>
            <a:r>
              <a:rPr sz="1200" spc="-4" dirty="0">
                <a:solidFill>
                  <a:srgbClr val="FF0000"/>
                </a:solidFill>
                <a:latin typeface="Arial"/>
                <a:cs typeface="Arial"/>
              </a:rPr>
              <a:t>peran </a:t>
            </a:r>
            <a:r>
              <a:rPr sz="1200" dirty="0">
                <a:solidFill>
                  <a:srgbClr val="FF0000"/>
                </a:solidFill>
                <a:latin typeface="Arial"/>
                <a:cs typeface="Arial"/>
              </a:rPr>
              <a:t>kota kecil-menengah </a:t>
            </a:r>
            <a:r>
              <a:rPr sz="1200" spc="-4" dirty="0">
                <a:solidFill>
                  <a:srgbClr val="FF0000"/>
                </a:solidFill>
                <a:latin typeface="Arial"/>
                <a:cs typeface="Arial"/>
              </a:rPr>
              <a:t>dan pengendalian </a:t>
            </a:r>
            <a:r>
              <a:rPr sz="1200" dirty="0">
                <a:solidFill>
                  <a:srgbClr val="FF0000"/>
                </a:solidFill>
                <a:latin typeface="Arial"/>
                <a:cs typeface="Arial"/>
              </a:rPr>
              <a:t>kota</a:t>
            </a:r>
            <a:r>
              <a:rPr sz="1200" spc="-131" dirty="0">
                <a:solidFill>
                  <a:srgbClr val="FF0000"/>
                </a:solidFill>
                <a:latin typeface="Arial"/>
                <a:cs typeface="Arial"/>
              </a:rPr>
              <a:t> </a:t>
            </a:r>
            <a:r>
              <a:rPr sz="1200" spc="-4" dirty="0">
                <a:solidFill>
                  <a:srgbClr val="FF0000"/>
                </a:solidFill>
                <a:latin typeface="Arial"/>
                <a:cs typeface="Arial"/>
              </a:rPr>
              <a:t>besar</a:t>
            </a:r>
            <a:endParaRPr sz="1200" dirty="0">
              <a:solidFill>
                <a:srgbClr val="FF0000"/>
              </a:solidFill>
              <a:latin typeface="Arial"/>
              <a:cs typeface="Arial"/>
            </a:endParaRPr>
          </a:p>
          <a:p>
            <a:pPr marL="267653"/>
            <a:r>
              <a:rPr sz="1200" dirty="0">
                <a:solidFill>
                  <a:srgbClr val="FF0000"/>
                </a:solidFill>
                <a:latin typeface="Arial"/>
                <a:cs typeface="Arial"/>
              </a:rPr>
              <a:t>metropolitan</a:t>
            </a:r>
          </a:p>
          <a:p>
            <a:pPr marL="267653" indent="-258604">
              <a:spcBef>
                <a:spcPts val="4"/>
              </a:spcBef>
              <a:buAutoNum type="arabicPeriod" startAt="12"/>
              <a:tabLst>
                <a:tab pos="268129" algn="l"/>
              </a:tabLst>
            </a:pPr>
            <a:r>
              <a:rPr sz="1200" dirty="0">
                <a:latin typeface="Arial"/>
                <a:cs typeface="Arial"/>
              </a:rPr>
              <a:t>Peningkatan </a:t>
            </a:r>
            <a:r>
              <a:rPr sz="1200" spc="-4" dirty="0">
                <a:latin typeface="Arial"/>
                <a:cs typeface="Arial"/>
              </a:rPr>
              <a:t>sinergi </a:t>
            </a:r>
            <a:r>
              <a:rPr sz="1200" dirty="0">
                <a:latin typeface="Arial"/>
                <a:cs typeface="Arial"/>
              </a:rPr>
              <a:t>kegiatan </a:t>
            </a:r>
            <a:r>
              <a:rPr sz="1200" spc="-4" dirty="0">
                <a:latin typeface="Arial"/>
                <a:cs typeface="Arial"/>
              </a:rPr>
              <a:t>pekotaan dan</a:t>
            </a:r>
            <a:r>
              <a:rPr sz="1200" spc="-83" dirty="0">
                <a:latin typeface="Arial"/>
                <a:cs typeface="Arial"/>
              </a:rPr>
              <a:t> </a:t>
            </a:r>
            <a:r>
              <a:rPr sz="1200" spc="-4" dirty="0">
                <a:latin typeface="Arial"/>
                <a:cs typeface="Arial"/>
              </a:rPr>
              <a:t>perdesaan</a:t>
            </a:r>
            <a:endParaRPr sz="1200" dirty="0">
              <a:latin typeface="Arial"/>
              <a:cs typeface="Arial"/>
            </a:endParaRPr>
          </a:p>
          <a:p>
            <a:pPr marL="267653" indent="-258604">
              <a:buAutoNum type="arabicPeriod" startAt="12"/>
              <a:tabLst>
                <a:tab pos="268129" algn="l"/>
              </a:tabLst>
            </a:pPr>
            <a:r>
              <a:rPr sz="1200" spc="-4" dirty="0">
                <a:latin typeface="Arial"/>
                <a:cs typeface="Arial"/>
              </a:rPr>
              <a:t>Penegakan penataan ruang yang berbasis bencana dan</a:t>
            </a:r>
            <a:r>
              <a:rPr sz="1200" spc="15" dirty="0">
                <a:latin typeface="Arial"/>
                <a:cs typeface="Arial"/>
              </a:rPr>
              <a:t> </a:t>
            </a:r>
            <a:r>
              <a:rPr sz="1200" spc="-4" dirty="0">
                <a:latin typeface="Arial"/>
                <a:cs typeface="Arial"/>
              </a:rPr>
              <a:t>peningkatan</a:t>
            </a:r>
            <a:endParaRPr sz="1200" dirty="0">
              <a:latin typeface="Arial"/>
              <a:cs typeface="Arial"/>
            </a:endParaRPr>
          </a:p>
          <a:p>
            <a:pPr marL="267653"/>
            <a:r>
              <a:rPr sz="1200" dirty="0">
                <a:latin typeface="Arial"/>
                <a:cs typeface="Arial"/>
              </a:rPr>
              <a:t>kepastian hukum </a:t>
            </a:r>
            <a:r>
              <a:rPr sz="1200" spc="-4" dirty="0">
                <a:latin typeface="Arial"/>
                <a:cs typeface="Arial"/>
              </a:rPr>
              <a:t>hak </a:t>
            </a:r>
            <a:r>
              <a:rPr sz="1200" dirty="0">
                <a:latin typeface="Arial"/>
                <a:cs typeface="Arial"/>
              </a:rPr>
              <a:t>atas</a:t>
            </a:r>
            <a:r>
              <a:rPr sz="1200" spc="-56" dirty="0">
                <a:latin typeface="Arial"/>
                <a:cs typeface="Arial"/>
              </a:rPr>
              <a:t> </a:t>
            </a:r>
            <a:r>
              <a:rPr sz="1200" dirty="0">
                <a:latin typeface="Arial"/>
                <a:cs typeface="Arial"/>
              </a:rPr>
              <a:t>tanah</a:t>
            </a:r>
          </a:p>
          <a:p>
            <a:pPr marL="267653" indent="-258604">
              <a:buAutoNum type="arabicPeriod" startAt="14"/>
              <a:tabLst>
                <a:tab pos="268129" algn="l"/>
              </a:tabLst>
            </a:pPr>
            <a:r>
              <a:rPr sz="1200" dirty="0">
                <a:latin typeface="Arial"/>
                <a:cs typeface="Arial"/>
              </a:rPr>
              <a:t>Peningkatan </a:t>
            </a:r>
            <a:r>
              <a:rPr sz="1200" spc="-4" dirty="0">
                <a:latin typeface="Arial"/>
                <a:cs typeface="Arial"/>
              </a:rPr>
              <a:t>keadilan </a:t>
            </a:r>
            <a:r>
              <a:rPr sz="1200" dirty="0">
                <a:latin typeface="Arial"/>
                <a:cs typeface="Arial"/>
              </a:rPr>
              <a:t>dalam </a:t>
            </a:r>
            <a:r>
              <a:rPr sz="1200" spc="-4" dirty="0">
                <a:latin typeface="Arial"/>
                <a:cs typeface="Arial"/>
              </a:rPr>
              <a:t>penguasaan dan </a:t>
            </a:r>
            <a:r>
              <a:rPr sz="1200" dirty="0">
                <a:latin typeface="Arial"/>
                <a:cs typeface="Arial"/>
              </a:rPr>
              <a:t>pemanfaatan</a:t>
            </a:r>
            <a:r>
              <a:rPr sz="1200" spc="-109" dirty="0">
                <a:latin typeface="Arial"/>
                <a:cs typeface="Arial"/>
              </a:rPr>
              <a:t> </a:t>
            </a:r>
            <a:r>
              <a:rPr sz="1200" spc="-4" dirty="0">
                <a:latin typeface="Arial"/>
                <a:cs typeface="Arial"/>
              </a:rPr>
              <a:t>tanah</a:t>
            </a:r>
            <a:endParaRPr sz="1200" dirty="0">
              <a:latin typeface="Arial"/>
              <a:cs typeface="Arial"/>
            </a:endParaRPr>
          </a:p>
        </p:txBody>
      </p:sp>
      <p:sp>
        <p:nvSpPr>
          <p:cNvPr id="21" name="Title 6"/>
          <p:cNvSpPr txBox="1">
            <a:spLocks/>
          </p:cNvSpPr>
          <p:nvPr/>
        </p:nvSpPr>
        <p:spPr>
          <a:xfrm>
            <a:off x="0" y="1284660"/>
            <a:ext cx="9143999" cy="71325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id-ID" sz="2800" b="1" kern="0" dirty="0">
                <a:solidFill>
                  <a:schemeClr val="accent6">
                    <a:lumMod val="75000"/>
                  </a:schemeClr>
                </a:solidFill>
                <a:cs typeface="Segoe UI" panose="020B0502040204020203" pitchFamily="34" charset="0"/>
              </a:rPr>
              <a:t>Sasaran dan Arah Kebijakan </a:t>
            </a:r>
            <a:r>
              <a:rPr lang="id-ID" sz="2800" b="1" kern="0" dirty="0" smtClean="0">
                <a:solidFill>
                  <a:schemeClr val="accent6">
                    <a:lumMod val="75000"/>
                  </a:schemeClr>
                </a:solidFill>
                <a:cs typeface="Segoe UI" panose="020B0502040204020203" pitchFamily="34" charset="0"/>
              </a:rPr>
              <a:t>Pokok</a:t>
            </a:r>
            <a:endParaRPr lang="id-ID" sz="2800" b="1" kern="0" dirty="0">
              <a:solidFill>
                <a:schemeClr val="accent6">
                  <a:lumMod val="75000"/>
                </a:schemeClr>
              </a:solidFill>
              <a:cs typeface="Segoe UI" panose="020B0502040204020203" pitchFamily="34" charset="0"/>
            </a:endParaRPr>
          </a:p>
        </p:txBody>
      </p:sp>
      <p:sp>
        <p:nvSpPr>
          <p:cNvPr id="22" name="Rectangle 21">
            <a:extLst>
              <a:ext uri="{FF2B5EF4-FFF2-40B4-BE49-F238E27FC236}">
                <a16:creationId xmlns="" xmlns:a16="http://schemas.microsoft.com/office/drawing/2014/main" id="{8F49681F-7535-4F93-A800-733D85C6E7DE}"/>
              </a:ext>
            </a:extLst>
          </p:cNvPr>
          <p:cNvSpPr/>
          <p:nvPr/>
        </p:nvSpPr>
        <p:spPr>
          <a:xfrm>
            <a:off x="0" y="6459541"/>
            <a:ext cx="1511210" cy="219291"/>
          </a:xfrm>
          <a:prstGeom prst="rect">
            <a:avLst/>
          </a:prstGeom>
        </p:spPr>
        <p:txBody>
          <a:bodyPr wrap="square">
            <a:spAutoFit/>
          </a:bodyPr>
          <a:lstStyle/>
          <a:p>
            <a:r>
              <a:rPr lang="en-US" sz="825" dirty="0" err="1">
                <a:solidFill>
                  <a:prstClr val="black"/>
                </a:solidFill>
                <a:latin typeface="Trebuchet MS" pitchFamily="34" charset="0"/>
              </a:rPr>
              <a:t>Sumber</a:t>
            </a:r>
            <a:r>
              <a:rPr lang="en-US" sz="825" dirty="0">
                <a:solidFill>
                  <a:prstClr val="black"/>
                </a:solidFill>
                <a:latin typeface="Trebuchet MS" pitchFamily="34" charset="0"/>
              </a:rPr>
              <a:t>: </a:t>
            </a:r>
            <a:r>
              <a:rPr lang="en-US" sz="825" dirty="0" err="1">
                <a:solidFill>
                  <a:prstClr val="black"/>
                </a:solidFill>
                <a:latin typeface="Trebuchet MS" pitchFamily="34" charset="0"/>
              </a:rPr>
              <a:t>Bappenas</a:t>
            </a:r>
            <a:r>
              <a:rPr lang="en-US" sz="825" dirty="0">
                <a:solidFill>
                  <a:prstClr val="black"/>
                </a:solidFill>
                <a:latin typeface="Trebuchet MS" pitchFamily="34" charset="0"/>
              </a:rPr>
              <a:t> (2018)</a:t>
            </a:r>
          </a:p>
        </p:txBody>
      </p:sp>
      <p:sp>
        <p:nvSpPr>
          <p:cNvPr id="24" name="object 12"/>
          <p:cNvSpPr txBox="1">
            <a:spLocks/>
          </p:cNvSpPr>
          <p:nvPr/>
        </p:nvSpPr>
        <p:spPr>
          <a:xfrm>
            <a:off x="0" y="63913"/>
            <a:ext cx="9143999" cy="1133644"/>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100"/>
              </a:spcBef>
            </a:pPr>
            <a:r>
              <a:rPr lang="id-ID" sz="2400" kern="0" dirty="0" smtClean="0">
                <a:cs typeface="Segoe UI" panose="020B0502040204020203" pitchFamily="34" charset="0"/>
              </a:rPr>
              <a:t>TEMA RANCANGAN TEKNOKRATIK RPJMN 2020-2024</a:t>
            </a:r>
          </a:p>
          <a:p>
            <a:pPr marL="12700" algn="ctr">
              <a:lnSpc>
                <a:spcPct val="100000"/>
              </a:lnSpc>
              <a:spcBef>
                <a:spcPts val="100"/>
              </a:spcBef>
            </a:pPr>
            <a:r>
              <a:rPr lang="id-ID" sz="2400" b="1" kern="0" dirty="0" smtClean="0">
                <a:cs typeface="Segoe UI" panose="020B0502040204020203" pitchFamily="34" charset="0"/>
              </a:rPr>
              <a:t>“INDONESIA BERPENGHASILAN MENENGAH-TINGGI YANG SEJAHTERA,  ADIL DAN BERKESINAMBUNGAN</a:t>
            </a:r>
            <a:r>
              <a:rPr lang="id-ID" sz="2400" b="1" spc="-10" dirty="0" smtClean="0">
                <a:latin typeface="Cambria"/>
                <a:cs typeface="Cambria"/>
              </a:rPr>
              <a:t>”</a:t>
            </a:r>
            <a:endParaRPr lang="id-ID" sz="2400" b="1" dirty="0">
              <a:latin typeface="Cambria"/>
              <a:cs typeface="Cambria"/>
            </a:endParaRPr>
          </a:p>
        </p:txBody>
      </p:sp>
      <p:sp>
        <p:nvSpPr>
          <p:cNvPr id="2" name="Slide Number Placeholder 1"/>
          <p:cNvSpPr>
            <a:spLocks noGrp="1"/>
          </p:cNvSpPr>
          <p:nvPr>
            <p:ph type="sldNum" sz="quarter" idx="12"/>
          </p:nvPr>
        </p:nvSpPr>
        <p:spPr>
          <a:xfrm>
            <a:off x="7064132" y="6442227"/>
            <a:ext cx="2057400" cy="365125"/>
          </a:xfrm>
        </p:spPr>
        <p:txBody>
          <a:bodyPr/>
          <a:lstStyle/>
          <a:p>
            <a:fld id="{9CD5A045-6D39-4879-8E20-C877BE4435CE}" type="slidenum">
              <a:rPr lang="en-US" smtClean="0"/>
              <a:t>6</a:t>
            </a:fld>
            <a:endParaRPr lang="en-US" dirty="0"/>
          </a:p>
        </p:txBody>
      </p:sp>
    </p:spTree>
    <p:extLst>
      <p:ext uri="{BB962C8B-B14F-4D97-AF65-F5344CB8AC3E}">
        <p14:creationId xmlns:p14="http://schemas.microsoft.com/office/powerpoint/2010/main" val="14846449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1" name="Picture 1" descr="Picture 1"/>
          <p:cNvPicPr>
            <a:picLocks noChangeAspect="1"/>
          </p:cNvPicPr>
          <p:nvPr/>
        </p:nvPicPr>
        <p:blipFill>
          <a:blip r:embed="rId2">
            <a:extLst/>
          </a:blip>
          <a:stretch>
            <a:fillRect/>
          </a:stretch>
        </p:blipFill>
        <p:spPr>
          <a:xfrm>
            <a:off x="5258596" y="857250"/>
            <a:ext cx="3885406" cy="5143500"/>
          </a:xfrm>
          <a:prstGeom prst="rect">
            <a:avLst/>
          </a:prstGeom>
          <a:ln w="12700">
            <a:miter lim="400000"/>
          </a:ln>
        </p:spPr>
      </p:pic>
      <p:sp>
        <p:nvSpPr>
          <p:cNvPr id="292" name="Title 1"/>
          <p:cNvSpPr txBox="1">
            <a:spLocks noGrp="1"/>
          </p:cNvSpPr>
          <p:nvPr>
            <p:ph type="title"/>
          </p:nvPr>
        </p:nvSpPr>
        <p:spPr>
          <a:xfrm>
            <a:off x="107504" y="193674"/>
            <a:ext cx="9036497" cy="857251"/>
          </a:xfrm>
          <a:prstGeom prst="rect">
            <a:avLst/>
          </a:prstGeom>
        </p:spPr>
        <p:txBody>
          <a:bodyPr>
            <a:normAutofit fontScale="90000"/>
          </a:bodyPr>
          <a:lstStyle>
            <a:lvl1pPr>
              <a:defRPr sz="4100"/>
            </a:lvl1pPr>
          </a:lstStyle>
          <a:p>
            <a:r>
              <a:rPr dirty="0"/>
              <a:t>CHECKLIST 3: </a:t>
            </a:r>
            <a:r>
              <a:rPr dirty="0" err="1"/>
              <a:t>Kesiapan</a:t>
            </a:r>
            <a:r>
              <a:rPr dirty="0"/>
              <a:t> </a:t>
            </a:r>
            <a:r>
              <a:rPr dirty="0" err="1"/>
              <a:t>Dokumen</a:t>
            </a:r>
            <a:r>
              <a:rPr dirty="0"/>
              <a:t> </a:t>
            </a:r>
            <a:r>
              <a:rPr dirty="0" err="1"/>
              <a:t>Teknis</a:t>
            </a:r>
            <a:r>
              <a:rPr dirty="0"/>
              <a:t> (DED)</a:t>
            </a:r>
          </a:p>
        </p:txBody>
      </p:sp>
      <p:graphicFrame>
        <p:nvGraphicFramePr>
          <p:cNvPr id="293" name="Table 2"/>
          <p:cNvGraphicFramePr/>
          <p:nvPr>
            <p:extLst/>
          </p:nvPr>
        </p:nvGraphicFramePr>
        <p:xfrm>
          <a:off x="107504" y="1549592"/>
          <a:ext cx="8928992" cy="4507992"/>
        </p:xfrm>
        <a:graphic>
          <a:graphicData uri="http://schemas.openxmlformats.org/drawingml/2006/table">
            <a:tbl>
              <a:tblPr firstRow="1" bandRow="1"/>
              <a:tblGrid>
                <a:gridCol w="432048"/>
                <a:gridCol w="2016224"/>
                <a:gridCol w="5616624"/>
                <a:gridCol w="864096"/>
              </a:tblGrid>
              <a:tr h="246888">
                <a:tc>
                  <a:txBody>
                    <a:bodyPr/>
                    <a:lstStyle/>
                    <a:p>
                      <a:pPr algn="l">
                        <a:defRPr sz="1800" b="0">
                          <a:solidFill>
                            <a:srgbClr val="000000"/>
                          </a:solidFill>
                        </a:defRPr>
                      </a:pPr>
                      <a:r>
                        <a:rPr sz="1100" b="1" dirty="0">
                          <a:solidFill>
                            <a:srgbClr val="FFFFFF"/>
                          </a:solidFill>
                        </a:rPr>
                        <a:t>No</a:t>
                      </a:r>
                    </a:p>
                  </a:txBody>
                  <a:tcPr marL="41148" marR="41148" marT="41148" marB="41148" anchor="ctr" horzOverflow="overflow">
                    <a:lnL w="12700">
                      <a:solidFill>
                        <a:srgbClr val="4BACC6"/>
                      </a:solidFill>
                    </a:lnL>
                    <a:lnT w="12700">
                      <a:solidFill>
                        <a:srgbClr val="4BACC6"/>
                      </a:solidFill>
                    </a:lnT>
                    <a:lnB w="12700">
                      <a:solidFill>
                        <a:srgbClr val="4BACC6"/>
                      </a:solidFill>
                    </a:lnB>
                    <a:solidFill>
                      <a:srgbClr val="4BACC6"/>
                    </a:solidFill>
                  </a:tcPr>
                </a:tc>
                <a:tc>
                  <a:txBody>
                    <a:bodyPr/>
                    <a:lstStyle/>
                    <a:p>
                      <a:pPr algn="l">
                        <a:defRPr sz="1800" b="0">
                          <a:solidFill>
                            <a:srgbClr val="000000"/>
                          </a:solidFill>
                        </a:defRPr>
                      </a:pPr>
                      <a:r>
                        <a:rPr sz="1100" b="1">
                          <a:solidFill>
                            <a:srgbClr val="FFFFFF"/>
                          </a:solidFill>
                        </a:rPr>
                        <a:t>Aspek</a:t>
                      </a:r>
                    </a:p>
                  </a:txBody>
                  <a:tcPr marL="41148" marR="41148" marT="41148" marB="41148" anchor="ctr" horzOverflow="overflow">
                    <a:lnT w="12700">
                      <a:solidFill>
                        <a:srgbClr val="4BACC6"/>
                      </a:solidFill>
                    </a:lnT>
                    <a:lnB w="12700">
                      <a:solidFill>
                        <a:srgbClr val="4BACC6"/>
                      </a:solidFill>
                    </a:lnB>
                    <a:solidFill>
                      <a:srgbClr val="4BACC6"/>
                    </a:solidFill>
                  </a:tcPr>
                </a:tc>
                <a:tc>
                  <a:txBody>
                    <a:bodyPr/>
                    <a:lstStyle/>
                    <a:p>
                      <a:pPr algn="l">
                        <a:defRPr sz="1800" b="0">
                          <a:solidFill>
                            <a:srgbClr val="000000"/>
                          </a:solidFill>
                        </a:defRPr>
                      </a:pPr>
                      <a:r>
                        <a:rPr sz="1100" b="1">
                          <a:solidFill>
                            <a:srgbClr val="FFFFFF"/>
                          </a:solidFill>
                        </a:rPr>
                        <a:t>Jabaran Aspek</a:t>
                      </a:r>
                    </a:p>
                  </a:txBody>
                  <a:tcPr marL="41148" marR="41148" marT="41148" marB="41148" anchor="ctr" horzOverflow="overflow">
                    <a:lnT w="12700">
                      <a:solidFill>
                        <a:srgbClr val="4BACC6"/>
                      </a:solidFill>
                    </a:lnT>
                    <a:lnB w="12700">
                      <a:solidFill>
                        <a:srgbClr val="4BACC6"/>
                      </a:solidFill>
                    </a:lnB>
                    <a:solidFill>
                      <a:srgbClr val="4BACC6"/>
                    </a:solidFill>
                  </a:tcPr>
                </a:tc>
                <a:tc>
                  <a:txBody>
                    <a:bodyPr/>
                    <a:lstStyle/>
                    <a:p>
                      <a:pPr algn="l">
                        <a:defRPr sz="1800" b="0">
                          <a:solidFill>
                            <a:srgbClr val="000000"/>
                          </a:solidFill>
                        </a:defRPr>
                      </a:pPr>
                      <a:r>
                        <a:rPr sz="1100" b="1">
                          <a:solidFill>
                            <a:srgbClr val="FFFFFF"/>
                          </a:solidFill>
                        </a:rPr>
                        <a:t>Checklist</a:t>
                      </a:r>
                    </a:p>
                  </a:txBody>
                  <a:tcPr marL="41148" marR="41148" marT="41148" marB="41148" anchor="ctr" horzOverflow="overflow">
                    <a:lnR w="12700">
                      <a:solidFill>
                        <a:srgbClr val="4BACC6"/>
                      </a:solidFill>
                    </a:lnR>
                    <a:lnT w="12700">
                      <a:solidFill>
                        <a:srgbClr val="4BACC6"/>
                      </a:solidFill>
                    </a:lnT>
                    <a:lnB w="12700">
                      <a:solidFill>
                        <a:srgbClr val="4BACC6"/>
                      </a:solidFill>
                    </a:lnB>
                    <a:solidFill>
                      <a:srgbClr val="4BACC6"/>
                    </a:solidFill>
                  </a:tcPr>
                </a:tc>
              </a:tr>
              <a:tr h="246888">
                <a:tc rowSpan="4">
                  <a:txBody>
                    <a:bodyPr/>
                    <a:lstStyle/>
                    <a:p>
                      <a:pPr algn="ctr">
                        <a:defRPr sz="1800"/>
                      </a:pPr>
                      <a:r>
                        <a:rPr sz="1100"/>
                        <a:t>1</a:t>
                      </a:r>
                    </a:p>
                  </a:txBody>
                  <a:tcPr marL="41148" marR="41148" marT="41148" marB="41148" horzOverflow="overflow">
                    <a:lnL w="12700">
                      <a:solidFill>
                        <a:srgbClr val="4BACC6"/>
                      </a:solidFill>
                    </a:lnL>
                    <a:lnT w="12700">
                      <a:solidFill>
                        <a:srgbClr val="4BACC6"/>
                      </a:solidFill>
                    </a:lnT>
                    <a:lnB w="12700">
                      <a:solidFill>
                        <a:srgbClr val="4BACC6"/>
                      </a:solidFill>
                    </a:lnB>
                    <a:solidFill>
                      <a:srgbClr val="E8F1F5"/>
                    </a:solidFill>
                  </a:tcPr>
                </a:tc>
                <a:tc rowSpan="4">
                  <a:txBody>
                    <a:bodyPr/>
                    <a:lstStyle/>
                    <a:p>
                      <a:pPr algn="l">
                        <a:defRPr sz="1800"/>
                      </a:pPr>
                      <a:r>
                        <a:rPr sz="1100" b="1"/>
                        <a:t>Desain Konstruksi</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l">
                        <a:defRPr sz="1800"/>
                      </a:pPr>
                      <a:r>
                        <a:rPr sz="1100"/>
                        <a:t>Desain konstruksi sesuai dengan standar teknis</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r h="411480">
                <a:tc vMerge="1">
                  <a:txBody>
                    <a:bodyPr/>
                    <a:lstStyle/>
                    <a:p>
                      <a:endParaRPr lang="id-ID"/>
                    </a:p>
                  </a:txBody>
                  <a:tcPr/>
                </a:tc>
                <a:tc vMerge="1">
                  <a:txBody>
                    <a:bodyPr/>
                    <a:lstStyle/>
                    <a:p>
                      <a:endParaRPr lang="id-ID"/>
                    </a:p>
                  </a:txBody>
                  <a:tcPr/>
                </a:tc>
                <a:tc>
                  <a:txBody>
                    <a:bodyPr/>
                    <a:lstStyle/>
                    <a:p>
                      <a:pPr algn="l">
                        <a:defRPr sz="1800"/>
                      </a:pPr>
                      <a:r>
                        <a:rPr sz="1100"/>
                        <a:t>Desain konstruksi ramah lingkungan dan telah mempertimbangkan pengguna berkebutuhan khusus</a:t>
                      </a:r>
                    </a:p>
                  </a:txBody>
                  <a:tcPr marL="41148" marR="41148" marT="41148" marB="41148" horzOverflow="overflow">
                    <a:lnT w="12700">
                      <a:solidFill>
                        <a:srgbClr val="4BACC6"/>
                      </a:solidFill>
                    </a:lnT>
                    <a:lnB w="12700">
                      <a:solidFill>
                        <a:srgbClr val="4BACC6"/>
                      </a:solidFill>
                    </a:lnB>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tcPr>
                </a:tc>
              </a:tr>
              <a:tr h="411480">
                <a:tc vMerge="1">
                  <a:txBody>
                    <a:bodyPr/>
                    <a:lstStyle/>
                    <a:p>
                      <a:endParaRPr lang="id-ID"/>
                    </a:p>
                  </a:txBody>
                  <a:tcPr/>
                </a:tc>
                <a:tc vMerge="1">
                  <a:txBody>
                    <a:bodyPr/>
                    <a:lstStyle/>
                    <a:p>
                      <a:endParaRPr lang="id-ID"/>
                    </a:p>
                  </a:txBody>
                  <a:tcPr/>
                </a:tc>
                <a:tc>
                  <a:txBody>
                    <a:bodyPr/>
                    <a:lstStyle/>
                    <a:p>
                      <a:pPr algn="l">
                        <a:defRPr sz="1800"/>
                      </a:pPr>
                      <a:r>
                        <a:rPr sz="1100"/>
                        <a:t>Telah mempertimbangkan pilihan jenis konstruksi dan cakupan pelayanan, serta menyertakan perhitungan teknis konstruksi</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r h="411480">
                <a:tc vMerge="1">
                  <a:txBody>
                    <a:bodyPr/>
                    <a:lstStyle/>
                    <a:p>
                      <a:endParaRPr lang="id-ID"/>
                    </a:p>
                  </a:txBody>
                  <a:tcPr/>
                </a:tc>
                <a:tc vMerge="1">
                  <a:txBody>
                    <a:bodyPr/>
                    <a:lstStyle/>
                    <a:p>
                      <a:endParaRPr lang="id-ID"/>
                    </a:p>
                  </a:txBody>
                  <a:tcPr/>
                </a:tc>
                <a:tc>
                  <a:txBody>
                    <a:bodyPr/>
                    <a:lstStyle/>
                    <a:p>
                      <a:pPr algn="l">
                        <a:defRPr sz="1400"/>
                      </a:pPr>
                      <a:r>
                        <a:rPr sz="1100"/>
                        <a:t>Menggunakan teknologi/ produk Balitbang PUPR untuk perumahan &amp; permukiman (RCMS, RISHA, biofilter apung, dll)  </a:t>
                      </a:r>
                      <a:r>
                        <a:rPr sz="1100" i="1"/>
                        <a:t>*optional</a:t>
                      </a:r>
                    </a:p>
                  </a:txBody>
                  <a:tcPr marL="41148" marR="41148" marT="41148" marB="41148" horzOverflow="overflow">
                    <a:lnT w="12700">
                      <a:solidFill>
                        <a:srgbClr val="4BACC6"/>
                      </a:solidFill>
                    </a:lnT>
                    <a:lnB w="12700">
                      <a:solidFill>
                        <a:srgbClr val="4BACC6"/>
                      </a:solidFill>
                    </a:lnB>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tcPr>
                </a:tc>
              </a:tr>
              <a:tr h="246888">
                <a:tc rowSpan="6">
                  <a:txBody>
                    <a:bodyPr/>
                    <a:lstStyle/>
                    <a:p>
                      <a:pPr algn="ctr">
                        <a:defRPr sz="1800"/>
                      </a:pPr>
                      <a:r>
                        <a:rPr sz="1100"/>
                        <a:t>2</a:t>
                      </a:r>
                    </a:p>
                  </a:txBody>
                  <a:tcPr marL="41148" marR="41148" marT="41148" marB="41148" horzOverflow="overflow">
                    <a:lnL w="12700">
                      <a:solidFill>
                        <a:srgbClr val="4BACC6"/>
                      </a:solidFill>
                    </a:lnL>
                    <a:lnT w="12700">
                      <a:solidFill>
                        <a:srgbClr val="4BACC6"/>
                      </a:solidFill>
                    </a:lnT>
                    <a:lnB w="12700">
                      <a:solidFill>
                        <a:srgbClr val="4BACC6"/>
                      </a:solidFill>
                    </a:lnB>
                    <a:solidFill>
                      <a:srgbClr val="E8F1F5"/>
                    </a:solidFill>
                  </a:tcPr>
                </a:tc>
                <a:tc rowSpan="6">
                  <a:txBody>
                    <a:bodyPr/>
                    <a:lstStyle/>
                    <a:p>
                      <a:pPr algn="l">
                        <a:defRPr sz="1800"/>
                      </a:pPr>
                      <a:r>
                        <a:rPr sz="1100" b="1"/>
                        <a:t>Kelengkapan Dokumen Teknis Konstruksi</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l">
                        <a:defRPr sz="1400" b="1"/>
                      </a:pPr>
                      <a:r>
                        <a:rPr sz="1100"/>
                        <a:t>Siteplan Kawasan</a:t>
                      </a:r>
                      <a:r>
                        <a:rPr sz="1100" b="0"/>
                        <a:t> skalatis</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r h="576072">
                <a:tc vMerge="1">
                  <a:txBody>
                    <a:bodyPr/>
                    <a:lstStyle/>
                    <a:p>
                      <a:endParaRPr lang="id-ID"/>
                    </a:p>
                  </a:txBody>
                  <a:tcPr/>
                </a:tc>
                <a:tc vMerge="1">
                  <a:txBody>
                    <a:bodyPr/>
                    <a:lstStyle/>
                    <a:p>
                      <a:endParaRPr lang="id-ID"/>
                    </a:p>
                  </a:txBody>
                  <a:tcPr/>
                </a:tc>
                <a:tc>
                  <a:txBody>
                    <a:bodyPr/>
                    <a:lstStyle/>
                    <a:p>
                      <a:pPr algn="l">
                        <a:defRPr sz="1400" b="1"/>
                      </a:pPr>
                      <a:r>
                        <a:rPr sz="1100"/>
                        <a:t>Gambar kerja lengkap </a:t>
                      </a:r>
                      <a:r>
                        <a:rPr sz="1100" b="0"/>
                        <a:t>(mencakup gambar siteplan infrastruktur, denah, tampak, potongan, gambar rencana struktur, rencana utilitas, dan gambar detail), dengan skala sesuai standar/ kebutuhan</a:t>
                      </a:r>
                    </a:p>
                  </a:txBody>
                  <a:tcPr marL="41148" marR="41148" marT="41148" marB="41148" horzOverflow="overflow">
                    <a:lnT w="12700">
                      <a:solidFill>
                        <a:srgbClr val="4BACC6"/>
                      </a:solidFill>
                    </a:lnT>
                    <a:lnB w="12700">
                      <a:solidFill>
                        <a:srgbClr val="4BACC6"/>
                      </a:solidFill>
                    </a:lnB>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tcPr>
                </a:tc>
              </a:tr>
              <a:tr h="411480">
                <a:tc vMerge="1">
                  <a:txBody>
                    <a:bodyPr/>
                    <a:lstStyle/>
                    <a:p>
                      <a:endParaRPr lang="id-ID"/>
                    </a:p>
                  </a:txBody>
                  <a:tcPr/>
                </a:tc>
                <a:tc vMerge="1">
                  <a:txBody>
                    <a:bodyPr/>
                    <a:lstStyle/>
                    <a:p>
                      <a:endParaRPr lang="id-ID"/>
                    </a:p>
                  </a:txBody>
                  <a:tcPr/>
                </a:tc>
                <a:tc>
                  <a:txBody>
                    <a:bodyPr/>
                    <a:lstStyle/>
                    <a:p>
                      <a:pPr algn="l">
                        <a:defRPr sz="1400" b="1"/>
                      </a:pPr>
                      <a:r>
                        <a:rPr sz="1100" dirty="0"/>
                        <a:t>RAB</a:t>
                      </a:r>
                      <a:r>
                        <a:rPr sz="1100" b="0" dirty="0"/>
                        <a:t> </a:t>
                      </a:r>
                      <a:r>
                        <a:rPr sz="1100" b="0" dirty="0" err="1"/>
                        <a:t>sesuai</a:t>
                      </a:r>
                      <a:r>
                        <a:rPr sz="1100" b="0" dirty="0"/>
                        <a:t> </a:t>
                      </a:r>
                      <a:r>
                        <a:rPr lang="id-ID" sz="1100" b="0" dirty="0" smtClean="0"/>
                        <a:t>Permen </a:t>
                      </a:r>
                      <a:r>
                        <a:rPr sz="1100" b="0" dirty="0" smtClean="0"/>
                        <a:t>PUPR </a:t>
                      </a:r>
                      <a:r>
                        <a:rPr sz="1100" b="0" dirty="0"/>
                        <a:t>no 28/PRT/M </a:t>
                      </a:r>
                      <a:r>
                        <a:rPr sz="1100" b="0" dirty="0" err="1"/>
                        <a:t>tahun</a:t>
                      </a:r>
                      <a:r>
                        <a:rPr sz="1100" b="0" dirty="0"/>
                        <a:t> 2016, item </a:t>
                      </a:r>
                      <a:r>
                        <a:rPr sz="1100" b="0" dirty="0" err="1"/>
                        <a:t>pekerjaan</a:t>
                      </a:r>
                      <a:r>
                        <a:rPr sz="1100" b="0" dirty="0"/>
                        <a:t> </a:t>
                      </a:r>
                      <a:r>
                        <a:rPr sz="1100" b="0" dirty="0" err="1"/>
                        <a:t>dan</a:t>
                      </a:r>
                      <a:r>
                        <a:rPr sz="1100" b="0" dirty="0"/>
                        <a:t> </a:t>
                      </a:r>
                      <a:r>
                        <a:rPr sz="1100" b="0" dirty="0" err="1"/>
                        <a:t>perhitungan</a:t>
                      </a:r>
                      <a:r>
                        <a:rPr sz="1100" b="0" dirty="0"/>
                        <a:t> volume </a:t>
                      </a:r>
                      <a:r>
                        <a:rPr sz="1100" b="0" dirty="0" err="1"/>
                        <a:t>pada</a:t>
                      </a:r>
                      <a:r>
                        <a:rPr sz="1100" b="0" dirty="0"/>
                        <a:t> RAB </a:t>
                      </a:r>
                      <a:r>
                        <a:rPr sz="1100" b="0" dirty="0" err="1"/>
                        <a:t>sesuai</a:t>
                      </a:r>
                      <a:r>
                        <a:rPr sz="1100" b="0" dirty="0"/>
                        <a:t>/</a:t>
                      </a:r>
                      <a:r>
                        <a:rPr sz="1100" b="0" dirty="0" err="1"/>
                        <a:t>sinkron</a:t>
                      </a:r>
                      <a:r>
                        <a:rPr sz="1100" b="0" dirty="0"/>
                        <a:t> </a:t>
                      </a:r>
                      <a:r>
                        <a:rPr sz="1100" b="0" dirty="0" err="1"/>
                        <a:t>dengan</a:t>
                      </a:r>
                      <a:r>
                        <a:rPr sz="1100" b="0" dirty="0"/>
                        <a:t> </a:t>
                      </a:r>
                      <a:r>
                        <a:rPr sz="1100" b="0" dirty="0" err="1"/>
                        <a:t>gambar</a:t>
                      </a:r>
                      <a:endParaRPr sz="1100" b="0" dirty="0"/>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r h="246888">
                <a:tc vMerge="1">
                  <a:txBody>
                    <a:bodyPr/>
                    <a:lstStyle/>
                    <a:p>
                      <a:endParaRPr lang="id-ID"/>
                    </a:p>
                  </a:txBody>
                  <a:tcPr/>
                </a:tc>
                <a:tc vMerge="1">
                  <a:txBody>
                    <a:bodyPr/>
                    <a:lstStyle/>
                    <a:p>
                      <a:endParaRPr lang="id-ID"/>
                    </a:p>
                  </a:txBody>
                  <a:tcPr/>
                </a:tc>
                <a:tc>
                  <a:txBody>
                    <a:bodyPr/>
                    <a:lstStyle/>
                    <a:p>
                      <a:pPr algn="l">
                        <a:defRPr sz="1400" b="1"/>
                      </a:pPr>
                      <a:r>
                        <a:rPr sz="1100"/>
                        <a:t>Spesifikasi Teknis </a:t>
                      </a:r>
                      <a:r>
                        <a:rPr sz="1100" b="0"/>
                        <a:t>sesuai dengan gambar</a:t>
                      </a:r>
                    </a:p>
                  </a:txBody>
                  <a:tcPr marL="41148" marR="41148" marT="41148" marB="41148" horzOverflow="overflow">
                    <a:lnT w="12700">
                      <a:solidFill>
                        <a:srgbClr val="4BACC6"/>
                      </a:solidFill>
                    </a:lnT>
                    <a:lnB w="12700">
                      <a:solidFill>
                        <a:srgbClr val="4BACC6"/>
                      </a:solidFill>
                    </a:lnB>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tcPr>
                </a:tc>
              </a:tr>
              <a:tr h="246888">
                <a:tc vMerge="1">
                  <a:txBody>
                    <a:bodyPr/>
                    <a:lstStyle/>
                    <a:p>
                      <a:endParaRPr lang="id-ID"/>
                    </a:p>
                  </a:txBody>
                  <a:tcPr/>
                </a:tc>
                <a:tc vMerge="1">
                  <a:txBody>
                    <a:bodyPr/>
                    <a:lstStyle/>
                    <a:p>
                      <a:endParaRPr lang="id-ID"/>
                    </a:p>
                  </a:txBody>
                  <a:tcPr/>
                </a:tc>
                <a:tc>
                  <a:txBody>
                    <a:bodyPr/>
                    <a:lstStyle/>
                    <a:p>
                      <a:pPr algn="l">
                        <a:defRPr sz="1400" b="1" i="1"/>
                      </a:pPr>
                      <a:r>
                        <a:rPr sz="1100"/>
                        <a:t>Master schedule </a:t>
                      </a:r>
                      <a:r>
                        <a:rPr sz="1100" b="0" i="0"/>
                        <a:t>dan Kurva S Konstruksi</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r h="246888">
                <a:tc vMerge="1">
                  <a:txBody>
                    <a:bodyPr/>
                    <a:lstStyle/>
                    <a:p>
                      <a:endParaRPr lang="id-ID"/>
                    </a:p>
                  </a:txBody>
                  <a:tcPr/>
                </a:tc>
                <a:tc vMerge="1">
                  <a:txBody>
                    <a:bodyPr/>
                    <a:lstStyle/>
                    <a:p>
                      <a:endParaRPr lang="id-ID"/>
                    </a:p>
                  </a:txBody>
                  <a:tcPr/>
                </a:tc>
                <a:tc>
                  <a:txBody>
                    <a:bodyPr/>
                    <a:lstStyle/>
                    <a:p>
                      <a:pPr algn="l">
                        <a:defRPr sz="1800"/>
                      </a:pPr>
                      <a:r>
                        <a:rPr sz="1100"/>
                        <a:t>Dokumen teknis telah disahkan/ ditandatangani oleh pihak terkait</a:t>
                      </a:r>
                    </a:p>
                  </a:txBody>
                  <a:tcPr marL="41148" marR="41148" marT="41148" marB="41148" horzOverflow="overflow">
                    <a:lnT w="12700">
                      <a:solidFill>
                        <a:srgbClr val="4BACC6"/>
                      </a:solidFill>
                    </a:lnT>
                    <a:lnB w="12700">
                      <a:solidFill>
                        <a:srgbClr val="4BACC6"/>
                      </a:solidFill>
                    </a:lnB>
                  </a:tcPr>
                </a:tc>
                <a:tc>
                  <a:txBody>
                    <a:bodyPr/>
                    <a:lstStyle/>
                    <a:p>
                      <a:pPr algn="ctr">
                        <a:defRPr sz="1800"/>
                      </a:pPr>
                      <a:r>
                        <a:rPr sz="1100"/>
                        <a:t>V </a:t>
                      </a:r>
                    </a:p>
                  </a:txBody>
                  <a:tcPr marL="41148" marR="41148" marT="41148" marB="41148" horzOverflow="overflow">
                    <a:lnR w="12700">
                      <a:solidFill>
                        <a:srgbClr val="4BACC6"/>
                      </a:solidFill>
                    </a:lnR>
                    <a:lnT w="12700">
                      <a:solidFill>
                        <a:srgbClr val="4BACC6"/>
                      </a:solidFill>
                    </a:lnT>
                    <a:lnB w="12700">
                      <a:solidFill>
                        <a:srgbClr val="4BACC6"/>
                      </a:solidFill>
                    </a:lnB>
                  </a:tcPr>
                </a:tc>
              </a:tr>
              <a:tr h="246888">
                <a:tc rowSpan="3">
                  <a:txBody>
                    <a:bodyPr/>
                    <a:lstStyle/>
                    <a:p>
                      <a:pPr algn="ctr">
                        <a:defRPr sz="1800"/>
                      </a:pPr>
                      <a:r>
                        <a:rPr sz="1100"/>
                        <a:t>3</a:t>
                      </a:r>
                    </a:p>
                  </a:txBody>
                  <a:tcPr marL="41148" marR="41148" marT="41148" marB="41148" horzOverflow="overflow">
                    <a:lnL w="12700">
                      <a:solidFill>
                        <a:srgbClr val="4BACC6"/>
                      </a:solidFill>
                    </a:lnL>
                    <a:lnT w="12700">
                      <a:solidFill>
                        <a:srgbClr val="4BACC6"/>
                      </a:solidFill>
                    </a:lnT>
                    <a:lnB w="12700">
                      <a:solidFill>
                        <a:srgbClr val="4BACC6"/>
                      </a:solidFill>
                    </a:lnB>
                    <a:solidFill>
                      <a:srgbClr val="E8F1F5"/>
                    </a:solidFill>
                  </a:tcPr>
                </a:tc>
                <a:tc rowSpan="3">
                  <a:txBody>
                    <a:bodyPr/>
                    <a:lstStyle/>
                    <a:p>
                      <a:pPr algn="l">
                        <a:defRPr sz="1800"/>
                      </a:pPr>
                      <a:r>
                        <a:rPr sz="1100" b="1"/>
                        <a:t>Kelengkapan Dokumen Pengelolaan Dampak Sosial &amp; Lingkungan, dan dokumen pendukung lainnya</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l">
                        <a:defRPr sz="1800"/>
                      </a:pPr>
                      <a:r>
                        <a:rPr sz="1100"/>
                        <a:t>SPPL/ UKL-UPL/ AMDAL telah tersedia</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r h="246888">
                <a:tc vMerge="1">
                  <a:txBody>
                    <a:bodyPr/>
                    <a:lstStyle/>
                    <a:p>
                      <a:endParaRPr lang="id-ID"/>
                    </a:p>
                  </a:txBody>
                  <a:tcPr/>
                </a:tc>
                <a:tc vMerge="1">
                  <a:txBody>
                    <a:bodyPr/>
                    <a:lstStyle/>
                    <a:p>
                      <a:endParaRPr lang="id-ID"/>
                    </a:p>
                  </a:txBody>
                  <a:tcPr/>
                </a:tc>
                <a:tc>
                  <a:txBody>
                    <a:bodyPr/>
                    <a:lstStyle/>
                    <a:p>
                      <a:pPr algn="l">
                        <a:defRPr sz="1800"/>
                      </a:pPr>
                      <a:r>
                        <a:rPr sz="1100"/>
                        <a:t>LARPF/ LARAP/ Rencana Penyiapan Lahan telah tersedia</a:t>
                      </a:r>
                    </a:p>
                  </a:txBody>
                  <a:tcPr marL="41148" marR="41148" marT="41148" marB="41148" horzOverflow="overflow">
                    <a:lnT w="12700">
                      <a:solidFill>
                        <a:srgbClr val="4BACC6"/>
                      </a:solidFill>
                    </a:lnT>
                    <a:lnB w="12700">
                      <a:solidFill>
                        <a:srgbClr val="4BACC6"/>
                      </a:solidFill>
                    </a:lnB>
                  </a:tcPr>
                </a:tc>
                <a:tc>
                  <a:txBody>
                    <a:bodyPr/>
                    <a:lstStyle/>
                    <a:p>
                      <a:pPr algn="ctr">
                        <a:defRPr sz="1800"/>
                      </a:pPr>
                      <a:r>
                        <a:rPr sz="1100"/>
                        <a:t>V </a:t>
                      </a:r>
                    </a:p>
                  </a:txBody>
                  <a:tcPr marL="41148" marR="41148" marT="41148" marB="41148" horzOverflow="overflow">
                    <a:lnR w="12700">
                      <a:solidFill>
                        <a:srgbClr val="4BACC6"/>
                      </a:solidFill>
                    </a:lnR>
                    <a:lnT w="12700">
                      <a:solidFill>
                        <a:srgbClr val="4BACC6"/>
                      </a:solidFill>
                    </a:lnT>
                    <a:lnB w="12700">
                      <a:solidFill>
                        <a:srgbClr val="4BACC6"/>
                      </a:solidFill>
                    </a:lnB>
                  </a:tcPr>
                </a:tc>
              </a:tr>
              <a:tr h="246888">
                <a:tc vMerge="1">
                  <a:txBody>
                    <a:bodyPr/>
                    <a:lstStyle/>
                    <a:p>
                      <a:endParaRPr lang="id-ID"/>
                    </a:p>
                  </a:txBody>
                  <a:tcPr/>
                </a:tc>
                <a:tc vMerge="1">
                  <a:txBody>
                    <a:bodyPr/>
                    <a:lstStyle/>
                    <a:p>
                      <a:endParaRPr lang="id-ID"/>
                    </a:p>
                  </a:txBody>
                  <a:tcPr/>
                </a:tc>
                <a:tc>
                  <a:txBody>
                    <a:bodyPr/>
                    <a:lstStyle/>
                    <a:p>
                      <a:pPr algn="l">
                        <a:defRPr sz="1800"/>
                      </a:pPr>
                      <a:r>
                        <a:rPr sz="1100"/>
                        <a:t>Dokumen pendukung lainnya (misal: SOP Operasional dan Pemeliharaan TPST, dst)</a:t>
                      </a:r>
                    </a:p>
                  </a:txBody>
                  <a:tcPr marL="41148" marR="41148" marT="41148" marB="41148" horzOverflow="overflow">
                    <a:lnT w="12700">
                      <a:solidFill>
                        <a:srgbClr val="4BACC6"/>
                      </a:solidFill>
                    </a:lnT>
                    <a:lnB w="12700">
                      <a:solidFill>
                        <a:srgbClr val="4BACC6"/>
                      </a:solidFill>
                    </a:lnB>
                    <a:solidFill>
                      <a:srgbClr val="E8F1F5"/>
                    </a:solidFill>
                  </a:tcPr>
                </a:tc>
                <a:tc>
                  <a:txBody>
                    <a:bodyPr/>
                    <a:lstStyle/>
                    <a:p>
                      <a:pPr algn="ctr">
                        <a:defRPr sz="1800"/>
                      </a:pPr>
                      <a:r>
                        <a:rPr sz="1100"/>
                        <a:t>V </a:t>
                      </a:r>
                    </a:p>
                  </a:txBody>
                  <a:tcPr marL="41148" marR="41148" marT="41148" marB="41148" horzOverflow="overflow">
                    <a:lnR w="12700">
                      <a:solidFill>
                        <a:srgbClr val="4BACC6"/>
                      </a:solidFill>
                    </a:lnR>
                    <a:lnT w="12700">
                      <a:solidFill>
                        <a:srgbClr val="4BACC6"/>
                      </a:solidFill>
                    </a:lnT>
                    <a:lnB w="12700">
                      <a:solidFill>
                        <a:srgbClr val="4BACC6"/>
                      </a:solidFill>
                    </a:lnB>
                    <a:solidFill>
                      <a:srgbClr val="E8F1F5"/>
                    </a:solidFill>
                  </a:tcPr>
                </a:tc>
              </a:tr>
            </a:tbl>
          </a:graphicData>
        </a:graphic>
      </p:graphicFrame>
      <p:sp>
        <p:nvSpPr>
          <p:cNvPr id="2" name="Slide Number Placeholder 1"/>
          <p:cNvSpPr>
            <a:spLocks noGrp="1"/>
          </p:cNvSpPr>
          <p:nvPr>
            <p:ph type="sldNum" sz="quarter" idx="12"/>
          </p:nvPr>
        </p:nvSpPr>
        <p:spPr/>
        <p:txBody>
          <a:bodyPr/>
          <a:lstStyle/>
          <a:p>
            <a:fld id="{B380EB0D-90E7-424C-8E8A-41A3622855FF}" type="slidenum">
              <a:rPr lang="id-ID" smtClean="0"/>
              <a:t>60</a:t>
            </a:fld>
            <a:endParaRPr lang="id-ID"/>
          </a:p>
        </p:txBody>
      </p:sp>
    </p:spTree>
    <p:extLst>
      <p:ext uri="{BB962C8B-B14F-4D97-AF65-F5344CB8AC3E}">
        <p14:creationId xmlns:p14="http://schemas.microsoft.com/office/powerpoint/2010/main" val="2794566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5" name="Picture 1" descr="Picture 1"/>
          <p:cNvPicPr>
            <a:picLocks noChangeAspect="1"/>
          </p:cNvPicPr>
          <p:nvPr/>
        </p:nvPicPr>
        <p:blipFill>
          <a:blip r:embed="rId2">
            <a:extLst/>
          </a:blip>
          <a:stretch>
            <a:fillRect/>
          </a:stretch>
        </p:blipFill>
        <p:spPr>
          <a:xfrm>
            <a:off x="5258596" y="857250"/>
            <a:ext cx="3885406" cy="5143500"/>
          </a:xfrm>
          <a:prstGeom prst="rect">
            <a:avLst/>
          </a:prstGeom>
          <a:ln w="12700">
            <a:miter lim="400000"/>
          </a:ln>
        </p:spPr>
      </p:pic>
      <p:sp>
        <p:nvSpPr>
          <p:cNvPr id="296" name="Title 1"/>
          <p:cNvSpPr txBox="1">
            <a:spLocks noGrp="1"/>
          </p:cNvSpPr>
          <p:nvPr>
            <p:ph type="title"/>
          </p:nvPr>
        </p:nvSpPr>
        <p:spPr>
          <a:xfrm>
            <a:off x="107503" y="73023"/>
            <a:ext cx="9036497" cy="857251"/>
          </a:xfrm>
          <a:prstGeom prst="rect">
            <a:avLst/>
          </a:prstGeom>
        </p:spPr>
        <p:txBody>
          <a:bodyPr/>
          <a:lstStyle>
            <a:lvl1pPr>
              <a:defRPr sz="4100"/>
            </a:lvl1pPr>
          </a:lstStyle>
          <a:p>
            <a:r>
              <a:rPr dirty="0"/>
              <a:t>CHECKLIST 4: </a:t>
            </a:r>
            <a:r>
              <a:rPr dirty="0" err="1"/>
              <a:t>Kesiapan</a:t>
            </a:r>
            <a:r>
              <a:rPr dirty="0"/>
              <a:t> </a:t>
            </a:r>
            <a:r>
              <a:rPr dirty="0" err="1"/>
              <a:t>Pelelangan</a:t>
            </a:r>
            <a:endParaRPr dirty="0"/>
          </a:p>
        </p:txBody>
      </p:sp>
      <p:graphicFrame>
        <p:nvGraphicFramePr>
          <p:cNvPr id="297" name="Table 2"/>
          <p:cNvGraphicFramePr/>
          <p:nvPr/>
        </p:nvGraphicFramePr>
        <p:xfrm>
          <a:off x="107504" y="1600200"/>
          <a:ext cx="8928992" cy="4161852"/>
        </p:xfrm>
        <a:graphic>
          <a:graphicData uri="http://schemas.openxmlformats.org/drawingml/2006/table">
            <a:tbl>
              <a:tblPr firstRow="1" bandRow="1"/>
              <a:tblGrid>
                <a:gridCol w="432048"/>
                <a:gridCol w="2088232"/>
                <a:gridCol w="5544616"/>
                <a:gridCol w="864096"/>
              </a:tblGrid>
              <a:tr h="297275">
                <a:tc>
                  <a:txBody>
                    <a:bodyPr/>
                    <a:lstStyle/>
                    <a:p>
                      <a:pPr algn="ctr">
                        <a:defRPr sz="1800" b="0">
                          <a:solidFill>
                            <a:srgbClr val="000000"/>
                          </a:solidFill>
                        </a:defRPr>
                      </a:pPr>
                      <a:r>
                        <a:rPr sz="1100" b="1" dirty="0">
                          <a:solidFill>
                            <a:srgbClr val="FFFFFF"/>
                          </a:solidFill>
                        </a:rPr>
                        <a:t>No</a:t>
                      </a:r>
                    </a:p>
                  </a:txBody>
                  <a:tcPr marL="41148" marR="41148" marT="41148" marB="41148" anchor="ctr" horzOverflow="overflow">
                    <a:lnL w="12700">
                      <a:solidFill>
                        <a:srgbClr val="9BBB59"/>
                      </a:solidFill>
                    </a:lnL>
                    <a:lnT w="12700">
                      <a:solidFill>
                        <a:srgbClr val="9BBB59"/>
                      </a:solidFill>
                    </a:lnT>
                    <a:lnB w="12700">
                      <a:solidFill>
                        <a:srgbClr val="9BBB59"/>
                      </a:solidFill>
                    </a:lnB>
                    <a:solidFill>
                      <a:srgbClr val="9BBB59"/>
                    </a:solidFill>
                  </a:tcPr>
                </a:tc>
                <a:tc>
                  <a:txBody>
                    <a:bodyPr/>
                    <a:lstStyle/>
                    <a:p>
                      <a:pPr algn="l">
                        <a:defRPr sz="1800" b="0">
                          <a:solidFill>
                            <a:srgbClr val="000000"/>
                          </a:solidFill>
                        </a:defRPr>
                      </a:pPr>
                      <a:r>
                        <a:rPr sz="1100" b="1">
                          <a:solidFill>
                            <a:srgbClr val="FFFFFF"/>
                          </a:solidFill>
                        </a:rPr>
                        <a:t>Aspek</a:t>
                      </a:r>
                    </a:p>
                  </a:txBody>
                  <a:tcPr marL="41148" marR="41148" marT="41148" marB="41148" anchor="ctr" horzOverflow="overflow">
                    <a:lnT w="12700">
                      <a:solidFill>
                        <a:srgbClr val="9BBB59"/>
                      </a:solidFill>
                    </a:lnT>
                    <a:lnB w="12700">
                      <a:solidFill>
                        <a:srgbClr val="9BBB59"/>
                      </a:solidFill>
                    </a:lnB>
                    <a:solidFill>
                      <a:srgbClr val="9BBB59"/>
                    </a:solidFill>
                  </a:tcPr>
                </a:tc>
                <a:tc>
                  <a:txBody>
                    <a:bodyPr/>
                    <a:lstStyle/>
                    <a:p>
                      <a:pPr algn="l">
                        <a:defRPr sz="1800" b="0">
                          <a:solidFill>
                            <a:srgbClr val="000000"/>
                          </a:solidFill>
                        </a:defRPr>
                      </a:pPr>
                      <a:r>
                        <a:rPr sz="1100" b="1">
                          <a:solidFill>
                            <a:srgbClr val="FFFFFF"/>
                          </a:solidFill>
                        </a:rPr>
                        <a:t>Jabaran Aspek</a:t>
                      </a:r>
                    </a:p>
                  </a:txBody>
                  <a:tcPr marL="41148" marR="41148" marT="41148" marB="41148" anchor="ctr" horzOverflow="overflow">
                    <a:lnT w="12700">
                      <a:solidFill>
                        <a:srgbClr val="9BBB59"/>
                      </a:solidFill>
                    </a:lnT>
                    <a:lnB w="12700">
                      <a:solidFill>
                        <a:srgbClr val="9BBB59"/>
                      </a:solidFill>
                    </a:lnB>
                    <a:solidFill>
                      <a:srgbClr val="9BBB59"/>
                    </a:solidFill>
                  </a:tcPr>
                </a:tc>
                <a:tc>
                  <a:txBody>
                    <a:bodyPr/>
                    <a:lstStyle/>
                    <a:p>
                      <a:pPr algn="l">
                        <a:defRPr sz="1800" b="0">
                          <a:solidFill>
                            <a:srgbClr val="000000"/>
                          </a:solidFill>
                        </a:defRPr>
                      </a:pPr>
                      <a:r>
                        <a:rPr sz="1100" b="1">
                          <a:solidFill>
                            <a:srgbClr val="FFFFFF"/>
                          </a:solidFill>
                        </a:rPr>
                        <a:t>Checklist</a:t>
                      </a:r>
                    </a:p>
                  </a:txBody>
                  <a:tcPr marL="41148" marR="41148" marT="41148" marB="41148" anchor="ctr" horzOverflow="overflow">
                    <a:lnR w="12700">
                      <a:solidFill>
                        <a:srgbClr val="9BBB59"/>
                      </a:solidFill>
                    </a:lnR>
                    <a:lnT w="12700">
                      <a:solidFill>
                        <a:srgbClr val="9BBB59"/>
                      </a:solidFill>
                    </a:lnT>
                    <a:lnB w="12700">
                      <a:solidFill>
                        <a:srgbClr val="9BBB59"/>
                      </a:solidFill>
                    </a:lnB>
                    <a:solidFill>
                      <a:srgbClr val="9BBB59"/>
                    </a:solidFill>
                  </a:tcPr>
                </a:tc>
              </a:tr>
              <a:tr h="297275">
                <a:tc rowSpan="5">
                  <a:txBody>
                    <a:bodyPr/>
                    <a:lstStyle/>
                    <a:p>
                      <a:pPr algn="ctr">
                        <a:defRPr sz="1800"/>
                      </a:pPr>
                      <a:r>
                        <a:rPr sz="1100"/>
                        <a:t>1</a:t>
                      </a:r>
                    </a:p>
                  </a:txBody>
                  <a:tcPr marL="41148" marR="41148" marT="41148" marB="41148" horzOverflow="overflow">
                    <a:lnL w="12700">
                      <a:solidFill>
                        <a:srgbClr val="9BBB59"/>
                      </a:solidFill>
                    </a:lnL>
                    <a:lnT w="12700">
                      <a:solidFill>
                        <a:srgbClr val="9BBB59"/>
                      </a:solidFill>
                    </a:lnT>
                    <a:lnB w="12700">
                      <a:solidFill>
                        <a:srgbClr val="9BBB59"/>
                      </a:solidFill>
                    </a:lnB>
                    <a:solidFill>
                      <a:srgbClr val="EFF3E9"/>
                    </a:solidFill>
                  </a:tcPr>
                </a:tc>
                <a:tc rowSpan="5">
                  <a:txBody>
                    <a:bodyPr/>
                    <a:lstStyle/>
                    <a:p>
                      <a:pPr algn="l">
                        <a:defRPr sz="1800"/>
                      </a:pPr>
                      <a:r>
                        <a:rPr sz="1100" b="1"/>
                        <a:t>Kesiapan Dokumen Lelang</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l">
                        <a:defRPr sz="1400" b="1"/>
                      </a:pPr>
                      <a:r>
                        <a:rPr sz="1100"/>
                        <a:t>Dokumen lelang </a:t>
                      </a:r>
                      <a:r>
                        <a:rPr sz="1100" b="0"/>
                        <a:t>sudah lengkap dan tidak ada revisi</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solidFill>
                      <a:srgbClr val="EFF3E9"/>
                    </a:solidFill>
                  </a:tcPr>
                </a:tc>
              </a:tr>
              <a:tr h="297275">
                <a:tc vMerge="1">
                  <a:txBody>
                    <a:bodyPr/>
                    <a:lstStyle/>
                    <a:p>
                      <a:endParaRPr lang="id-ID"/>
                    </a:p>
                  </a:txBody>
                  <a:tcPr/>
                </a:tc>
                <a:tc vMerge="1">
                  <a:txBody>
                    <a:bodyPr/>
                    <a:lstStyle/>
                    <a:p>
                      <a:endParaRPr lang="id-ID"/>
                    </a:p>
                  </a:txBody>
                  <a:tcPr/>
                </a:tc>
                <a:tc>
                  <a:txBody>
                    <a:bodyPr/>
                    <a:lstStyle/>
                    <a:p>
                      <a:pPr algn="l">
                        <a:defRPr sz="1400" b="1"/>
                      </a:pPr>
                      <a:r>
                        <a:rPr sz="1100"/>
                        <a:t>Dokumen safeguard lingkungan </a:t>
                      </a:r>
                      <a:r>
                        <a:rPr sz="1100" b="0"/>
                        <a:t>(SPPL/UKL-UPL) telah disetujui DLH</a:t>
                      </a:r>
                    </a:p>
                  </a:txBody>
                  <a:tcPr marL="41148" marR="41148" marT="41148" marB="41148" horzOverflow="overflow">
                    <a:lnT w="12700">
                      <a:solidFill>
                        <a:srgbClr val="9BBB59"/>
                      </a:solidFill>
                    </a:lnT>
                    <a:lnB w="12700">
                      <a:solidFill>
                        <a:srgbClr val="9BBB59"/>
                      </a:solidFill>
                    </a:lnB>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tcPr>
                </a:tc>
              </a:tr>
              <a:tr h="495459">
                <a:tc vMerge="1">
                  <a:txBody>
                    <a:bodyPr/>
                    <a:lstStyle/>
                    <a:p>
                      <a:endParaRPr lang="id-ID"/>
                    </a:p>
                  </a:txBody>
                  <a:tcPr/>
                </a:tc>
                <a:tc vMerge="1">
                  <a:txBody>
                    <a:bodyPr/>
                    <a:lstStyle/>
                    <a:p>
                      <a:endParaRPr lang="id-ID"/>
                    </a:p>
                  </a:txBody>
                  <a:tcPr/>
                </a:tc>
                <a:tc>
                  <a:txBody>
                    <a:bodyPr/>
                    <a:lstStyle/>
                    <a:p>
                      <a:pPr algn="l">
                        <a:defRPr sz="1400" b="1"/>
                      </a:pPr>
                      <a:r>
                        <a:rPr sz="1100"/>
                        <a:t>Dokumen LARAP </a:t>
                      </a:r>
                      <a:r>
                        <a:rPr sz="1100" b="0"/>
                        <a:t>sudah disetujui PMU dan Bank Dunia, serta sudah selesai atau dalam proses realisasi rencana aksi </a:t>
                      </a:r>
                      <a:r>
                        <a:rPr sz="1100" b="0" i="1"/>
                        <a:t>*optional</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solidFill>
                      <a:srgbClr val="EFF3E9"/>
                    </a:solidFill>
                  </a:tcPr>
                </a:tc>
              </a:tr>
              <a:tr h="495459">
                <a:tc vMerge="1">
                  <a:txBody>
                    <a:bodyPr/>
                    <a:lstStyle/>
                    <a:p>
                      <a:endParaRPr lang="id-ID"/>
                    </a:p>
                  </a:txBody>
                  <a:tcPr/>
                </a:tc>
                <a:tc vMerge="1">
                  <a:txBody>
                    <a:bodyPr/>
                    <a:lstStyle/>
                    <a:p>
                      <a:endParaRPr lang="id-ID"/>
                    </a:p>
                  </a:txBody>
                  <a:tcPr/>
                </a:tc>
                <a:tc>
                  <a:txBody>
                    <a:bodyPr/>
                    <a:lstStyle/>
                    <a:p>
                      <a:pPr algn="l">
                        <a:defRPr sz="1400" b="1" i="1"/>
                      </a:pPr>
                      <a:r>
                        <a:rPr sz="1100"/>
                        <a:t>Standard Bidding Document </a:t>
                      </a:r>
                      <a:r>
                        <a:rPr sz="1100" b="0" i="0"/>
                        <a:t>telah disesuaikan dengan ketentuan lender dan telah selesai disusun</a:t>
                      </a:r>
                    </a:p>
                  </a:txBody>
                  <a:tcPr marL="41148" marR="41148" marT="41148" marB="41148" horzOverflow="overflow">
                    <a:lnT w="12700">
                      <a:solidFill>
                        <a:srgbClr val="9BBB59"/>
                      </a:solidFill>
                    </a:lnT>
                    <a:lnB w="12700">
                      <a:solidFill>
                        <a:srgbClr val="9BBB59"/>
                      </a:solidFill>
                    </a:lnB>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tcPr>
                </a:tc>
              </a:tr>
              <a:tr h="297275">
                <a:tc vMerge="1">
                  <a:txBody>
                    <a:bodyPr/>
                    <a:lstStyle/>
                    <a:p>
                      <a:endParaRPr lang="id-ID"/>
                    </a:p>
                  </a:txBody>
                  <a:tcPr/>
                </a:tc>
                <a:tc vMerge="1">
                  <a:txBody>
                    <a:bodyPr/>
                    <a:lstStyle/>
                    <a:p>
                      <a:endParaRPr lang="id-ID"/>
                    </a:p>
                  </a:txBody>
                  <a:tcPr/>
                </a:tc>
                <a:tc>
                  <a:txBody>
                    <a:bodyPr/>
                    <a:lstStyle/>
                    <a:p>
                      <a:pPr algn="l">
                        <a:defRPr sz="1400" b="1"/>
                      </a:pPr>
                      <a:r>
                        <a:rPr sz="1100"/>
                        <a:t>Jadwal lelang </a:t>
                      </a:r>
                      <a:r>
                        <a:rPr sz="1100" b="0"/>
                        <a:t>dari Pokja ULP telah disetujui PMU dan Satker PKP Provinsi setempat</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solidFill>
                      <a:srgbClr val="EFF3E9"/>
                    </a:solidFill>
                  </a:tcPr>
                </a:tc>
              </a:tr>
              <a:tr h="297275">
                <a:tc rowSpan="2">
                  <a:txBody>
                    <a:bodyPr/>
                    <a:lstStyle/>
                    <a:p>
                      <a:pPr algn="ctr">
                        <a:defRPr sz="1800"/>
                      </a:pPr>
                      <a:r>
                        <a:rPr sz="1100"/>
                        <a:t>2</a:t>
                      </a:r>
                    </a:p>
                  </a:txBody>
                  <a:tcPr marL="41148" marR="41148" marT="41148" marB="41148" horzOverflow="overflow">
                    <a:lnL w="12700">
                      <a:solidFill>
                        <a:srgbClr val="9BBB59"/>
                      </a:solidFill>
                    </a:lnL>
                    <a:lnT w="12700">
                      <a:solidFill>
                        <a:srgbClr val="9BBB59"/>
                      </a:solidFill>
                    </a:lnT>
                    <a:lnB w="12700">
                      <a:solidFill>
                        <a:srgbClr val="9BBB59"/>
                      </a:solidFill>
                    </a:lnB>
                  </a:tcPr>
                </a:tc>
                <a:tc rowSpan="2">
                  <a:txBody>
                    <a:bodyPr/>
                    <a:lstStyle/>
                    <a:p>
                      <a:pPr algn="l">
                        <a:defRPr sz="1800"/>
                      </a:pPr>
                      <a:r>
                        <a:rPr sz="1100" b="1"/>
                        <a:t>Pendanaan Infrastruktur Skala Kawasan </a:t>
                      </a:r>
                    </a:p>
                  </a:txBody>
                  <a:tcPr marL="41148" marR="41148" marT="41148" marB="41148" horzOverflow="overflow">
                    <a:lnT w="12700">
                      <a:solidFill>
                        <a:srgbClr val="9BBB59"/>
                      </a:solidFill>
                    </a:lnT>
                    <a:lnB w="12700">
                      <a:solidFill>
                        <a:srgbClr val="9BBB59"/>
                      </a:solidFill>
                    </a:lnB>
                  </a:tcPr>
                </a:tc>
                <a:tc>
                  <a:txBody>
                    <a:bodyPr/>
                    <a:lstStyle/>
                    <a:p>
                      <a:pPr algn="l">
                        <a:defRPr sz="1800"/>
                      </a:pPr>
                      <a:r>
                        <a:rPr sz="1100"/>
                        <a:t>Alokasi DIPA untuk kontrak jasa konstruksi telah tersedia</a:t>
                      </a:r>
                    </a:p>
                  </a:txBody>
                  <a:tcPr marL="41148" marR="41148" marT="41148" marB="41148" horzOverflow="overflow">
                    <a:lnT w="12700">
                      <a:solidFill>
                        <a:srgbClr val="9BBB59"/>
                      </a:solidFill>
                    </a:lnT>
                    <a:lnB w="12700">
                      <a:solidFill>
                        <a:srgbClr val="9BBB59"/>
                      </a:solidFill>
                    </a:lnB>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tcPr>
                </a:tc>
              </a:tr>
              <a:tr h="297275">
                <a:tc vMerge="1">
                  <a:txBody>
                    <a:bodyPr/>
                    <a:lstStyle/>
                    <a:p>
                      <a:endParaRPr lang="id-ID"/>
                    </a:p>
                  </a:txBody>
                  <a:tcPr/>
                </a:tc>
                <a:tc vMerge="1">
                  <a:txBody>
                    <a:bodyPr/>
                    <a:lstStyle/>
                    <a:p>
                      <a:endParaRPr lang="id-ID"/>
                    </a:p>
                  </a:txBody>
                  <a:tcPr/>
                </a:tc>
                <a:tc>
                  <a:txBody>
                    <a:bodyPr/>
                    <a:lstStyle/>
                    <a:p>
                      <a:pPr algn="l">
                        <a:defRPr sz="1400"/>
                      </a:pPr>
                      <a:r>
                        <a:rPr sz="1100"/>
                        <a:t>Alokasi DIPA untuk kontrak jasa konsultan supervisi telah tersedia </a:t>
                      </a:r>
                      <a:r>
                        <a:rPr sz="1100" i="1"/>
                        <a:t>*optional</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solidFill>
                      <a:srgbClr val="EFF3E9"/>
                    </a:solidFill>
                  </a:tcPr>
                </a:tc>
              </a:tr>
              <a:tr h="297275">
                <a:tc rowSpan="3">
                  <a:txBody>
                    <a:bodyPr/>
                    <a:lstStyle/>
                    <a:p>
                      <a:pPr algn="ctr">
                        <a:defRPr sz="1800"/>
                      </a:pPr>
                      <a:r>
                        <a:rPr sz="1100"/>
                        <a:t>3</a:t>
                      </a:r>
                    </a:p>
                  </a:txBody>
                  <a:tcPr marL="41148" marR="41148" marT="41148" marB="41148" horzOverflow="overflow">
                    <a:lnL w="12700">
                      <a:solidFill>
                        <a:srgbClr val="9BBB59"/>
                      </a:solidFill>
                    </a:lnL>
                    <a:lnT w="12700">
                      <a:solidFill>
                        <a:srgbClr val="9BBB59"/>
                      </a:solidFill>
                    </a:lnT>
                    <a:lnB w="12700">
                      <a:solidFill>
                        <a:srgbClr val="9BBB59"/>
                      </a:solidFill>
                    </a:lnB>
                  </a:tcPr>
                </a:tc>
                <a:tc rowSpan="3">
                  <a:txBody>
                    <a:bodyPr/>
                    <a:lstStyle/>
                    <a:p>
                      <a:pPr algn="l">
                        <a:defRPr sz="1800"/>
                      </a:pPr>
                      <a:r>
                        <a:rPr sz="1100" b="1"/>
                        <a:t>Kelembagaan Pokja ULP</a:t>
                      </a:r>
                    </a:p>
                  </a:txBody>
                  <a:tcPr marL="41148" marR="41148" marT="41148" marB="41148" horzOverflow="overflow">
                    <a:lnT w="12700">
                      <a:solidFill>
                        <a:srgbClr val="9BBB59"/>
                      </a:solidFill>
                    </a:lnT>
                    <a:lnB w="12700">
                      <a:solidFill>
                        <a:srgbClr val="9BBB59"/>
                      </a:solidFill>
                    </a:lnB>
                  </a:tcPr>
                </a:tc>
                <a:tc>
                  <a:txBody>
                    <a:bodyPr/>
                    <a:lstStyle/>
                    <a:p>
                      <a:pPr algn="l">
                        <a:defRPr sz="1800"/>
                      </a:pPr>
                      <a:r>
                        <a:rPr sz="1100"/>
                        <a:t>Pokja ULP sudah terbentuk dan di-SK-kan</a:t>
                      </a:r>
                    </a:p>
                  </a:txBody>
                  <a:tcPr marL="41148" marR="41148" marT="41148" marB="41148" horzOverflow="overflow">
                    <a:lnT w="12700">
                      <a:solidFill>
                        <a:srgbClr val="9BBB59"/>
                      </a:solidFill>
                    </a:lnT>
                    <a:lnB w="12700">
                      <a:solidFill>
                        <a:srgbClr val="9BBB59"/>
                      </a:solidFill>
                    </a:lnB>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tcPr>
                </a:tc>
              </a:tr>
              <a:tr h="297275">
                <a:tc vMerge="1">
                  <a:txBody>
                    <a:bodyPr/>
                    <a:lstStyle/>
                    <a:p>
                      <a:endParaRPr lang="id-ID"/>
                    </a:p>
                  </a:txBody>
                  <a:tcPr/>
                </a:tc>
                <a:tc vMerge="1">
                  <a:txBody>
                    <a:bodyPr/>
                    <a:lstStyle/>
                    <a:p>
                      <a:endParaRPr lang="id-ID"/>
                    </a:p>
                  </a:txBody>
                  <a:tcPr/>
                </a:tc>
                <a:tc>
                  <a:txBody>
                    <a:bodyPr/>
                    <a:lstStyle/>
                    <a:p>
                      <a:pPr algn="l">
                        <a:defRPr sz="1800"/>
                      </a:pPr>
                      <a:r>
                        <a:rPr sz="1100"/>
                        <a:t>BOP Pokja ULP sudah tersedia</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solidFill>
                      <a:srgbClr val="EFF3E9"/>
                    </a:solidFill>
                  </a:tcPr>
                </a:tc>
              </a:tr>
              <a:tr h="297275">
                <a:tc vMerge="1">
                  <a:txBody>
                    <a:bodyPr/>
                    <a:lstStyle/>
                    <a:p>
                      <a:endParaRPr lang="id-ID"/>
                    </a:p>
                  </a:txBody>
                  <a:tcPr/>
                </a:tc>
                <a:tc vMerge="1">
                  <a:txBody>
                    <a:bodyPr/>
                    <a:lstStyle/>
                    <a:p>
                      <a:endParaRPr lang="id-ID"/>
                    </a:p>
                  </a:txBody>
                  <a:tcPr/>
                </a:tc>
                <a:tc>
                  <a:txBody>
                    <a:bodyPr/>
                    <a:lstStyle/>
                    <a:p>
                      <a:pPr algn="l">
                        <a:defRPr sz="1800"/>
                      </a:pPr>
                      <a:r>
                        <a:rPr sz="1100"/>
                        <a:t>Pokja ULP sudah dilatih/ diberikan pembekalan oleh PMU dan Bank Dunia</a:t>
                      </a:r>
                    </a:p>
                  </a:txBody>
                  <a:tcPr marL="41148" marR="41148" marT="41148" marB="41148" horzOverflow="overflow">
                    <a:lnT w="12700">
                      <a:solidFill>
                        <a:srgbClr val="9BBB59"/>
                      </a:solidFill>
                    </a:lnT>
                    <a:lnB w="12700">
                      <a:solidFill>
                        <a:srgbClr val="9BBB59"/>
                      </a:solidFill>
                    </a:lnB>
                  </a:tcPr>
                </a:tc>
                <a:tc>
                  <a:txBody>
                    <a:bodyPr/>
                    <a:lstStyle/>
                    <a:p>
                      <a:pPr algn="ctr">
                        <a:defRPr sz="1800"/>
                      </a:pPr>
                      <a:r>
                        <a:rPr sz="1100"/>
                        <a:t>V</a:t>
                      </a:r>
                    </a:p>
                  </a:txBody>
                  <a:tcPr marL="41148" marR="41148" marT="41148" marB="41148" horzOverflow="overflow">
                    <a:lnR w="12700">
                      <a:solidFill>
                        <a:srgbClr val="9BBB59"/>
                      </a:solidFill>
                    </a:lnR>
                    <a:lnT w="12700">
                      <a:solidFill>
                        <a:srgbClr val="9BBB59"/>
                      </a:solidFill>
                    </a:lnT>
                    <a:lnB w="12700">
                      <a:solidFill>
                        <a:srgbClr val="9BBB59"/>
                      </a:solidFill>
                    </a:lnB>
                  </a:tcPr>
                </a:tc>
              </a:tr>
              <a:tr h="495459">
                <a:tc>
                  <a:txBody>
                    <a:bodyPr/>
                    <a:lstStyle/>
                    <a:p>
                      <a:pPr algn="ctr">
                        <a:defRPr sz="1800"/>
                      </a:pPr>
                      <a:r>
                        <a:rPr sz="1100"/>
                        <a:t>4</a:t>
                      </a:r>
                    </a:p>
                  </a:txBody>
                  <a:tcPr marL="41148" marR="41148" marT="41148" marB="41148" horzOverflow="overflow">
                    <a:lnL w="12700">
                      <a:solidFill>
                        <a:srgbClr val="9BBB59"/>
                      </a:solidFill>
                    </a:lnL>
                    <a:lnT w="12700">
                      <a:solidFill>
                        <a:srgbClr val="9BBB59"/>
                      </a:solidFill>
                    </a:lnT>
                    <a:lnB w="12700">
                      <a:solidFill>
                        <a:srgbClr val="9BBB59"/>
                      </a:solidFill>
                    </a:lnB>
                    <a:solidFill>
                      <a:srgbClr val="EFF3E9"/>
                    </a:solidFill>
                  </a:tcPr>
                </a:tc>
                <a:tc>
                  <a:txBody>
                    <a:bodyPr/>
                    <a:lstStyle/>
                    <a:p>
                      <a:pPr algn="l">
                        <a:defRPr sz="1800"/>
                      </a:pPr>
                      <a:r>
                        <a:rPr sz="1100" b="1"/>
                        <a:t>Kesiapan Konsultan Supervisi</a:t>
                      </a:r>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l">
                        <a:defRPr sz="1800"/>
                      </a:pPr>
                      <a:r>
                        <a:rPr sz="1100" i="1" dirty="0"/>
                        <a:t>*</a:t>
                      </a:r>
                      <a:r>
                        <a:rPr sz="1100" i="1" dirty="0" err="1"/>
                        <a:t>jika</a:t>
                      </a:r>
                      <a:r>
                        <a:rPr sz="1100" i="1" dirty="0"/>
                        <a:t> TMC </a:t>
                      </a:r>
                      <a:r>
                        <a:rPr sz="1100" i="1" dirty="0" err="1"/>
                        <a:t>belum</a:t>
                      </a:r>
                      <a:r>
                        <a:rPr sz="1100" i="1" dirty="0"/>
                        <a:t> </a:t>
                      </a:r>
                      <a:r>
                        <a:rPr sz="1100" i="1" dirty="0" err="1"/>
                        <a:t>terkontrak</a:t>
                      </a:r>
                      <a:r>
                        <a:rPr sz="1100" i="1" dirty="0"/>
                        <a:t>, </a:t>
                      </a:r>
                      <a:r>
                        <a:rPr sz="1100" i="1" dirty="0" err="1"/>
                        <a:t>maka</a:t>
                      </a:r>
                      <a:r>
                        <a:rPr sz="1100" i="1" dirty="0"/>
                        <a:t> </a:t>
                      </a:r>
                      <a:r>
                        <a:rPr sz="1100" i="1" dirty="0" err="1"/>
                        <a:t>Satker</a:t>
                      </a:r>
                      <a:r>
                        <a:rPr sz="1100" i="1" dirty="0"/>
                        <a:t> PKP </a:t>
                      </a:r>
                      <a:r>
                        <a:rPr sz="1100" i="1" dirty="0" err="1"/>
                        <a:t>Provinsi</a:t>
                      </a:r>
                      <a:r>
                        <a:rPr sz="1100" i="1" dirty="0"/>
                        <a:t> </a:t>
                      </a:r>
                      <a:r>
                        <a:rPr sz="1100" i="1" dirty="0" err="1"/>
                        <a:t>wajib</a:t>
                      </a:r>
                      <a:r>
                        <a:rPr sz="1100" i="1" dirty="0"/>
                        <a:t> </a:t>
                      </a:r>
                      <a:r>
                        <a:rPr sz="1100" i="1" dirty="0" err="1"/>
                        <a:t>menyiapkan</a:t>
                      </a:r>
                      <a:r>
                        <a:rPr sz="1100" i="1" dirty="0"/>
                        <a:t> </a:t>
                      </a:r>
                      <a:r>
                        <a:rPr sz="1100" i="1" dirty="0" err="1"/>
                        <a:t>konsultan</a:t>
                      </a:r>
                      <a:r>
                        <a:rPr sz="1100" i="1" dirty="0"/>
                        <a:t> </a:t>
                      </a:r>
                      <a:r>
                        <a:rPr sz="1100" i="1" dirty="0" err="1"/>
                        <a:t>supervisi</a:t>
                      </a:r>
                      <a:r>
                        <a:rPr sz="1100" i="1" dirty="0"/>
                        <a:t> </a:t>
                      </a:r>
                      <a:r>
                        <a:rPr sz="1100" i="1" dirty="0" err="1"/>
                        <a:t>berupa</a:t>
                      </a:r>
                      <a:r>
                        <a:rPr sz="1100" i="1" dirty="0"/>
                        <a:t> </a:t>
                      </a:r>
                      <a:r>
                        <a:rPr sz="1100" i="1" dirty="0" err="1"/>
                        <a:t>Konsultan</a:t>
                      </a:r>
                      <a:r>
                        <a:rPr sz="1100" i="1" dirty="0"/>
                        <a:t> Individual </a:t>
                      </a:r>
                      <a:r>
                        <a:rPr sz="1100" i="1" dirty="0" err="1"/>
                        <a:t>dengan</a:t>
                      </a:r>
                      <a:r>
                        <a:rPr sz="1100" i="1" dirty="0"/>
                        <a:t> </a:t>
                      </a:r>
                      <a:r>
                        <a:rPr sz="1100" i="1" dirty="0" err="1"/>
                        <a:t>kualifikasi</a:t>
                      </a:r>
                      <a:r>
                        <a:rPr sz="1100" i="1" dirty="0"/>
                        <a:t> </a:t>
                      </a:r>
                      <a:r>
                        <a:rPr sz="1100" i="1" dirty="0" err="1"/>
                        <a:t>tenaga</a:t>
                      </a:r>
                      <a:r>
                        <a:rPr sz="1100" i="1" dirty="0"/>
                        <a:t> </a:t>
                      </a:r>
                      <a:r>
                        <a:rPr sz="1100" i="1" dirty="0" err="1"/>
                        <a:t>ahli</a:t>
                      </a:r>
                      <a:r>
                        <a:rPr sz="1100" i="1" dirty="0"/>
                        <a:t> </a:t>
                      </a:r>
                      <a:r>
                        <a:rPr sz="1100" i="1" dirty="0" err="1"/>
                        <a:t>supervisi</a:t>
                      </a:r>
                      <a:endParaRPr sz="1100" i="1" dirty="0"/>
                    </a:p>
                  </a:txBody>
                  <a:tcPr marL="41148" marR="41148" marT="41148" marB="41148" horzOverflow="overflow">
                    <a:lnT w="12700">
                      <a:solidFill>
                        <a:srgbClr val="9BBB59"/>
                      </a:solidFill>
                    </a:lnT>
                    <a:lnB w="12700">
                      <a:solidFill>
                        <a:srgbClr val="9BBB59"/>
                      </a:solidFill>
                    </a:lnB>
                    <a:solidFill>
                      <a:srgbClr val="EFF3E9"/>
                    </a:solidFill>
                  </a:tcPr>
                </a:tc>
                <a:tc>
                  <a:txBody>
                    <a:bodyPr/>
                    <a:lstStyle/>
                    <a:p>
                      <a:pPr algn="ctr">
                        <a:defRPr sz="1800"/>
                      </a:pPr>
                      <a:r>
                        <a:rPr sz="1100"/>
                        <a:t>V </a:t>
                      </a:r>
                    </a:p>
                  </a:txBody>
                  <a:tcPr marL="41148" marR="41148" marT="41148" marB="41148" horzOverflow="overflow">
                    <a:lnR w="12700">
                      <a:solidFill>
                        <a:srgbClr val="9BBB59"/>
                      </a:solidFill>
                    </a:lnR>
                    <a:lnT w="12700">
                      <a:solidFill>
                        <a:srgbClr val="9BBB59"/>
                      </a:solidFill>
                    </a:lnT>
                    <a:lnB w="12700">
                      <a:solidFill>
                        <a:srgbClr val="9BBB59"/>
                      </a:solidFill>
                    </a:lnB>
                    <a:solidFill>
                      <a:srgbClr val="EFF3E9"/>
                    </a:solidFill>
                  </a:tcPr>
                </a:tc>
              </a:tr>
            </a:tbl>
          </a:graphicData>
        </a:graphic>
      </p:graphicFrame>
      <p:sp>
        <p:nvSpPr>
          <p:cNvPr id="2" name="Slide Number Placeholder 1"/>
          <p:cNvSpPr>
            <a:spLocks noGrp="1"/>
          </p:cNvSpPr>
          <p:nvPr>
            <p:ph type="sldNum" sz="quarter" idx="12"/>
          </p:nvPr>
        </p:nvSpPr>
        <p:spPr/>
        <p:txBody>
          <a:bodyPr/>
          <a:lstStyle/>
          <a:p>
            <a:fld id="{B380EB0D-90E7-424C-8E8A-41A3622855FF}" type="slidenum">
              <a:rPr lang="id-ID" smtClean="0"/>
              <a:t>61</a:t>
            </a:fld>
            <a:endParaRPr lang="id-ID"/>
          </a:p>
        </p:txBody>
      </p:sp>
    </p:spTree>
    <p:extLst>
      <p:ext uri="{BB962C8B-B14F-4D97-AF65-F5344CB8AC3E}">
        <p14:creationId xmlns:p14="http://schemas.microsoft.com/office/powerpoint/2010/main" val="2607847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Slide Number Placeholder 2"/>
          <p:cNvSpPr>
            <a:spLocks noGrp="1"/>
          </p:cNvSpPr>
          <p:nvPr>
            <p:ph type="sldNum" sz="quarter" idx="12"/>
          </p:nvPr>
        </p:nvSpPr>
        <p:spPr/>
        <p:txBody>
          <a:bodyPr/>
          <a:lstStyle/>
          <a:p>
            <a:fld id="{9CD5A045-6D39-4879-8E20-C877BE4435CE}" type="slidenum">
              <a:rPr lang="en-US" smtClean="0"/>
              <a:t>62</a:t>
            </a:fld>
            <a:endParaRPr lang="en-US"/>
          </a:p>
        </p:txBody>
      </p:sp>
      <p:sp>
        <p:nvSpPr>
          <p:cNvPr id="5" name="object 2"/>
          <p:cNvSpPr txBox="1">
            <a:spLocks/>
          </p:cNvSpPr>
          <p:nvPr/>
        </p:nvSpPr>
        <p:spPr>
          <a:xfrm>
            <a:off x="133350" y="2863850"/>
            <a:ext cx="9925050" cy="741680"/>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nSpc>
                <a:spcPct val="100000"/>
              </a:lnSpc>
              <a:spcBef>
                <a:spcPts val="100"/>
              </a:spcBef>
            </a:pPr>
            <a:r>
              <a:rPr lang="id-ID" sz="4700" spc="-5" dirty="0" smtClean="0">
                <a:solidFill>
                  <a:srgbClr val="000000"/>
                </a:solidFill>
              </a:rPr>
              <a:t>RESPON PEMBANGUNAN</a:t>
            </a:r>
            <a:r>
              <a:rPr lang="id-ID" sz="4700" spc="-35" dirty="0" smtClean="0">
                <a:solidFill>
                  <a:srgbClr val="000000"/>
                </a:solidFill>
              </a:rPr>
              <a:t> </a:t>
            </a:r>
            <a:r>
              <a:rPr lang="id-ID" sz="4700" spc="-55" dirty="0" smtClean="0">
                <a:solidFill>
                  <a:srgbClr val="000000"/>
                </a:solidFill>
              </a:rPr>
              <a:t>KOTA/DESA</a:t>
            </a:r>
            <a:endParaRPr lang="id-ID" sz="4700" dirty="0"/>
          </a:p>
        </p:txBody>
      </p:sp>
      <p:sp>
        <p:nvSpPr>
          <p:cNvPr id="6" name="object 3"/>
          <p:cNvSpPr txBox="1"/>
          <p:nvPr/>
        </p:nvSpPr>
        <p:spPr>
          <a:xfrm>
            <a:off x="3663950" y="3790950"/>
            <a:ext cx="2976245" cy="284480"/>
          </a:xfrm>
          <a:prstGeom prst="rect">
            <a:avLst/>
          </a:prstGeom>
        </p:spPr>
        <p:txBody>
          <a:bodyPr vert="horz" wrap="square" lIns="0" tIns="12700" rIns="0" bIns="0" rtlCol="0">
            <a:spAutoFit/>
          </a:bodyPr>
          <a:lstStyle/>
          <a:p>
            <a:pPr marL="12700">
              <a:lnSpc>
                <a:spcPct val="100000"/>
              </a:lnSpc>
              <a:spcBef>
                <a:spcPts val="100"/>
              </a:spcBef>
            </a:pPr>
            <a:r>
              <a:rPr sz="1700" i="1" spc="204" dirty="0">
                <a:solidFill>
                  <a:srgbClr val="625B48"/>
                </a:solidFill>
                <a:latin typeface="Arial"/>
                <a:cs typeface="Arial"/>
              </a:rPr>
              <a:t>Beberapa </a:t>
            </a:r>
            <a:r>
              <a:rPr sz="1700" i="1" spc="290" dirty="0">
                <a:solidFill>
                  <a:srgbClr val="625B48"/>
                </a:solidFill>
                <a:latin typeface="Arial"/>
                <a:cs typeface="Arial"/>
              </a:rPr>
              <a:t>kota </a:t>
            </a:r>
            <a:r>
              <a:rPr sz="1700" i="1" spc="295" dirty="0">
                <a:solidFill>
                  <a:srgbClr val="625B48"/>
                </a:solidFill>
                <a:latin typeface="Arial"/>
                <a:cs typeface="Arial"/>
              </a:rPr>
              <a:t>di</a:t>
            </a:r>
            <a:r>
              <a:rPr sz="1700" i="1" spc="600" dirty="0">
                <a:solidFill>
                  <a:srgbClr val="625B48"/>
                </a:solidFill>
                <a:latin typeface="Arial"/>
                <a:cs typeface="Arial"/>
              </a:rPr>
              <a:t> </a:t>
            </a:r>
            <a:r>
              <a:rPr sz="1700" i="1" spc="229" dirty="0">
                <a:solidFill>
                  <a:srgbClr val="625B48"/>
                </a:solidFill>
                <a:latin typeface="Arial"/>
                <a:cs typeface="Arial"/>
              </a:rPr>
              <a:t>dunia</a:t>
            </a:r>
            <a:endParaRPr sz="1700" dirty="0">
              <a:latin typeface="Arial"/>
              <a:cs typeface="Arial"/>
            </a:endParaRPr>
          </a:p>
        </p:txBody>
      </p:sp>
    </p:spTree>
    <p:extLst>
      <p:ext uri="{BB962C8B-B14F-4D97-AF65-F5344CB8AC3E}">
        <p14:creationId xmlns:p14="http://schemas.microsoft.com/office/powerpoint/2010/main" val="73946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62571" y="381"/>
            <a:ext cx="8526512" cy="671645"/>
          </a:xfrm>
          <a:prstGeom prst="rect">
            <a:avLst/>
          </a:prstGeom>
        </p:spPr>
        <p:txBody>
          <a:bodyPr vert="horz" wrap="square" lIns="0" tIns="39737" rIns="0" bIns="0" rtlCol="0" anchor="ctr">
            <a:spAutoFit/>
          </a:bodyPr>
          <a:lstStyle/>
          <a:p>
            <a:pPr marL="8929">
              <a:lnSpc>
                <a:spcPct val="100000"/>
              </a:lnSpc>
              <a:spcBef>
                <a:spcPts val="313"/>
              </a:spcBef>
            </a:pPr>
            <a:r>
              <a:rPr sz="2250" spc="-4" dirty="0"/>
              <a:t>CHEONGGYE CHEON RIVER, SEOUL </a:t>
            </a:r>
            <a:r>
              <a:rPr sz="2250" dirty="0"/>
              <a:t>– </a:t>
            </a:r>
            <a:r>
              <a:rPr sz="2250" spc="-4" dirty="0"/>
              <a:t>SOUTH</a:t>
            </a:r>
            <a:r>
              <a:rPr sz="2250" spc="-84" dirty="0"/>
              <a:t> </a:t>
            </a:r>
            <a:r>
              <a:rPr sz="2250" spc="-4" dirty="0"/>
              <a:t>KOREA</a:t>
            </a:r>
            <a:endParaRPr sz="2250" dirty="0"/>
          </a:p>
          <a:p>
            <a:pPr marL="26788">
              <a:lnSpc>
                <a:spcPct val="100000"/>
              </a:lnSpc>
              <a:spcBef>
                <a:spcPts val="183"/>
              </a:spcBef>
            </a:pPr>
            <a:r>
              <a:rPr sz="1687" spc="-4" dirty="0">
                <a:solidFill>
                  <a:srgbClr val="000000"/>
                </a:solidFill>
                <a:latin typeface="Trebuchet MS"/>
                <a:cs typeface="Trebuchet MS"/>
              </a:rPr>
              <a:t>Mengembalikan dan </a:t>
            </a:r>
            <a:r>
              <a:rPr sz="1687" dirty="0">
                <a:solidFill>
                  <a:srgbClr val="000000"/>
                </a:solidFill>
                <a:latin typeface="Trebuchet MS"/>
                <a:cs typeface="Trebuchet MS"/>
              </a:rPr>
              <a:t>meningkatkan </a:t>
            </a:r>
            <a:r>
              <a:rPr sz="1687" spc="-4" dirty="0">
                <a:solidFill>
                  <a:srgbClr val="000000"/>
                </a:solidFill>
                <a:latin typeface="Trebuchet MS"/>
                <a:cs typeface="Trebuchet MS"/>
              </a:rPr>
              <a:t>fungsi </a:t>
            </a:r>
            <a:r>
              <a:rPr sz="1687" dirty="0">
                <a:solidFill>
                  <a:srgbClr val="000000"/>
                </a:solidFill>
                <a:latin typeface="Trebuchet MS"/>
                <a:cs typeface="Trebuchet MS"/>
              </a:rPr>
              <a:t>sungai, </a:t>
            </a:r>
            <a:r>
              <a:rPr sz="1687" spc="-4" dirty="0">
                <a:solidFill>
                  <a:srgbClr val="000000"/>
                </a:solidFill>
                <a:latin typeface="Trebuchet MS"/>
                <a:cs typeface="Trebuchet MS"/>
              </a:rPr>
              <a:t>melalui restorasi </a:t>
            </a:r>
            <a:r>
              <a:rPr sz="1687" dirty="0">
                <a:solidFill>
                  <a:srgbClr val="000000"/>
                </a:solidFill>
                <a:latin typeface="Trebuchet MS"/>
                <a:cs typeface="Trebuchet MS"/>
              </a:rPr>
              <a:t>5,8 km </a:t>
            </a:r>
            <a:r>
              <a:rPr sz="1687" spc="-4" dirty="0">
                <a:solidFill>
                  <a:srgbClr val="000000"/>
                </a:solidFill>
                <a:latin typeface="Trebuchet MS"/>
                <a:cs typeface="Trebuchet MS"/>
              </a:rPr>
              <a:t>highway</a:t>
            </a:r>
            <a:r>
              <a:rPr sz="1687" spc="80" dirty="0">
                <a:solidFill>
                  <a:srgbClr val="000000"/>
                </a:solidFill>
                <a:latin typeface="Trebuchet MS"/>
                <a:cs typeface="Trebuchet MS"/>
              </a:rPr>
              <a:t> </a:t>
            </a:r>
            <a:r>
              <a:rPr sz="1687" spc="-4" dirty="0" smtClean="0">
                <a:solidFill>
                  <a:srgbClr val="000000"/>
                </a:solidFill>
                <a:latin typeface="Trebuchet MS"/>
                <a:cs typeface="Trebuchet MS"/>
              </a:rPr>
              <a:t>road</a:t>
            </a:r>
            <a:endParaRPr sz="1687" dirty="0">
              <a:latin typeface="Trebuchet MS"/>
              <a:cs typeface="Trebuchet MS"/>
            </a:endParaRPr>
          </a:p>
        </p:txBody>
      </p:sp>
      <p:sp>
        <p:nvSpPr>
          <p:cNvPr id="3" name="object 3"/>
          <p:cNvSpPr txBox="1"/>
          <p:nvPr/>
        </p:nvSpPr>
        <p:spPr>
          <a:xfrm>
            <a:off x="44648" y="6616898"/>
            <a:ext cx="4544318" cy="160469"/>
          </a:xfrm>
          <a:prstGeom prst="rect">
            <a:avLst/>
          </a:prstGeom>
        </p:spPr>
        <p:txBody>
          <a:bodyPr vert="horz" wrap="square" lIns="0" tIns="8930" rIns="0" bIns="0" rtlCol="0">
            <a:spAutoFit/>
          </a:bodyPr>
          <a:lstStyle/>
          <a:p>
            <a:pPr marL="8929">
              <a:spcBef>
                <a:spcPts val="70"/>
              </a:spcBef>
            </a:pPr>
            <a:r>
              <a:rPr sz="984" spc="-4" dirty="0">
                <a:latin typeface="Trebuchet MS"/>
                <a:cs typeface="Trebuchet MS"/>
              </a:rPr>
              <a:t>So</a:t>
            </a:r>
            <a:r>
              <a:rPr sz="984" spc="-4" dirty="0">
                <a:latin typeface="Trebuchet MS"/>
                <a:cs typeface="Trebuchet MS"/>
                <a:hlinkClick r:id="rId2"/>
              </a:rPr>
              <a:t>urce:</a:t>
            </a:r>
            <a:r>
              <a:rPr sz="984" spc="46" dirty="0">
                <a:latin typeface="Trebuchet MS"/>
                <a:cs typeface="Trebuchet MS"/>
                <a:hlinkClick r:id="rId2"/>
              </a:rPr>
              <a:t> </a:t>
            </a:r>
            <a:r>
              <a:rPr sz="984" spc="-4" dirty="0">
                <a:latin typeface="Trebuchet MS"/>
                <a:cs typeface="Trebuchet MS"/>
                <a:hlinkClick r:id="rId2"/>
              </a:rPr>
              <a:t>http://www.urbanacupuncture.network/2016/06/03/rebirth-of-a-river/</a:t>
            </a:r>
            <a:endParaRPr sz="984">
              <a:latin typeface="Trebuchet MS"/>
              <a:cs typeface="Trebuchet MS"/>
            </a:endParaRPr>
          </a:p>
        </p:txBody>
      </p:sp>
      <p:pic>
        <p:nvPicPr>
          <p:cNvPr id="6" name="Picture 5"/>
          <p:cNvPicPr>
            <a:picLocks noChangeAspect="1"/>
          </p:cNvPicPr>
          <p:nvPr/>
        </p:nvPicPr>
        <p:blipFill>
          <a:blip r:embed="rId3"/>
          <a:stretch>
            <a:fillRect/>
          </a:stretch>
        </p:blipFill>
        <p:spPr>
          <a:xfrm>
            <a:off x="-10476" y="1057275"/>
            <a:ext cx="9194799" cy="5172075"/>
          </a:xfrm>
          <a:prstGeom prst="rect">
            <a:avLst/>
          </a:prstGeom>
        </p:spPr>
      </p:pic>
      <p:sp>
        <p:nvSpPr>
          <p:cNvPr id="7" name="Slide Number Placeholder 6"/>
          <p:cNvSpPr>
            <a:spLocks noGrp="1"/>
          </p:cNvSpPr>
          <p:nvPr>
            <p:ph type="sldNum" sz="quarter" idx="12"/>
          </p:nvPr>
        </p:nvSpPr>
        <p:spPr/>
        <p:txBody>
          <a:bodyPr/>
          <a:lstStyle/>
          <a:p>
            <a:fld id="{9CD5A045-6D39-4879-8E20-C877BE4435CE}" type="slidenum">
              <a:rPr lang="en-US" smtClean="0"/>
              <a:t>63</a:t>
            </a:fld>
            <a:endParaRPr lang="en-US"/>
          </a:p>
        </p:txBody>
      </p:sp>
    </p:spTree>
    <p:extLst>
      <p:ext uri="{BB962C8B-B14F-4D97-AF65-F5344CB8AC3E}">
        <p14:creationId xmlns:p14="http://schemas.microsoft.com/office/powerpoint/2010/main" val="800815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7532387" y="6405634"/>
            <a:ext cx="1482051" cy="400976"/>
          </a:xfrm>
        </p:spPr>
        <p:txBody>
          <a:bodyPr/>
          <a:lstStyle/>
          <a:p>
            <a:fld id="{9CD5A045-6D39-4879-8E20-C877BE4435CE}" type="slidenum">
              <a:rPr lang="en-US" sz="800" smtClean="0"/>
              <a:t>64</a:t>
            </a:fld>
            <a:endParaRPr lang="en-US" sz="800"/>
          </a:p>
        </p:txBody>
      </p:sp>
      <p:sp>
        <p:nvSpPr>
          <p:cNvPr id="4" name="object 2"/>
          <p:cNvSpPr txBox="1">
            <a:spLocks/>
          </p:cNvSpPr>
          <p:nvPr/>
        </p:nvSpPr>
        <p:spPr>
          <a:xfrm>
            <a:off x="0" y="98946"/>
            <a:ext cx="9372600" cy="382156"/>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66675">
              <a:lnSpc>
                <a:spcPct val="100000"/>
              </a:lnSpc>
              <a:spcBef>
                <a:spcPts val="100"/>
              </a:spcBef>
            </a:pPr>
            <a:r>
              <a:rPr lang="en-US" sz="2400" dirty="0" smtClean="0"/>
              <a:t>THE </a:t>
            </a:r>
            <a:r>
              <a:rPr lang="en-US" sz="2400" spc="-50" dirty="0" smtClean="0"/>
              <a:t>RESTORATION </a:t>
            </a:r>
            <a:r>
              <a:rPr lang="en-US" sz="2400" spc="-5" dirty="0" smtClean="0"/>
              <a:t>OF </a:t>
            </a:r>
            <a:r>
              <a:rPr lang="en-US" sz="2400" dirty="0" smtClean="0"/>
              <a:t>CHEONGGYE CHEON </a:t>
            </a:r>
            <a:r>
              <a:rPr lang="en-US" sz="2400" spc="-5" dirty="0" smtClean="0"/>
              <a:t>RIVER, SEOUL </a:t>
            </a:r>
            <a:r>
              <a:rPr lang="en-US" sz="2400" dirty="0" smtClean="0"/>
              <a:t>– </a:t>
            </a:r>
            <a:r>
              <a:rPr lang="en-US" sz="2400" spc="-5" dirty="0" smtClean="0"/>
              <a:t>SOUTH</a:t>
            </a:r>
            <a:r>
              <a:rPr lang="en-US" sz="2400" spc="-70" dirty="0" smtClean="0"/>
              <a:t> </a:t>
            </a:r>
            <a:r>
              <a:rPr lang="en-US" sz="2400" spc="-5" dirty="0" smtClean="0"/>
              <a:t>KOREA</a:t>
            </a:r>
            <a:endParaRPr lang="en-US" sz="2400" spc="-5" dirty="0"/>
          </a:p>
        </p:txBody>
      </p:sp>
      <p:sp>
        <p:nvSpPr>
          <p:cNvPr id="5" name="object 3"/>
          <p:cNvSpPr txBox="1"/>
          <p:nvPr/>
        </p:nvSpPr>
        <p:spPr>
          <a:xfrm>
            <a:off x="0" y="3736106"/>
            <a:ext cx="9014438" cy="2870016"/>
          </a:xfrm>
          <a:prstGeom prst="rect">
            <a:avLst/>
          </a:prstGeom>
        </p:spPr>
        <p:txBody>
          <a:bodyPr vert="horz" wrap="square" lIns="0" tIns="12700" rIns="0" bIns="0" rtlCol="0">
            <a:spAutoFit/>
          </a:bodyPr>
          <a:lstStyle/>
          <a:p>
            <a:pPr marL="660400" indent="-211138">
              <a:lnSpc>
                <a:spcPts val="2130"/>
              </a:lnSpc>
              <a:spcBef>
                <a:spcPts val="100"/>
              </a:spcBef>
              <a:buAutoNum type="arabicPeriod"/>
              <a:tabLst>
                <a:tab pos="659765" algn="l"/>
                <a:tab pos="660400" algn="l"/>
              </a:tabLst>
            </a:pPr>
            <a:r>
              <a:rPr sz="1050" spc="-10" dirty="0">
                <a:latin typeface="Trebuchet MS"/>
                <a:cs typeface="Trebuchet MS"/>
              </a:rPr>
              <a:t>Perlindungan </a:t>
            </a:r>
            <a:r>
              <a:rPr sz="1050" spc="-5" dirty="0">
                <a:latin typeface="Trebuchet MS"/>
                <a:cs typeface="Trebuchet MS"/>
              </a:rPr>
              <a:t>banjir </a:t>
            </a:r>
            <a:r>
              <a:rPr sz="1050" dirty="0">
                <a:latin typeface="Trebuchet MS"/>
                <a:cs typeface="Trebuchet MS"/>
              </a:rPr>
              <a:t>hingga 200</a:t>
            </a:r>
            <a:r>
              <a:rPr sz="1050" spc="10" dirty="0">
                <a:latin typeface="Trebuchet MS"/>
                <a:cs typeface="Trebuchet MS"/>
              </a:rPr>
              <a:t> </a:t>
            </a:r>
            <a:r>
              <a:rPr sz="1050" dirty="0">
                <a:latin typeface="Trebuchet MS"/>
                <a:cs typeface="Trebuchet MS"/>
              </a:rPr>
              <a:t>tahun.</a:t>
            </a:r>
          </a:p>
          <a:p>
            <a:pPr marL="660400" marR="5080" indent="-211138">
              <a:lnSpc>
                <a:spcPts val="2100"/>
              </a:lnSpc>
              <a:spcBef>
                <a:spcPts val="90"/>
              </a:spcBef>
              <a:buAutoNum type="arabicPeriod"/>
              <a:tabLst>
                <a:tab pos="659765" algn="l"/>
                <a:tab pos="660400" algn="l"/>
                <a:tab pos="2087245" algn="l"/>
                <a:tab pos="11420475" algn="l"/>
              </a:tabLst>
            </a:pPr>
            <a:r>
              <a:rPr sz="1050" dirty="0">
                <a:latin typeface="Trebuchet MS"/>
                <a:cs typeface="Trebuchet MS"/>
              </a:rPr>
              <a:t>Meningkatkan </a:t>
            </a:r>
            <a:r>
              <a:rPr sz="1050" spc="-5" dirty="0">
                <a:latin typeface="Trebuchet MS"/>
                <a:cs typeface="Trebuchet MS"/>
              </a:rPr>
              <a:t>biodiversity sebesar </a:t>
            </a:r>
            <a:r>
              <a:rPr sz="1050" dirty="0">
                <a:latin typeface="Trebuchet MS"/>
                <a:cs typeface="Trebuchet MS"/>
              </a:rPr>
              <a:t>639% antara </a:t>
            </a:r>
            <a:r>
              <a:rPr sz="1050" spc="-5" dirty="0">
                <a:latin typeface="Trebuchet MS"/>
                <a:cs typeface="Trebuchet MS"/>
              </a:rPr>
              <a:t>pekerjaan pre-restoration </a:t>
            </a:r>
            <a:r>
              <a:rPr sz="1050" dirty="0">
                <a:latin typeface="Trebuchet MS"/>
                <a:cs typeface="Trebuchet MS"/>
              </a:rPr>
              <a:t>tahun 2003-2008 </a:t>
            </a:r>
            <a:r>
              <a:rPr sz="1050" spc="-5" dirty="0">
                <a:latin typeface="Trebuchet MS"/>
                <a:cs typeface="Trebuchet MS"/>
              </a:rPr>
              <a:t>dengan </a:t>
            </a:r>
            <a:r>
              <a:rPr sz="1050" dirty="0">
                <a:latin typeface="Trebuchet MS"/>
                <a:cs typeface="Trebuchet MS"/>
              </a:rPr>
              <a:t>jumlah tanaman  meningkat </a:t>
            </a:r>
            <a:r>
              <a:rPr sz="1050" spc="-5" dirty="0">
                <a:latin typeface="Trebuchet MS"/>
                <a:cs typeface="Trebuchet MS"/>
              </a:rPr>
              <a:t>dari </a:t>
            </a:r>
            <a:r>
              <a:rPr sz="1050" dirty="0">
                <a:latin typeface="Trebuchet MS"/>
                <a:cs typeface="Trebuchet MS"/>
              </a:rPr>
              <a:t>62 </a:t>
            </a:r>
            <a:r>
              <a:rPr sz="1050" spc="-5" dirty="0">
                <a:latin typeface="Trebuchet MS"/>
                <a:cs typeface="Trebuchet MS"/>
              </a:rPr>
              <a:t>menjadi </a:t>
            </a:r>
            <a:r>
              <a:rPr sz="1050" dirty="0">
                <a:latin typeface="Trebuchet MS"/>
                <a:cs typeface="Trebuchet MS"/>
              </a:rPr>
              <a:t>308 </a:t>
            </a:r>
            <a:r>
              <a:rPr sz="1050" spc="-5" dirty="0">
                <a:latin typeface="Trebuchet MS"/>
                <a:cs typeface="Trebuchet MS"/>
              </a:rPr>
              <a:t>spesies, spesies </a:t>
            </a:r>
            <a:r>
              <a:rPr sz="1050" dirty="0">
                <a:latin typeface="Trebuchet MS"/>
                <a:cs typeface="Trebuchet MS"/>
              </a:rPr>
              <a:t>ikan </a:t>
            </a:r>
            <a:r>
              <a:rPr sz="1050" spc="-5" dirty="0">
                <a:latin typeface="Trebuchet MS"/>
                <a:cs typeface="Trebuchet MS"/>
              </a:rPr>
              <a:t>dari </a:t>
            </a:r>
            <a:r>
              <a:rPr sz="1050" dirty="0">
                <a:latin typeface="Trebuchet MS"/>
                <a:cs typeface="Trebuchet MS"/>
              </a:rPr>
              <a:t>4 </a:t>
            </a:r>
            <a:r>
              <a:rPr sz="1050" spc="-5" dirty="0">
                <a:latin typeface="Trebuchet MS"/>
                <a:cs typeface="Trebuchet MS"/>
              </a:rPr>
              <a:t>menjadi </a:t>
            </a:r>
            <a:r>
              <a:rPr sz="1050" dirty="0">
                <a:latin typeface="Trebuchet MS"/>
                <a:cs typeface="Trebuchet MS"/>
              </a:rPr>
              <a:t>25, </a:t>
            </a:r>
            <a:r>
              <a:rPr sz="1050" spc="-5" dirty="0">
                <a:latin typeface="Trebuchet MS"/>
                <a:cs typeface="Trebuchet MS"/>
              </a:rPr>
              <a:t>spesies burung dari </a:t>
            </a:r>
            <a:r>
              <a:rPr sz="1050" dirty="0">
                <a:latin typeface="Trebuchet MS"/>
                <a:cs typeface="Trebuchet MS"/>
              </a:rPr>
              <a:t>6 </a:t>
            </a:r>
            <a:r>
              <a:rPr sz="1050" spc="-5" dirty="0">
                <a:latin typeface="Trebuchet MS"/>
                <a:cs typeface="Trebuchet MS"/>
              </a:rPr>
              <a:t>menjadi </a:t>
            </a:r>
            <a:r>
              <a:rPr sz="1050" dirty="0">
                <a:latin typeface="Trebuchet MS"/>
                <a:cs typeface="Trebuchet MS"/>
              </a:rPr>
              <a:t>36,  </a:t>
            </a:r>
            <a:r>
              <a:rPr sz="1050" spc="-5" dirty="0">
                <a:latin typeface="Trebuchet MS"/>
                <a:cs typeface="Trebuchet MS"/>
              </a:rPr>
              <a:t>invertebrata perairan dari </a:t>
            </a:r>
            <a:r>
              <a:rPr sz="1050" dirty="0">
                <a:latin typeface="Trebuchet MS"/>
                <a:cs typeface="Trebuchet MS"/>
              </a:rPr>
              <a:t>5 </a:t>
            </a:r>
            <a:r>
              <a:rPr sz="1050" spc="-5" dirty="0">
                <a:latin typeface="Trebuchet MS"/>
                <a:cs typeface="Trebuchet MS"/>
              </a:rPr>
              <a:t>menjadi </a:t>
            </a:r>
            <a:r>
              <a:rPr sz="1050" dirty="0">
                <a:latin typeface="Trebuchet MS"/>
                <a:cs typeface="Trebuchet MS"/>
              </a:rPr>
              <a:t>53, </a:t>
            </a:r>
            <a:r>
              <a:rPr sz="1050" spc="-5" dirty="0">
                <a:latin typeface="Trebuchet MS"/>
                <a:cs typeface="Trebuchet MS"/>
              </a:rPr>
              <a:t>spesies </a:t>
            </a:r>
            <a:r>
              <a:rPr sz="1050" dirty="0">
                <a:latin typeface="Trebuchet MS"/>
                <a:cs typeface="Trebuchet MS"/>
              </a:rPr>
              <a:t>serangga </a:t>
            </a:r>
            <a:r>
              <a:rPr sz="1050" spc="-5" dirty="0">
                <a:latin typeface="Trebuchet MS"/>
                <a:cs typeface="Trebuchet MS"/>
              </a:rPr>
              <a:t>dari </a:t>
            </a:r>
            <a:r>
              <a:rPr sz="1050" dirty="0">
                <a:latin typeface="Trebuchet MS"/>
                <a:cs typeface="Trebuchet MS"/>
              </a:rPr>
              <a:t>15 </a:t>
            </a:r>
            <a:r>
              <a:rPr sz="1050" spc="-5" dirty="0">
                <a:latin typeface="Trebuchet MS"/>
                <a:cs typeface="Trebuchet MS"/>
              </a:rPr>
              <a:t>menjadi </a:t>
            </a:r>
            <a:r>
              <a:rPr sz="1050" dirty="0">
                <a:latin typeface="Trebuchet MS"/>
                <a:cs typeface="Trebuchet MS"/>
              </a:rPr>
              <a:t>192, mamalia </a:t>
            </a:r>
            <a:r>
              <a:rPr sz="1050" spc="-5" dirty="0" err="1">
                <a:latin typeface="Trebuchet MS"/>
                <a:cs typeface="Trebuchet MS"/>
              </a:rPr>
              <a:t>dari</a:t>
            </a:r>
            <a:r>
              <a:rPr sz="1050" spc="240" dirty="0">
                <a:latin typeface="Trebuchet MS"/>
                <a:cs typeface="Trebuchet MS"/>
              </a:rPr>
              <a:t> </a:t>
            </a:r>
            <a:r>
              <a:rPr sz="1050" dirty="0" smtClean="0">
                <a:latin typeface="Trebuchet MS"/>
                <a:cs typeface="Trebuchet MS"/>
              </a:rPr>
              <a:t>2</a:t>
            </a:r>
            <a:r>
              <a:rPr sz="1050" spc="15" dirty="0">
                <a:latin typeface="Trebuchet MS"/>
                <a:cs typeface="Trebuchet MS"/>
              </a:rPr>
              <a:t> </a:t>
            </a:r>
            <a:r>
              <a:rPr sz="1050" spc="-5" dirty="0" err="1" smtClean="0">
                <a:latin typeface="Trebuchet MS"/>
                <a:cs typeface="Trebuchet MS"/>
              </a:rPr>
              <a:t>menjadi</a:t>
            </a:r>
            <a:r>
              <a:rPr sz="1050" spc="-5" dirty="0" smtClean="0">
                <a:latin typeface="Trebuchet MS"/>
                <a:cs typeface="Trebuchet MS"/>
              </a:rPr>
              <a:t> </a:t>
            </a:r>
            <a:r>
              <a:rPr sz="1050" dirty="0" smtClean="0">
                <a:latin typeface="Trebuchet MS"/>
                <a:cs typeface="Trebuchet MS"/>
              </a:rPr>
              <a:t>4</a:t>
            </a:r>
            <a:r>
              <a:rPr sz="1050" dirty="0">
                <a:latin typeface="Trebuchet MS"/>
                <a:cs typeface="Trebuchet MS"/>
              </a:rPr>
              <a:t>, </a:t>
            </a:r>
            <a:r>
              <a:rPr sz="1050" spc="-5" dirty="0">
                <a:latin typeface="Trebuchet MS"/>
                <a:cs typeface="Trebuchet MS"/>
              </a:rPr>
              <a:t>dan  </a:t>
            </a:r>
            <a:r>
              <a:rPr sz="1050" spc="-5" dirty="0" err="1">
                <a:latin typeface="Trebuchet MS"/>
                <a:cs typeface="Trebuchet MS"/>
              </a:rPr>
              <a:t>amphibi</a:t>
            </a:r>
            <a:r>
              <a:rPr sz="1050" dirty="0">
                <a:latin typeface="Trebuchet MS"/>
                <a:cs typeface="Trebuchet MS"/>
              </a:rPr>
              <a:t> </a:t>
            </a:r>
            <a:r>
              <a:rPr sz="1050" spc="-5" dirty="0" err="1" smtClean="0">
                <a:latin typeface="Trebuchet MS"/>
                <a:cs typeface="Trebuchet MS"/>
              </a:rPr>
              <a:t>dari</a:t>
            </a:r>
            <a:r>
              <a:rPr sz="1050" spc="-5" dirty="0" smtClean="0">
                <a:latin typeface="Trebuchet MS"/>
                <a:cs typeface="Trebuchet MS"/>
              </a:rPr>
              <a:t> </a:t>
            </a:r>
            <a:r>
              <a:rPr sz="1050" dirty="0" smtClean="0">
                <a:latin typeface="Trebuchet MS"/>
                <a:cs typeface="Trebuchet MS"/>
              </a:rPr>
              <a:t>4 </a:t>
            </a:r>
            <a:r>
              <a:rPr sz="1050" spc="-5" dirty="0">
                <a:latin typeface="Trebuchet MS"/>
                <a:cs typeface="Trebuchet MS"/>
              </a:rPr>
              <a:t>menjadi</a:t>
            </a:r>
            <a:r>
              <a:rPr sz="1050" spc="-10" dirty="0">
                <a:latin typeface="Trebuchet MS"/>
                <a:cs typeface="Trebuchet MS"/>
              </a:rPr>
              <a:t> </a:t>
            </a:r>
            <a:r>
              <a:rPr sz="1050" spc="-5" dirty="0">
                <a:latin typeface="Trebuchet MS"/>
                <a:cs typeface="Trebuchet MS"/>
              </a:rPr>
              <a:t>8.</a:t>
            </a:r>
            <a:endParaRPr sz="1050" dirty="0">
              <a:latin typeface="Trebuchet MS"/>
              <a:cs typeface="Trebuchet MS"/>
            </a:endParaRPr>
          </a:p>
          <a:p>
            <a:pPr marL="660400" indent="-211138">
              <a:lnSpc>
                <a:spcPts val="2010"/>
              </a:lnSpc>
              <a:buAutoNum type="arabicPeriod"/>
              <a:tabLst>
                <a:tab pos="659765" algn="l"/>
                <a:tab pos="660400" algn="l"/>
              </a:tabLst>
            </a:pPr>
            <a:r>
              <a:rPr sz="1050" dirty="0">
                <a:latin typeface="Trebuchet MS"/>
                <a:cs typeface="Trebuchet MS"/>
              </a:rPr>
              <a:t>mengurangi </a:t>
            </a:r>
            <a:r>
              <a:rPr sz="1050" spc="-5" dirty="0">
                <a:latin typeface="Trebuchet MS"/>
                <a:cs typeface="Trebuchet MS"/>
              </a:rPr>
              <a:t>polusi udara </a:t>
            </a:r>
            <a:r>
              <a:rPr sz="1050" dirty="0">
                <a:latin typeface="Trebuchet MS"/>
                <a:cs typeface="Trebuchet MS"/>
              </a:rPr>
              <a:t>35% </a:t>
            </a:r>
            <a:r>
              <a:rPr sz="1050" spc="-5" dirty="0">
                <a:latin typeface="Trebuchet MS"/>
                <a:cs typeface="Trebuchet MS"/>
              </a:rPr>
              <a:t>dari </a:t>
            </a:r>
            <a:r>
              <a:rPr sz="1050" dirty="0">
                <a:latin typeface="Trebuchet MS"/>
                <a:cs typeface="Trebuchet MS"/>
              </a:rPr>
              <a:t>74 </a:t>
            </a:r>
            <a:r>
              <a:rPr sz="1050" spc="-5" dirty="0">
                <a:latin typeface="Trebuchet MS"/>
                <a:cs typeface="Trebuchet MS"/>
              </a:rPr>
              <a:t>menjadi </a:t>
            </a:r>
            <a:r>
              <a:rPr sz="1050" dirty="0">
                <a:latin typeface="Trebuchet MS"/>
                <a:cs typeface="Trebuchet MS"/>
              </a:rPr>
              <a:t>48 mikroorganisme </a:t>
            </a:r>
            <a:r>
              <a:rPr sz="1050" spc="-5" dirty="0">
                <a:latin typeface="Trebuchet MS"/>
                <a:cs typeface="Trebuchet MS"/>
              </a:rPr>
              <a:t>per cubic</a:t>
            </a:r>
            <a:r>
              <a:rPr sz="1050" spc="25" dirty="0">
                <a:latin typeface="Trebuchet MS"/>
                <a:cs typeface="Trebuchet MS"/>
              </a:rPr>
              <a:t> </a:t>
            </a:r>
            <a:r>
              <a:rPr sz="1050" spc="-40" dirty="0">
                <a:latin typeface="Trebuchet MS"/>
                <a:cs typeface="Trebuchet MS"/>
              </a:rPr>
              <a:t>meter.</a:t>
            </a:r>
            <a:endParaRPr sz="1050" dirty="0">
              <a:latin typeface="Trebuchet MS"/>
              <a:cs typeface="Trebuchet MS"/>
            </a:endParaRPr>
          </a:p>
          <a:p>
            <a:pPr marL="660400" indent="-211138">
              <a:lnSpc>
                <a:spcPts val="2100"/>
              </a:lnSpc>
              <a:buAutoNum type="arabicPeriod"/>
              <a:tabLst>
                <a:tab pos="659765" algn="l"/>
                <a:tab pos="660400" algn="l"/>
                <a:tab pos="6680200" algn="l"/>
              </a:tabLst>
            </a:pPr>
            <a:r>
              <a:rPr sz="1050" spc="-5" dirty="0">
                <a:latin typeface="Trebuchet MS"/>
                <a:cs typeface="Trebuchet MS"/>
              </a:rPr>
              <a:t>Berkontribusi terhadap </a:t>
            </a:r>
            <a:r>
              <a:rPr sz="1050" dirty="0">
                <a:latin typeface="Trebuchet MS"/>
                <a:cs typeface="Trebuchet MS"/>
              </a:rPr>
              <a:t>kenaikan 15.1% </a:t>
            </a:r>
            <a:r>
              <a:rPr sz="1050" spc="-5" dirty="0">
                <a:latin typeface="Trebuchet MS"/>
                <a:cs typeface="Trebuchet MS"/>
              </a:rPr>
              <a:t>pengguna</a:t>
            </a:r>
            <a:r>
              <a:rPr sz="1050" spc="100" dirty="0">
                <a:latin typeface="Trebuchet MS"/>
                <a:cs typeface="Trebuchet MS"/>
              </a:rPr>
              <a:t> </a:t>
            </a:r>
            <a:r>
              <a:rPr sz="1050" spc="-5" dirty="0">
                <a:latin typeface="Trebuchet MS"/>
                <a:cs typeface="Trebuchet MS"/>
              </a:rPr>
              <a:t>bus</a:t>
            </a:r>
            <a:r>
              <a:rPr sz="1050" spc="20" dirty="0">
                <a:latin typeface="Trebuchet MS"/>
                <a:cs typeface="Trebuchet MS"/>
              </a:rPr>
              <a:t> </a:t>
            </a:r>
            <a:r>
              <a:rPr sz="1050" spc="-5" dirty="0" err="1" smtClean="0">
                <a:latin typeface="Trebuchet MS"/>
                <a:cs typeface="Trebuchet MS"/>
              </a:rPr>
              <a:t>dan</a:t>
            </a:r>
            <a:r>
              <a:rPr sz="1050" spc="-5" dirty="0" smtClean="0">
                <a:latin typeface="Trebuchet MS"/>
                <a:cs typeface="Trebuchet MS"/>
              </a:rPr>
              <a:t> </a:t>
            </a:r>
            <a:r>
              <a:rPr sz="1050" dirty="0" smtClean="0">
                <a:latin typeface="Trebuchet MS"/>
                <a:cs typeface="Trebuchet MS"/>
              </a:rPr>
              <a:t>3.3</a:t>
            </a:r>
            <a:r>
              <a:rPr sz="1050" dirty="0">
                <a:latin typeface="Trebuchet MS"/>
                <a:cs typeface="Trebuchet MS"/>
              </a:rPr>
              <a:t>% </a:t>
            </a:r>
            <a:r>
              <a:rPr sz="1050" spc="-5" dirty="0">
                <a:latin typeface="Trebuchet MS"/>
                <a:cs typeface="Trebuchet MS"/>
              </a:rPr>
              <a:t>pengguna subway di</a:t>
            </a:r>
            <a:r>
              <a:rPr sz="1050" spc="5" dirty="0">
                <a:latin typeface="Trebuchet MS"/>
                <a:cs typeface="Trebuchet MS"/>
              </a:rPr>
              <a:t> </a:t>
            </a:r>
            <a:r>
              <a:rPr sz="1050" dirty="0">
                <a:latin typeface="Trebuchet MS"/>
                <a:cs typeface="Trebuchet MS"/>
              </a:rPr>
              <a:t>Seoul.</a:t>
            </a:r>
          </a:p>
          <a:p>
            <a:pPr marL="660400" indent="-211138">
              <a:lnSpc>
                <a:spcPts val="2100"/>
              </a:lnSpc>
              <a:buAutoNum type="arabicPeriod"/>
              <a:tabLst>
                <a:tab pos="659765" algn="l"/>
                <a:tab pos="660400" algn="l"/>
              </a:tabLst>
            </a:pPr>
            <a:r>
              <a:rPr sz="1050" dirty="0">
                <a:latin typeface="Trebuchet MS"/>
                <a:cs typeface="Trebuchet MS"/>
              </a:rPr>
              <a:t>Meningkatkan harga lahan 30-50% untuk </a:t>
            </a:r>
            <a:r>
              <a:rPr sz="1050" spc="-5" dirty="0">
                <a:latin typeface="Trebuchet MS"/>
                <a:cs typeface="Trebuchet MS"/>
              </a:rPr>
              <a:t>properti berjarak </a:t>
            </a:r>
            <a:r>
              <a:rPr sz="1050" dirty="0">
                <a:latin typeface="Trebuchet MS"/>
                <a:cs typeface="Trebuchet MS"/>
              </a:rPr>
              <a:t>50 meter </a:t>
            </a:r>
            <a:r>
              <a:rPr sz="1050" spc="-5" dirty="0">
                <a:latin typeface="Trebuchet MS"/>
                <a:cs typeface="Trebuchet MS"/>
              </a:rPr>
              <a:t>dari </a:t>
            </a:r>
            <a:r>
              <a:rPr sz="1050" dirty="0">
                <a:latin typeface="Trebuchet MS"/>
                <a:cs typeface="Trebuchet MS"/>
              </a:rPr>
              <a:t>restoration</a:t>
            </a:r>
            <a:r>
              <a:rPr sz="1050" spc="15" dirty="0">
                <a:latin typeface="Trebuchet MS"/>
                <a:cs typeface="Trebuchet MS"/>
              </a:rPr>
              <a:t> </a:t>
            </a:r>
            <a:r>
              <a:rPr sz="1050" spc="-5" dirty="0">
                <a:latin typeface="Trebuchet MS"/>
                <a:cs typeface="Trebuchet MS"/>
              </a:rPr>
              <a:t>project.</a:t>
            </a:r>
            <a:endParaRPr sz="1050" dirty="0">
              <a:latin typeface="Trebuchet MS"/>
              <a:cs typeface="Trebuchet MS"/>
            </a:endParaRPr>
          </a:p>
          <a:p>
            <a:pPr marL="660400" indent="-211138">
              <a:lnSpc>
                <a:spcPts val="2100"/>
              </a:lnSpc>
              <a:buAutoNum type="arabicPeriod"/>
              <a:tabLst>
                <a:tab pos="659765" algn="l"/>
                <a:tab pos="660400" algn="l"/>
              </a:tabLst>
            </a:pPr>
            <a:r>
              <a:rPr sz="1050" dirty="0">
                <a:latin typeface="Trebuchet MS"/>
                <a:cs typeface="Trebuchet MS"/>
              </a:rPr>
              <a:t>Meningkatkan jumlah </a:t>
            </a:r>
            <a:r>
              <a:rPr sz="1050" spc="-5" dirty="0">
                <a:latin typeface="Trebuchet MS"/>
                <a:cs typeface="Trebuchet MS"/>
              </a:rPr>
              <a:t>aktivitas bisnis </a:t>
            </a:r>
            <a:r>
              <a:rPr sz="1050" dirty="0">
                <a:latin typeface="Trebuchet MS"/>
                <a:cs typeface="Trebuchet MS"/>
              </a:rPr>
              <a:t>3.5% </a:t>
            </a:r>
            <a:r>
              <a:rPr sz="1050" spc="-5" dirty="0">
                <a:latin typeface="Trebuchet MS"/>
                <a:cs typeface="Trebuchet MS"/>
              </a:rPr>
              <a:t>di Cheong </a:t>
            </a:r>
            <a:r>
              <a:rPr sz="1050" dirty="0">
                <a:latin typeface="Trebuchet MS"/>
                <a:cs typeface="Trebuchet MS"/>
              </a:rPr>
              <a:t>Gye </a:t>
            </a:r>
            <a:r>
              <a:rPr sz="1050" spc="-5" dirty="0">
                <a:latin typeface="Trebuchet MS"/>
                <a:cs typeface="Trebuchet MS"/>
              </a:rPr>
              <a:t>Cheon</a:t>
            </a:r>
            <a:r>
              <a:rPr sz="1050" spc="20" dirty="0">
                <a:latin typeface="Trebuchet MS"/>
                <a:cs typeface="Trebuchet MS"/>
              </a:rPr>
              <a:t> </a:t>
            </a:r>
            <a:r>
              <a:rPr sz="1050" dirty="0">
                <a:latin typeface="Trebuchet MS"/>
                <a:cs typeface="Trebuchet MS"/>
              </a:rPr>
              <a:t>area.</a:t>
            </a:r>
          </a:p>
          <a:p>
            <a:pPr marL="660400" indent="-211138">
              <a:lnSpc>
                <a:spcPts val="2100"/>
              </a:lnSpc>
              <a:buAutoNum type="arabicPeriod"/>
              <a:tabLst>
                <a:tab pos="659765" algn="l"/>
                <a:tab pos="660400" algn="l"/>
              </a:tabLst>
            </a:pPr>
            <a:r>
              <a:rPr sz="1050" dirty="0">
                <a:latin typeface="Trebuchet MS"/>
                <a:cs typeface="Trebuchet MS"/>
              </a:rPr>
              <a:t>Menarik rata-rata 64,000 </a:t>
            </a:r>
            <a:r>
              <a:rPr sz="1050" spc="-5" dirty="0">
                <a:latin typeface="Trebuchet MS"/>
                <a:cs typeface="Trebuchet MS"/>
              </a:rPr>
              <a:t>pengunjung perhari. </a:t>
            </a:r>
            <a:r>
              <a:rPr sz="1050" dirty="0">
                <a:latin typeface="Trebuchet MS"/>
                <a:cs typeface="Trebuchet MS"/>
              </a:rPr>
              <a:t>Dimana, 1,408 </a:t>
            </a:r>
            <a:r>
              <a:rPr sz="1050" spc="-5" dirty="0">
                <a:latin typeface="Trebuchet MS"/>
                <a:cs typeface="Trebuchet MS"/>
              </a:rPr>
              <a:t>adalah </a:t>
            </a:r>
            <a:r>
              <a:rPr sz="1050" dirty="0">
                <a:latin typeface="Trebuchet MS"/>
                <a:cs typeface="Trebuchet MS"/>
              </a:rPr>
              <a:t>turis mancanegara yang </a:t>
            </a:r>
            <a:r>
              <a:rPr sz="1050" spc="-5" dirty="0" err="1">
                <a:latin typeface="Trebuchet MS"/>
                <a:cs typeface="Trebuchet MS"/>
              </a:rPr>
              <a:t>berkontribusi</a:t>
            </a:r>
            <a:r>
              <a:rPr sz="1050" spc="60" dirty="0">
                <a:latin typeface="Trebuchet MS"/>
                <a:cs typeface="Trebuchet MS"/>
              </a:rPr>
              <a:t> </a:t>
            </a:r>
            <a:r>
              <a:rPr sz="1050" dirty="0" err="1" smtClean="0">
                <a:latin typeface="Trebuchet MS"/>
                <a:cs typeface="Trebuchet MS"/>
              </a:rPr>
              <a:t>hingga</a:t>
            </a:r>
            <a:r>
              <a:rPr sz="1050" dirty="0" smtClean="0">
                <a:latin typeface="Trebuchet MS"/>
                <a:cs typeface="Trebuchet MS"/>
              </a:rPr>
              <a:t> 2.1 </a:t>
            </a:r>
            <a:r>
              <a:rPr sz="1050" dirty="0">
                <a:latin typeface="Trebuchet MS"/>
                <a:cs typeface="Trebuchet MS"/>
              </a:rPr>
              <a:t>milyar </a:t>
            </a:r>
            <a:r>
              <a:rPr sz="1050" spc="-5" dirty="0">
                <a:latin typeface="Trebuchet MS"/>
                <a:cs typeface="Trebuchet MS"/>
              </a:rPr>
              <a:t>won </a:t>
            </a:r>
            <a:r>
              <a:rPr sz="1050" dirty="0">
                <a:latin typeface="Trebuchet MS"/>
                <a:cs typeface="Trebuchet MS"/>
              </a:rPr>
              <a:t>($1.9 million </a:t>
            </a:r>
            <a:r>
              <a:rPr sz="1050" spc="-5" dirty="0">
                <a:latin typeface="Trebuchet MS"/>
                <a:cs typeface="Trebuchet MS"/>
              </a:rPr>
              <a:t>USD).</a:t>
            </a:r>
            <a:endParaRPr sz="1050" dirty="0">
              <a:latin typeface="Trebuchet MS"/>
              <a:cs typeface="Trebuchet MS"/>
            </a:endParaRPr>
          </a:p>
          <a:p>
            <a:pPr marL="12700">
              <a:lnSpc>
                <a:spcPct val="100000"/>
              </a:lnSpc>
              <a:spcBef>
                <a:spcPts val="240"/>
              </a:spcBef>
            </a:pPr>
            <a:r>
              <a:rPr sz="900" i="1" spc="-5" dirty="0">
                <a:latin typeface="Trebuchet MS"/>
                <a:cs typeface="Trebuchet MS"/>
              </a:rPr>
              <a:t>Source: </a:t>
            </a:r>
            <a:r>
              <a:rPr sz="900" i="1" u="sng" spc="-5" dirty="0">
                <a:solidFill>
                  <a:srgbClr val="0000FF"/>
                </a:solidFill>
                <a:uFill>
                  <a:solidFill>
                    <a:srgbClr val="0000FF"/>
                  </a:solidFill>
                </a:uFill>
                <a:latin typeface="Trebuchet MS"/>
                <a:cs typeface="Trebuchet MS"/>
              </a:rPr>
              <a:t>preservenet.com</a:t>
            </a:r>
            <a:r>
              <a:rPr sz="900" i="1" spc="-5" dirty="0">
                <a:latin typeface="Trebuchet MS"/>
                <a:cs typeface="Trebuchet MS"/>
              </a:rPr>
              <a:t>, </a:t>
            </a:r>
            <a:r>
              <a:rPr sz="900" i="1" u="sng" spc="-5" dirty="0">
                <a:solidFill>
                  <a:srgbClr val="0000FF"/>
                </a:solidFill>
                <a:uFill>
                  <a:solidFill>
                    <a:srgbClr val="0000FF"/>
                  </a:solidFill>
                </a:uFill>
                <a:latin typeface="Trebuchet MS"/>
                <a:cs typeface="Trebuchet MS"/>
              </a:rPr>
              <a:t>globalphotos.org</a:t>
            </a:r>
            <a:r>
              <a:rPr sz="900" i="1" spc="-5" dirty="0">
                <a:latin typeface="Trebuchet MS"/>
                <a:cs typeface="Trebuchet MS"/>
              </a:rPr>
              <a:t>, </a:t>
            </a:r>
            <a:r>
              <a:rPr sz="900" i="1" u="sng" spc="-45" dirty="0">
                <a:solidFill>
                  <a:srgbClr val="0000FF"/>
                </a:solidFill>
                <a:uFill>
                  <a:solidFill>
                    <a:srgbClr val="0000FF"/>
                  </a:solidFill>
                </a:uFill>
                <a:latin typeface="Trebuchet MS"/>
                <a:cs typeface="Trebuchet MS"/>
              </a:rPr>
              <a:t>KCET</a:t>
            </a:r>
            <a:r>
              <a:rPr sz="900" i="1" spc="-45" dirty="0">
                <a:latin typeface="Trebuchet MS"/>
                <a:cs typeface="Trebuchet MS"/>
              </a:rPr>
              <a:t>, </a:t>
            </a:r>
            <a:r>
              <a:rPr sz="900" i="1" u="sng" spc="-5" dirty="0">
                <a:solidFill>
                  <a:srgbClr val="0000FF"/>
                </a:solidFill>
                <a:uFill>
                  <a:solidFill>
                    <a:srgbClr val="0000FF"/>
                  </a:solidFill>
                </a:uFill>
                <a:latin typeface="Trebuchet MS"/>
                <a:cs typeface="Trebuchet MS"/>
              </a:rPr>
              <a:t>LA Creek Freak</a:t>
            </a:r>
            <a:r>
              <a:rPr sz="900" i="1" spc="-5" dirty="0">
                <a:latin typeface="Trebuchet MS"/>
                <a:cs typeface="Trebuchet MS"/>
              </a:rPr>
              <a:t>, </a:t>
            </a:r>
            <a:r>
              <a:rPr sz="900" i="1" u="sng" spc="-5" dirty="0">
                <a:solidFill>
                  <a:srgbClr val="0000FF"/>
                </a:solidFill>
                <a:uFill>
                  <a:solidFill>
                    <a:srgbClr val="0000FF"/>
                  </a:solidFill>
                </a:uFill>
                <a:latin typeface="Trebuchet MS"/>
                <a:cs typeface="Trebuchet MS"/>
              </a:rPr>
              <a:t>Inhabitat</a:t>
            </a:r>
            <a:r>
              <a:rPr sz="900" i="1" spc="-5" dirty="0">
                <a:latin typeface="Trebuchet MS"/>
                <a:cs typeface="Trebuchet MS"/>
              </a:rPr>
              <a:t>, </a:t>
            </a:r>
            <a:r>
              <a:rPr sz="900" i="1" u="sng" spc="-5" dirty="0">
                <a:solidFill>
                  <a:srgbClr val="0000FF"/>
                </a:solidFill>
                <a:uFill>
                  <a:solidFill>
                    <a:srgbClr val="0000FF"/>
                  </a:solidFill>
                </a:uFill>
                <a:latin typeface="Trebuchet MS"/>
                <a:cs typeface="Trebuchet MS"/>
              </a:rPr>
              <a:t>Landscape Architecture Foundation</a:t>
            </a:r>
            <a:r>
              <a:rPr sz="900" i="1" spc="-5" dirty="0">
                <a:latin typeface="Trebuchet MS"/>
                <a:cs typeface="Trebuchet MS"/>
              </a:rPr>
              <a:t>, </a:t>
            </a:r>
            <a:r>
              <a:rPr sz="900" i="1" u="sng" spc="-5" dirty="0">
                <a:solidFill>
                  <a:srgbClr val="0000FF"/>
                </a:solidFill>
                <a:uFill>
                  <a:solidFill>
                    <a:srgbClr val="0000FF"/>
                  </a:solidFill>
                </a:uFill>
                <a:latin typeface="Trebuchet MS"/>
                <a:cs typeface="Trebuchet MS"/>
              </a:rPr>
              <a:t>Discovering</a:t>
            </a:r>
            <a:r>
              <a:rPr sz="900" i="1" u="sng" spc="70" dirty="0">
                <a:solidFill>
                  <a:srgbClr val="0000FF"/>
                </a:solidFill>
                <a:uFill>
                  <a:solidFill>
                    <a:srgbClr val="0000FF"/>
                  </a:solidFill>
                </a:uFill>
                <a:latin typeface="Trebuchet MS"/>
                <a:cs typeface="Trebuchet MS"/>
              </a:rPr>
              <a:t> </a:t>
            </a:r>
            <a:r>
              <a:rPr sz="900" i="1" u="sng" dirty="0">
                <a:solidFill>
                  <a:srgbClr val="0000FF"/>
                </a:solidFill>
                <a:uFill>
                  <a:solidFill>
                    <a:srgbClr val="0000FF"/>
                  </a:solidFill>
                </a:uFill>
                <a:latin typeface="Trebuchet MS"/>
                <a:cs typeface="Trebuchet MS"/>
              </a:rPr>
              <a:t>Korea</a:t>
            </a:r>
            <a:endParaRPr sz="900" dirty="0">
              <a:latin typeface="Trebuchet MS"/>
              <a:cs typeface="Trebuchet MS"/>
            </a:endParaRPr>
          </a:p>
        </p:txBody>
      </p:sp>
      <p:pic>
        <p:nvPicPr>
          <p:cNvPr id="8" name="Picture 7"/>
          <p:cNvPicPr>
            <a:picLocks noChangeAspect="1"/>
          </p:cNvPicPr>
          <p:nvPr/>
        </p:nvPicPr>
        <p:blipFill>
          <a:blip r:embed="rId2"/>
          <a:stretch>
            <a:fillRect/>
          </a:stretch>
        </p:blipFill>
        <p:spPr>
          <a:xfrm>
            <a:off x="3678418" y="723273"/>
            <a:ext cx="5157629" cy="2894719"/>
          </a:xfrm>
          <a:prstGeom prst="rect">
            <a:avLst/>
          </a:prstGeom>
        </p:spPr>
      </p:pic>
      <p:pic>
        <p:nvPicPr>
          <p:cNvPr id="9" name="Picture 8"/>
          <p:cNvPicPr>
            <a:picLocks noChangeAspect="1"/>
          </p:cNvPicPr>
          <p:nvPr/>
        </p:nvPicPr>
        <p:blipFill>
          <a:blip r:embed="rId3"/>
          <a:stretch>
            <a:fillRect/>
          </a:stretch>
        </p:blipFill>
        <p:spPr>
          <a:xfrm>
            <a:off x="644324" y="723274"/>
            <a:ext cx="2335074" cy="2894719"/>
          </a:xfrm>
          <a:prstGeom prst="rect">
            <a:avLst/>
          </a:prstGeom>
        </p:spPr>
      </p:pic>
    </p:spTree>
    <p:extLst>
      <p:ext uri="{BB962C8B-B14F-4D97-AF65-F5344CB8AC3E}">
        <p14:creationId xmlns:p14="http://schemas.microsoft.com/office/powerpoint/2010/main" val="2091148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1130670"/>
            <a:ext cx="9143999" cy="5250658"/>
          </a:xfrm>
          <a:prstGeom prst="rect">
            <a:avLst/>
          </a:prstGeom>
          <a:blipFill>
            <a:blip r:embed="rId2" cstate="print"/>
            <a:stretch>
              <a:fillRect/>
            </a:stretch>
          </a:blipFill>
        </p:spPr>
        <p:txBody>
          <a:bodyPr wrap="square" lIns="0" tIns="0" rIns="0" bIns="0" rtlCol="0"/>
          <a:lstStyle/>
          <a:p>
            <a:endParaRPr sz="1266"/>
          </a:p>
        </p:txBody>
      </p:sp>
      <p:sp>
        <p:nvSpPr>
          <p:cNvPr id="3" name="object 3"/>
          <p:cNvSpPr txBox="1"/>
          <p:nvPr/>
        </p:nvSpPr>
        <p:spPr>
          <a:xfrm>
            <a:off x="133946" y="6500813"/>
            <a:ext cx="5010000" cy="203814"/>
          </a:xfrm>
          <a:prstGeom prst="rect">
            <a:avLst/>
          </a:prstGeom>
        </p:spPr>
        <p:txBody>
          <a:bodyPr vert="horz" wrap="square" lIns="0" tIns="8930" rIns="0" bIns="0" rtlCol="0">
            <a:spAutoFit/>
          </a:bodyPr>
          <a:lstStyle/>
          <a:p>
            <a:pPr marL="8929">
              <a:spcBef>
                <a:spcPts val="70"/>
              </a:spcBef>
            </a:pPr>
            <a:r>
              <a:rPr sz="1266" spc="-4" dirty="0">
                <a:latin typeface="Trebuchet MS"/>
                <a:cs typeface="Trebuchet MS"/>
              </a:rPr>
              <a:t>Source: Iskandar </a:t>
            </a:r>
            <a:r>
              <a:rPr sz="1266" spc="-7" dirty="0">
                <a:latin typeface="Trebuchet MS"/>
                <a:cs typeface="Trebuchet MS"/>
              </a:rPr>
              <a:t>Vision </a:t>
            </a:r>
            <a:r>
              <a:rPr sz="1266" dirty="0">
                <a:latin typeface="Trebuchet MS"/>
                <a:cs typeface="Trebuchet MS"/>
              </a:rPr>
              <a:t>of The </a:t>
            </a:r>
            <a:r>
              <a:rPr sz="1266" spc="-4" dirty="0">
                <a:latin typeface="Trebuchet MS"/>
                <a:cs typeface="Trebuchet MS"/>
              </a:rPr>
              <a:t>City </a:t>
            </a:r>
            <a:r>
              <a:rPr sz="1266" spc="-7" dirty="0">
                <a:latin typeface="Trebuchet MS"/>
                <a:cs typeface="Trebuchet MS"/>
              </a:rPr>
              <a:t>Rejuvenation </a:t>
            </a:r>
            <a:r>
              <a:rPr sz="1266" dirty="0">
                <a:latin typeface="Trebuchet MS"/>
                <a:cs typeface="Trebuchet MS"/>
              </a:rPr>
              <a:t>&amp; </a:t>
            </a:r>
            <a:r>
              <a:rPr sz="1266" spc="-7" dirty="0">
                <a:latin typeface="Trebuchet MS"/>
                <a:cs typeface="Trebuchet MS"/>
              </a:rPr>
              <a:t>Revitalization</a:t>
            </a:r>
            <a:r>
              <a:rPr sz="1266" spc="77" dirty="0">
                <a:latin typeface="Trebuchet MS"/>
                <a:cs typeface="Trebuchet MS"/>
              </a:rPr>
              <a:t> </a:t>
            </a:r>
            <a:r>
              <a:rPr sz="1266" spc="-4" dirty="0">
                <a:latin typeface="Trebuchet MS"/>
                <a:cs typeface="Trebuchet MS"/>
              </a:rPr>
              <a:t>Lab</a:t>
            </a:r>
            <a:endParaRPr sz="1266">
              <a:latin typeface="Trebuchet MS"/>
              <a:cs typeface="Trebuchet MS"/>
            </a:endParaRPr>
          </a:p>
        </p:txBody>
      </p:sp>
      <p:sp>
        <p:nvSpPr>
          <p:cNvPr id="4" name="object 4"/>
          <p:cNvSpPr txBox="1">
            <a:spLocks noGrp="1"/>
          </p:cNvSpPr>
          <p:nvPr>
            <p:ph type="title"/>
          </p:nvPr>
        </p:nvSpPr>
        <p:spPr>
          <a:xfrm>
            <a:off x="116086" y="94646"/>
            <a:ext cx="9027914" cy="843721"/>
          </a:xfrm>
          <a:prstGeom prst="rect">
            <a:avLst/>
          </a:prstGeom>
        </p:spPr>
        <p:txBody>
          <a:bodyPr vert="horz" wrap="square" lIns="0" tIns="63401" rIns="0" bIns="0" rtlCol="0" anchor="ctr">
            <a:spAutoFit/>
          </a:bodyPr>
          <a:lstStyle/>
          <a:p>
            <a:pPr marL="26788">
              <a:lnSpc>
                <a:spcPct val="100000"/>
              </a:lnSpc>
              <a:spcBef>
                <a:spcPts val="499"/>
              </a:spcBef>
            </a:pPr>
            <a:r>
              <a:rPr sz="1200" b="1" spc="-4" dirty="0">
                <a:solidFill>
                  <a:srgbClr val="808080"/>
                </a:solidFill>
                <a:latin typeface="Trebuchet MS"/>
                <a:cs typeface="Trebuchet MS"/>
              </a:rPr>
              <a:t>ISKANDAR,</a:t>
            </a:r>
            <a:r>
              <a:rPr sz="1200" b="1" spc="-7" dirty="0">
                <a:solidFill>
                  <a:srgbClr val="808080"/>
                </a:solidFill>
                <a:latin typeface="Trebuchet MS"/>
                <a:cs typeface="Trebuchet MS"/>
              </a:rPr>
              <a:t> </a:t>
            </a:r>
            <a:r>
              <a:rPr sz="1200" b="1" spc="-28" dirty="0">
                <a:solidFill>
                  <a:srgbClr val="808080"/>
                </a:solidFill>
                <a:latin typeface="Trebuchet MS"/>
                <a:cs typeface="Trebuchet MS"/>
              </a:rPr>
              <a:t>MALAYSIA</a:t>
            </a:r>
            <a:endParaRPr sz="1200" dirty="0">
              <a:latin typeface="Trebuchet MS"/>
              <a:cs typeface="Trebuchet MS"/>
            </a:endParaRPr>
          </a:p>
          <a:p>
            <a:pPr marL="8929" marR="3572">
              <a:lnSpc>
                <a:spcPts val="1969"/>
              </a:lnSpc>
              <a:spcBef>
                <a:spcPts val="436"/>
              </a:spcBef>
            </a:pPr>
            <a:r>
              <a:rPr sz="2400" spc="-7" dirty="0">
                <a:latin typeface="Trebuchet MS"/>
                <a:cs typeface="Trebuchet MS"/>
              </a:rPr>
              <a:t>Rehabilitation </a:t>
            </a:r>
            <a:r>
              <a:rPr sz="2400" dirty="0">
                <a:latin typeface="Trebuchet MS"/>
                <a:cs typeface="Trebuchet MS"/>
              </a:rPr>
              <a:t>Sungai Segget into the new 1.2km</a:t>
            </a:r>
            <a:r>
              <a:rPr sz="2400" spc="-39" dirty="0">
                <a:latin typeface="Trebuchet MS"/>
                <a:cs typeface="Trebuchet MS"/>
              </a:rPr>
              <a:t> </a:t>
            </a:r>
            <a:r>
              <a:rPr sz="2400" spc="-25" dirty="0">
                <a:latin typeface="Trebuchet MS"/>
                <a:cs typeface="Trebuchet MS"/>
              </a:rPr>
              <a:t>waterway.  </a:t>
            </a:r>
            <a:r>
              <a:rPr sz="2400" spc="-25" dirty="0" smtClean="0">
                <a:latin typeface="Trebuchet MS"/>
                <a:cs typeface="Trebuchet MS"/>
              </a:rPr>
              <a:t/>
            </a:r>
            <a:br>
              <a:rPr sz="2400" spc="-25" dirty="0" smtClean="0">
                <a:latin typeface="Trebuchet MS"/>
                <a:cs typeface="Trebuchet MS"/>
              </a:rPr>
            </a:br>
            <a:r>
              <a:rPr sz="2400" dirty="0" smtClean="0">
                <a:latin typeface="Trebuchet MS"/>
                <a:cs typeface="Trebuchet MS"/>
              </a:rPr>
              <a:t>The </a:t>
            </a:r>
            <a:r>
              <a:rPr sz="2400" spc="-14" dirty="0">
                <a:latin typeface="Trebuchet MS"/>
                <a:cs typeface="Trebuchet MS"/>
              </a:rPr>
              <a:t>Project </a:t>
            </a:r>
            <a:r>
              <a:rPr sz="2400" spc="-4" dirty="0">
                <a:latin typeface="Trebuchet MS"/>
                <a:cs typeface="Trebuchet MS"/>
              </a:rPr>
              <a:t>will </a:t>
            </a:r>
            <a:r>
              <a:rPr sz="2400" dirty="0">
                <a:latin typeface="Trebuchet MS"/>
                <a:cs typeface="Trebuchet MS"/>
              </a:rPr>
              <a:t>be </a:t>
            </a:r>
            <a:r>
              <a:rPr sz="2400" spc="-4" dirty="0">
                <a:latin typeface="Trebuchet MS"/>
                <a:cs typeface="Trebuchet MS"/>
              </a:rPr>
              <a:t>completed </a:t>
            </a:r>
            <a:r>
              <a:rPr sz="2400" dirty="0">
                <a:latin typeface="Trebuchet MS"/>
                <a:cs typeface="Trebuchet MS"/>
              </a:rPr>
              <a:t>by</a:t>
            </a:r>
            <a:r>
              <a:rPr sz="2400" spc="14" dirty="0">
                <a:latin typeface="Trebuchet MS"/>
                <a:cs typeface="Trebuchet MS"/>
              </a:rPr>
              <a:t> </a:t>
            </a:r>
            <a:r>
              <a:rPr sz="2400" dirty="0">
                <a:latin typeface="Trebuchet MS"/>
                <a:cs typeface="Trebuchet MS"/>
              </a:rPr>
              <a:t>2017</a:t>
            </a:r>
          </a:p>
        </p:txBody>
      </p:sp>
      <p:sp>
        <p:nvSpPr>
          <p:cNvPr id="5" name="Slide Number Placeholder 4"/>
          <p:cNvSpPr>
            <a:spLocks noGrp="1"/>
          </p:cNvSpPr>
          <p:nvPr>
            <p:ph type="sldNum" sz="quarter" idx="12"/>
          </p:nvPr>
        </p:nvSpPr>
        <p:spPr/>
        <p:txBody>
          <a:bodyPr/>
          <a:lstStyle/>
          <a:p>
            <a:fld id="{9CD5A045-6D39-4879-8E20-C877BE4435CE}" type="slidenum">
              <a:rPr lang="en-US" smtClean="0"/>
              <a:t>65</a:t>
            </a:fld>
            <a:endParaRPr lang="en-US"/>
          </a:p>
        </p:txBody>
      </p:sp>
    </p:spTree>
    <p:extLst>
      <p:ext uri="{BB962C8B-B14F-4D97-AF65-F5344CB8AC3E}">
        <p14:creationId xmlns:p14="http://schemas.microsoft.com/office/powerpoint/2010/main" val="3492480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0"/>
            <a:ext cx="9143999" cy="6854366"/>
          </a:xfrm>
          <a:prstGeom prst="rect">
            <a:avLst/>
          </a:prstGeom>
          <a:blipFill>
            <a:blip r:embed="rId2" cstate="print"/>
            <a:stretch>
              <a:fillRect/>
            </a:stretch>
          </a:blipFill>
        </p:spPr>
        <p:txBody>
          <a:bodyPr wrap="square" lIns="0" tIns="0" rIns="0" bIns="0" rtlCol="0"/>
          <a:lstStyle/>
          <a:p>
            <a:endParaRPr sz="1266"/>
          </a:p>
        </p:txBody>
      </p:sp>
      <p:sp>
        <p:nvSpPr>
          <p:cNvPr id="3" name="object 3"/>
          <p:cNvSpPr txBox="1"/>
          <p:nvPr/>
        </p:nvSpPr>
        <p:spPr>
          <a:xfrm>
            <a:off x="2635407" y="6564329"/>
            <a:ext cx="6483846" cy="203814"/>
          </a:xfrm>
          <a:prstGeom prst="rect">
            <a:avLst/>
          </a:prstGeom>
        </p:spPr>
        <p:txBody>
          <a:bodyPr vert="horz" wrap="square" lIns="0" tIns="8930" rIns="0" bIns="0" rtlCol="0">
            <a:spAutoFit/>
          </a:bodyPr>
          <a:lstStyle/>
          <a:p>
            <a:pPr marL="8929">
              <a:spcBef>
                <a:spcPts val="70"/>
              </a:spcBef>
            </a:pPr>
            <a:r>
              <a:rPr sz="1266" i="1" spc="-4" dirty="0">
                <a:solidFill>
                  <a:srgbClr val="FFFFFF"/>
                </a:solidFill>
                <a:latin typeface="Trebuchet MS"/>
                <a:cs typeface="Trebuchet MS"/>
              </a:rPr>
              <a:t>Sou</a:t>
            </a:r>
            <a:r>
              <a:rPr sz="1266" i="1" spc="-4" dirty="0">
                <a:solidFill>
                  <a:srgbClr val="FFFFFF"/>
                </a:solidFill>
                <a:latin typeface="Trebuchet MS"/>
                <a:cs typeface="Trebuchet MS"/>
                <a:hlinkClick r:id="rId3"/>
              </a:rPr>
              <a:t>rce:</a:t>
            </a:r>
            <a:r>
              <a:rPr sz="1266" i="1" spc="67" dirty="0">
                <a:solidFill>
                  <a:srgbClr val="FFFFFF"/>
                </a:solidFill>
                <a:latin typeface="Trebuchet MS"/>
                <a:cs typeface="Trebuchet MS"/>
                <a:hlinkClick r:id="rId3"/>
              </a:rPr>
              <a:t> </a:t>
            </a:r>
            <a:r>
              <a:rPr sz="1266" i="1" spc="-7" dirty="0">
                <a:solidFill>
                  <a:srgbClr val="FFFFFF"/>
                </a:solidFill>
                <a:latin typeface="Trebuchet MS"/>
                <a:cs typeface="Trebuchet MS"/>
                <a:hlinkClick r:id="rId3"/>
              </a:rPr>
              <a:t>http://www.skyscrapercity.com/showthread.php?t=1278157&amp;page=113&amp;langid=5</a:t>
            </a:r>
            <a:endParaRPr sz="1266">
              <a:latin typeface="Trebuchet MS"/>
              <a:cs typeface="Trebuchet MS"/>
            </a:endParaRPr>
          </a:p>
        </p:txBody>
      </p:sp>
      <p:sp>
        <p:nvSpPr>
          <p:cNvPr id="4" name="Slide Number Placeholder 3"/>
          <p:cNvSpPr>
            <a:spLocks noGrp="1"/>
          </p:cNvSpPr>
          <p:nvPr>
            <p:ph type="sldNum" sz="quarter" idx="12"/>
          </p:nvPr>
        </p:nvSpPr>
        <p:spPr/>
        <p:txBody>
          <a:bodyPr/>
          <a:lstStyle/>
          <a:p>
            <a:fld id="{9CD5A045-6D39-4879-8E20-C877BE4435CE}" type="slidenum">
              <a:rPr lang="en-US" smtClean="0"/>
              <a:t>66</a:t>
            </a:fld>
            <a:endParaRPr lang="en-US"/>
          </a:p>
        </p:txBody>
      </p:sp>
    </p:spTree>
    <p:extLst>
      <p:ext uri="{BB962C8B-B14F-4D97-AF65-F5344CB8AC3E}">
        <p14:creationId xmlns:p14="http://schemas.microsoft.com/office/powerpoint/2010/main" val="689030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196453" y="151386"/>
            <a:ext cx="1820763" cy="333425"/>
          </a:xfrm>
          <a:prstGeom prst="rect">
            <a:avLst/>
          </a:prstGeom>
        </p:spPr>
        <p:txBody>
          <a:bodyPr vert="horz" wrap="square" lIns="0" tIns="0" rIns="0" bIns="0" rtlCol="0">
            <a:spAutoFit/>
          </a:bodyPr>
          <a:lstStyle/>
          <a:p>
            <a:pPr>
              <a:lnSpc>
                <a:spcPts val="2563"/>
              </a:lnSpc>
            </a:pPr>
            <a:r>
              <a:rPr sz="2250" b="1" spc="-4" dirty="0">
                <a:solidFill>
                  <a:srgbClr val="FFFFFF"/>
                </a:solidFill>
                <a:latin typeface="Trebuchet MS"/>
                <a:cs typeface="Trebuchet MS"/>
              </a:rPr>
              <a:t>SEVILE,</a:t>
            </a:r>
            <a:r>
              <a:rPr sz="2250" b="1" spc="-56" dirty="0">
                <a:solidFill>
                  <a:srgbClr val="FFFFFF"/>
                </a:solidFill>
                <a:latin typeface="Trebuchet MS"/>
                <a:cs typeface="Trebuchet MS"/>
              </a:rPr>
              <a:t> </a:t>
            </a:r>
            <a:r>
              <a:rPr sz="2250" b="1" spc="-39" dirty="0">
                <a:solidFill>
                  <a:srgbClr val="FFFFFF"/>
                </a:solidFill>
                <a:latin typeface="Trebuchet MS"/>
                <a:cs typeface="Trebuchet MS"/>
              </a:rPr>
              <a:t>SPAIN</a:t>
            </a:r>
            <a:endParaRPr sz="2250">
              <a:latin typeface="Trebuchet MS"/>
              <a:cs typeface="Trebuchet MS"/>
            </a:endParaRPr>
          </a:p>
        </p:txBody>
      </p:sp>
      <p:sp>
        <p:nvSpPr>
          <p:cNvPr id="3" name="object 3"/>
          <p:cNvSpPr/>
          <p:nvPr/>
        </p:nvSpPr>
        <p:spPr>
          <a:xfrm>
            <a:off x="0" y="30516"/>
            <a:ext cx="9144000" cy="6827484"/>
          </a:xfrm>
          <a:prstGeom prst="rect">
            <a:avLst/>
          </a:prstGeom>
          <a:blipFill>
            <a:blip r:embed="rId2" cstate="print"/>
            <a:stretch>
              <a:fillRect/>
            </a:stretch>
          </a:blipFill>
        </p:spPr>
        <p:txBody>
          <a:bodyPr wrap="square" lIns="0" tIns="0" rIns="0" bIns="0" rtlCol="0"/>
          <a:lstStyle/>
          <a:p>
            <a:endParaRPr sz="1266"/>
          </a:p>
        </p:txBody>
      </p:sp>
      <p:sp>
        <p:nvSpPr>
          <p:cNvPr id="4" name="Slide Number Placeholder 3"/>
          <p:cNvSpPr>
            <a:spLocks noGrp="1"/>
          </p:cNvSpPr>
          <p:nvPr>
            <p:ph type="sldNum" sz="quarter" idx="12"/>
          </p:nvPr>
        </p:nvSpPr>
        <p:spPr/>
        <p:txBody>
          <a:bodyPr/>
          <a:lstStyle/>
          <a:p>
            <a:fld id="{9CD5A045-6D39-4879-8E20-C877BE4435CE}" type="slidenum">
              <a:rPr lang="en-US" smtClean="0"/>
              <a:t>67</a:t>
            </a:fld>
            <a:endParaRPr lang="en-US"/>
          </a:p>
        </p:txBody>
      </p:sp>
    </p:spTree>
    <p:extLst>
      <p:ext uri="{BB962C8B-B14F-4D97-AF65-F5344CB8AC3E}">
        <p14:creationId xmlns:p14="http://schemas.microsoft.com/office/powerpoint/2010/main" val="3995808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4571999" y="6115019"/>
            <a:ext cx="3931741" cy="404558"/>
          </a:xfrm>
          <a:prstGeom prst="rect">
            <a:avLst/>
          </a:prstGeom>
        </p:spPr>
        <p:txBody>
          <a:bodyPr vert="horz" wrap="square" lIns="0" tIns="19645" rIns="0" bIns="0" rtlCol="0">
            <a:spAutoFit/>
          </a:bodyPr>
          <a:lstStyle/>
          <a:p>
            <a:pPr marL="8929" marR="3572">
              <a:lnSpc>
                <a:spcPts val="1477"/>
              </a:lnSpc>
              <a:spcBef>
                <a:spcPts val="155"/>
              </a:spcBef>
            </a:pPr>
            <a:r>
              <a:rPr sz="1266" dirty="0">
                <a:latin typeface="Arial"/>
                <a:cs typeface="Arial"/>
              </a:rPr>
              <a:t>Permukiman Padat di Comuna 13, Medellin,</a:t>
            </a:r>
            <a:r>
              <a:rPr sz="1266" spc="-80" dirty="0">
                <a:latin typeface="Arial"/>
                <a:cs typeface="Arial"/>
              </a:rPr>
              <a:t> </a:t>
            </a:r>
            <a:r>
              <a:rPr sz="1266" dirty="0">
                <a:latin typeface="Arial"/>
                <a:cs typeface="Arial"/>
              </a:rPr>
              <a:t>Columbia.  </a:t>
            </a:r>
            <a:r>
              <a:rPr sz="1266" spc="-4" dirty="0">
                <a:latin typeface="Arial"/>
                <a:cs typeface="Arial"/>
              </a:rPr>
              <a:t>Berfasilitas ekskalator </a:t>
            </a:r>
            <a:r>
              <a:rPr sz="1266" dirty="0">
                <a:latin typeface="Arial"/>
                <a:cs typeface="Arial"/>
              </a:rPr>
              <a:t>dan </a:t>
            </a:r>
            <a:r>
              <a:rPr sz="1266" spc="-4" dirty="0">
                <a:latin typeface="Arial"/>
                <a:cs typeface="Arial"/>
              </a:rPr>
              <a:t>kereta</a:t>
            </a:r>
            <a:r>
              <a:rPr sz="1266" spc="4" dirty="0">
                <a:latin typeface="Arial"/>
                <a:cs typeface="Arial"/>
              </a:rPr>
              <a:t> </a:t>
            </a:r>
            <a:r>
              <a:rPr sz="1266" spc="-4" dirty="0">
                <a:latin typeface="Arial"/>
                <a:cs typeface="Arial"/>
              </a:rPr>
              <a:t>gantung</a:t>
            </a:r>
            <a:endParaRPr sz="1266" dirty="0">
              <a:latin typeface="Arial"/>
              <a:cs typeface="Arial"/>
            </a:endParaRPr>
          </a:p>
        </p:txBody>
      </p:sp>
      <p:sp>
        <p:nvSpPr>
          <p:cNvPr id="3" name="object 3"/>
          <p:cNvSpPr/>
          <p:nvPr/>
        </p:nvSpPr>
        <p:spPr>
          <a:xfrm>
            <a:off x="4591638" y="885294"/>
            <a:ext cx="4225130" cy="2516089"/>
          </a:xfrm>
          <a:prstGeom prst="rect">
            <a:avLst/>
          </a:prstGeom>
          <a:blipFill>
            <a:blip r:embed="rId2" cstate="print"/>
            <a:stretch>
              <a:fillRect/>
            </a:stretch>
          </a:blipFill>
        </p:spPr>
        <p:txBody>
          <a:bodyPr wrap="square" lIns="0" tIns="0" rIns="0" bIns="0" rtlCol="0"/>
          <a:lstStyle/>
          <a:p>
            <a:endParaRPr sz="1266"/>
          </a:p>
        </p:txBody>
      </p:sp>
      <p:sp>
        <p:nvSpPr>
          <p:cNvPr id="4" name="object 4"/>
          <p:cNvSpPr/>
          <p:nvPr/>
        </p:nvSpPr>
        <p:spPr>
          <a:xfrm>
            <a:off x="467545" y="3557445"/>
            <a:ext cx="3977606" cy="2868273"/>
          </a:xfrm>
          <a:prstGeom prst="rect">
            <a:avLst/>
          </a:prstGeom>
          <a:blipFill>
            <a:blip r:embed="rId3" cstate="print"/>
            <a:stretch>
              <a:fillRect/>
            </a:stretch>
          </a:blipFill>
        </p:spPr>
        <p:txBody>
          <a:bodyPr wrap="square" lIns="0" tIns="0" rIns="0" bIns="0" rtlCol="0"/>
          <a:lstStyle/>
          <a:p>
            <a:endParaRPr sz="1266"/>
          </a:p>
        </p:txBody>
      </p:sp>
      <p:sp>
        <p:nvSpPr>
          <p:cNvPr id="5" name="object 5"/>
          <p:cNvSpPr/>
          <p:nvPr/>
        </p:nvSpPr>
        <p:spPr>
          <a:xfrm>
            <a:off x="4571999" y="3557445"/>
            <a:ext cx="4248168" cy="2542051"/>
          </a:xfrm>
          <a:prstGeom prst="rect">
            <a:avLst/>
          </a:prstGeom>
          <a:blipFill>
            <a:blip r:embed="rId4" cstate="print"/>
            <a:stretch>
              <a:fillRect/>
            </a:stretch>
          </a:blipFill>
        </p:spPr>
        <p:txBody>
          <a:bodyPr wrap="square" lIns="0" tIns="0" rIns="0" bIns="0" rtlCol="0"/>
          <a:lstStyle/>
          <a:p>
            <a:endParaRPr sz="1266"/>
          </a:p>
        </p:txBody>
      </p:sp>
      <p:sp>
        <p:nvSpPr>
          <p:cNvPr id="6" name="object 6"/>
          <p:cNvSpPr txBox="1">
            <a:spLocks noGrp="1"/>
          </p:cNvSpPr>
          <p:nvPr>
            <p:ph type="title"/>
          </p:nvPr>
        </p:nvSpPr>
        <p:spPr>
          <a:xfrm>
            <a:off x="467546" y="140070"/>
            <a:ext cx="8349222" cy="501460"/>
          </a:xfrm>
          <a:prstGeom prst="rect">
            <a:avLst/>
          </a:prstGeom>
        </p:spPr>
        <p:txBody>
          <a:bodyPr vert="horz" wrap="square" lIns="0" tIns="8930" rIns="0" bIns="0" rtlCol="0" anchor="ctr">
            <a:spAutoFit/>
          </a:bodyPr>
          <a:lstStyle/>
          <a:p>
            <a:pPr marL="8929" algn="ctr">
              <a:lnSpc>
                <a:spcPct val="100000"/>
              </a:lnSpc>
              <a:spcBef>
                <a:spcPts val="70"/>
              </a:spcBef>
            </a:pPr>
            <a:r>
              <a:rPr sz="3200" dirty="0"/>
              <a:t>Comuna 13, Medellin,</a:t>
            </a:r>
            <a:r>
              <a:rPr sz="3200" spc="-74" dirty="0"/>
              <a:t> </a:t>
            </a:r>
            <a:r>
              <a:rPr sz="3200" dirty="0"/>
              <a:t>Columbia</a:t>
            </a:r>
          </a:p>
        </p:txBody>
      </p:sp>
      <p:pic>
        <p:nvPicPr>
          <p:cNvPr id="7" name="Picture 6"/>
          <p:cNvPicPr>
            <a:picLocks noChangeAspect="1"/>
          </p:cNvPicPr>
          <p:nvPr/>
        </p:nvPicPr>
        <p:blipFill rotWithShape="1">
          <a:blip r:embed="rId5"/>
          <a:srcRect l="24099" t="37557" r="42474" b="24814"/>
          <a:stretch/>
        </p:blipFill>
        <p:spPr>
          <a:xfrm>
            <a:off x="467546" y="885294"/>
            <a:ext cx="3977606" cy="2518679"/>
          </a:xfrm>
          <a:prstGeom prst="rect">
            <a:avLst/>
          </a:prstGeom>
        </p:spPr>
      </p:pic>
      <p:sp>
        <p:nvSpPr>
          <p:cNvPr id="9" name="Slide Number Placeholder 8"/>
          <p:cNvSpPr>
            <a:spLocks noGrp="1"/>
          </p:cNvSpPr>
          <p:nvPr>
            <p:ph type="sldNum" sz="quarter" idx="12"/>
          </p:nvPr>
        </p:nvSpPr>
        <p:spPr/>
        <p:txBody>
          <a:bodyPr/>
          <a:lstStyle/>
          <a:p>
            <a:fld id="{9CD5A045-6D39-4879-8E20-C877BE4435CE}" type="slidenum">
              <a:rPr lang="en-US" smtClean="0"/>
              <a:t>68</a:t>
            </a:fld>
            <a:endParaRPr lang="en-US"/>
          </a:p>
        </p:txBody>
      </p:sp>
    </p:spTree>
    <p:extLst>
      <p:ext uri="{BB962C8B-B14F-4D97-AF65-F5344CB8AC3E}">
        <p14:creationId xmlns:p14="http://schemas.microsoft.com/office/powerpoint/2010/main" val="149956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207129" y="934369"/>
            <a:ext cx="8748405" cy="5040561"/>
          </a:xfrm>
          <a:prstGeom prst="rect">
            <a:avLst/>
          </a:prstGeom>
          <a:blipFill>
            <a:blip r:embed="rId2" cstate="print"/>
            <a:stretch>
              <a:fillRect/>
            </a:stretch>
          </a:blipFill>
        </p:spPr>
        <p:txBody>
          <a:bodyPr wrap="square" lIns="0" tIns="0" rIns="0" bIns="0" rtlCol="0"/>
          <a:lstStyle/>
          <a:p>
            <a:endParaRPr sz="1266"/>
          </a:p>
        </p:txBody>
      </p:sp>
      <p:sp>
        <p:nvSpPr>
          <p:cNvPr id="3" name="object 3"/>
          <p:cNvSpPr txBox="1"/>
          <p:nvPr/>
        </p:nvSpPr>
        <p:spPr>
          <a:xfrm>
            <a:off x="2884290" y="357188"/>
            <a:ext cx="3319611" cy="268640"/>
          </a:xfrm>
          <a:prstGeom prst="rect">
            <a:avLst/>
          </a:prstGeom>
        </p:spPr>
        <p:txBody>
          <a:bodyPr vert="horz" wrap="square" lIns="0" tIns="8930" rIns="0" bIns="0" rtlCol="0">
            <a:spAutoFit/>
          </a:bodyPr>
          <a:lstStyle/>
          <a:p>
            <a:pPr marL="8929">
              <a:spcBef>
                <a:spcPts val="70"/>
              </a:spcBef>
            </a:pPr>
            <a:r>
              <a:rPr sz="1687" spc="-11" dirty="0">
                <a:latin typeface="Trebuchet MS"/>
                <a:cs typeface="Trebuchet MS"/>
              </a:rPr>
              <a:t>Pemulihan </a:t>
            </a:r>
            <a:r>
              <a:rPr sz="1687" spc="-18" dirty="0">
                <a:latin typeface="Trebuchet MS"/>
                <a:cs typeface="Trebuchet MS"/>
              </a:rPr>
              <a:t>Pasca </a:t>
            </a:r>
            <a:r>
              <a:rPr sz="1687" spc="-32" dirty="0">
                <a:latin typeface="Trebuchet MS"/>
                <a:cs typeface="Trebuchet MS"/>
              </a:rPr>
              <a:t>Tsunami </a:t>
            </a:r>
            <a:r>
              <a:rPr sz="1687" dirty="0">
                <a:latin typeface="Trebuchet MS"/>
                <a:cs typeface="Trebuchet MS"/>
              </a:rPr>
              <a:t>-</a:t>
            </a:r>
            <a:r>
              <a:rPr sz="1687" spc="-7" dirty="0">
                <a:latin typeface="Trebuchet MS"/>
                <a:cs typeface="Trebuchet MS"/>
              </a:rPr>
              <a:t> </a:t>
            </a:r>
            <a:r>
              <a:rPr sz="1687" spc="-4" dirty="0">
                <a:latin typeface="Trebuchet MS"/>
                <a:cs typeface="Trebuchet MS"/>
              </a:rPr>
              <a:t>Jepang</a:t>
            </a:r>
            <a:endParaRPr sz="1687">
              <a:latin typeface="Trebuchet MS"/>
              <a:cs typeface="Trebuchet MS"/>
            </a:endParaRPr>
          </a:p>
        </p:txBody>
      </p:sp>
      <p:sp>
        <p:nvSpPr>
          <p:cNvPr id="4" name="Slide Number Placeholder 3"/>
          <p:cNvSpPr>
            <a:spLocks noGrp="1"/>
          </p:cNvSpPr>
          <p:nvPr>
            <p:ph type="sldNum" sz="quarter" idx="12"/>
          </p:nvPr>
        </p:nvSpPr>
        <p:spPr/>
        <p:txBody>
          <a:bodyPr/>
          <a:lstStyle/>
          <a:p>
            <a:fld id="{9CD5A045-6D39-4879-8E20-C877BE4435CE}" type="slidenum">
              <a:rPr lang="en-US" smtClean="0"/>
              <a:t>69</a:t>
            </a:fld>
            <a:endParaRPr lang="en-US"/>
          </a:p>
        </p:txBody>
      </p:sp>
    </p:spTree>
    <p:extLst>
      <p:ext uri="{BB962C8B-B14F-4D97-AF65-F5344CB8AC3E}">
        <p14:creationId xmlns:p14="http://schemas.microsoft.com/office/powerpoint/2010/main" val="1580421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E0A7FE-09AC-4864-893E-DE9691A407C5}"/>
              </a:ext>
            </a:extLst>
          </p:cNvPr>
          <p:cNvSpPr>
            <a:spLocks noGrp="1"/>
          </p:cNvSpPr>
          <p:nvPr>
            <p:ph type="title"/>
          </p:nvPr>
        </p:nvSpPr>
        <p:spPr>
          <a:xfrm>
            <a:off x="655739" y="260900"/>
            <a:ext cx="7886700" cy="581698"/>
          </a:xfrm>
        </p:spPr>
        <p:txBody>
          <a:bodyPr>
            <a:normAutofit fontScale="90000"/>
          </a:bodyPr>
          <a:lstStyle/>
          <a:p>
            <a:pPr algn="ctr"/>
            <a:r>
              <a:rPr lang="en-US" sz="4000" dirty="0"/>
              <a:t>KEBIJAKAN PEMBANGUNAN </a:t>
            </a:r>
            <a:br>
              <a:rPr lang="en-US" sz="4000" dirty="0"/>
            </a:br>
            <a:r>
              <a:rPr lang="en-US" sz="2700" dirty="0" err="1" smtClean="0">
                <a:solidFill>
                  <a:schemeClr val="accent6">
                    <a:lumMod val="50000"/>
                  </a:schemeClr>
                </a:solidFill>
              </a:rPr>
              <a:t>Perumahan</a:t>
            </a:r>
            <a:r>
              <a:rPr lang="en-US" sz="2700" dirty="0" smtClean="0">
                <a:solidFill>
                  <a:schemeClr val="accent6">
                    <a:lumMod val="50000"/>
                  </a:schemeClr>
                </a:solidFill>
              </a:rPr>
              <a:t> </a:t>
            </a:r>
            <a:r>
              <a:rPr lang="id-ID" sz="2700" dirty="0" smtClean="0">
                <a:solidFill>
                  <a:schemeClr val="accent6">
                    <a:lumMod val="50000"/>
                  </a:schemeClr>
                </a:solidFill>
              </a:rPr>
              <a:t>d</a:t>
            </a:r>
            <a:r>
              <a:rPr lang="en-US" sz="2700" dirty="0" smtClean="0">
                <a:solidFill>
                  <a:schemeClr val="accent6">
                    <a:lumMod val="50000"/>
                  </a:schemeClr>
                </a:solidFill>
              </a:rPr>
              <a:t>an </a:t>
            </a:r>
            <a:r>
              <a:rPr lang="en-US" sz="2700" dirty="0" err="1" smtClean="0">
                <a:solidFill>
                  <a:schemeClr val="accent6">
                    <a:lumMod val="50000"/>
                  </a:schemeClr>
                </a:solidFill>
              </a:rPr>
              <a:t>Kawasan</a:t>
            </a:r>
            <a:r>
              <a:rPr lang="en-US" sz="2700" dirty="0" smtClean="0">
                <a:solidFill>
                  <a:schemeClr val="accent6">
                    <a:lumMod val="50000"/>
                  </a:schemeClr>
                </a:solidFill>
              </a:rPr>
              <a:t> </a:t>
            </a:r>
            <a:r>
              <a:rPr lang="en-US" sz="2700" dirty="0" err="1" smtClean="0">
                <a:solidFill>
                  <a:schemeClr val="accent6">
                    <a:lumMod val="50000"/>
                  </a:schemeClr>
                </a:solidFill>
              </a:rPr>
              <a:t>Permukiman</a:t>
            </a:r>
            <a:endParaRPr lang="en-US" sz="2700" dirty="0">
              <a:solidFill>
                <a:schemeClr val="accent6">
                  <a:lumMod val="50000"/>
                </a:schemeClr>
              </a:solidFill>
            </a:endParaRPr>
          </a:p>
        </p:txBody>
      </p:sp>
      <p:sp>
        <p:nvSpPr>
          <p:cNvPr id="78" name="Slide Number Placeholder 4">
            <a:extLst>
              <a:ext uri="{FF2B5EF4-FFF2-40B4-BE49-F238E27FC236}">
                <a16:creationId xmlns:a16="http://schemas.microsoft.com/office/drawing/2014/main" xmlns="" id="{2604876E-FC14-4C4E-B8E8-D7C69A876919}"/>
              </a:ext>
            </a:extLst>
          </p:cNvPr>
          <p:cNvSpPr>
            <a:spLocks noGrp="1"/>
          </p:cNvSpPr>
          <p:nvPr>
            <p:ph type="sldNum" sz="quarter" idx="12"/>
          </p:nvPr>
        </p:nvSpPr>
        <p:spPr>
          <a:xfrm>
            <a:off x="7067674" y="6677051"/>
            <a:ext cx="2057400" cy="138500"/>
          </a:xfrm>
        </p:spPr>
        <p:txBody>
          <a:bodyPr/>
          <a:lstStyle/>
          <a:p>
            <a:fld id="{9598DBAD-472B-4D31-8670-5164AECB0621}" type="slidenum">
              <a:rPr lang="en-US" smtClean="0"/>
              <a:pPr/>
              <a:t>7</a:t>
            </a:fld>
            <a:endParaRPr lang="en-US" dirty="0"/>
          </a:p>
        </p:txBody>
      </p:sp>
      <p:cxnSp>
        <p:nvCxnSpPr>
          <p:cNvPr id="60" name="Straight Connector 59">
            <a:extLst>
              <a:ext uri="{FF2B5EF4-FFF2-40B4-BE49-F238E27FC236}">
                <a16:creationId xmlns:a16="http://schemas.microsoft.com/office/drawing/2014/main" xmlns="" id="{F2120921-12D3-4AD6-8D80-00A00D713C52}"/>
              </a:ext>
            </a:extLst>
          </p:cNvPr>
          <p:cNvCxnSpPr>
            <a:cxnSpLocks/>
          </p:cNvCxnSpPr>
          <p:nvPr/>
        </p:nvCxnSpPr>
        <p:spPr>
          <a:xfrm flipH="1">
            <a:off x="7872050" y="7046754"/>
            <a:ext cx="224324" cy="1"/>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Rounded Rectangle 78">
            <a:extLst>
              <a:ext uri="{FF2B5EF4-FFF2-40B4-BE49-F238E27FC236}">
                <a16:creationId xmlns:a16="http://schemas.microsoft.com/office/drawing/2014/main" xmlns="" id="{D02CEE87-1B5E-E148-BEB1-828EE81CB880}"/>
              </a:ext>
            </a:extLst>
          </p:cNvPr>
          <p:cNvSpPr/>
          <p:nvPr/>
        </p:nvSpPr>
        <p:spPr>
          <a:xfrm>
            <a:off x="6565359" y="2448518"/>
            <a:ext cx="2130925" cy="1351443"/>
          </a:xfrm>
          <a:prstGeom prst="roundRect">
            <a:avLst/>
          </a:prstGeom>
          <a:solidFill>
            <a:srgbClr val="0066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350">
              <a:solidFill>
                <a:prstClr val="white"/>
              </a:solidFill>
              <a:latin typeface="+mj-lt"/>
              <a:cs typeface="Calibri" pitchFamily="34" charset="0"/>
            </a:endParaRPr>
          </a:p>
        </p:txBody>
      </p:sp>
      <p:sp>
        <p:nvSpPr>
          <p:cNvPr id="80" name="Rounded Rectangle 79"/>
          <p:cNvSpPr/>
          <p:nvPr/>
        </p:nvSpPr>
        <p:spPr>
          <a:xfrm>
            <a:off x="794908" y="3696779"/>
            <a:ext cx="2731424" cy="1828316"/>
          </a:xfrm>
          <a:prstGeom prst="roundRect">
            <a:avLst/>
          </a:prstGeom>
          <a:noFill/>
          <a:ln w="285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350">
              <a:solidFill>
                <a:prstClr val="white"/>
              </a:solidFill>
              <a:latin typeface="+mj-lt"/>
              <a:cs typeface="Calibri" pitchFamily="34" charset="0"/>
            </a:endParaRPr>
          </a:p>
        </p:txBody>
      </p:sp>
      <p:sp>
        <p:nvSpPr>
          <p:cNvPr id="81" name="Rounded Rectangle 80"/>
          <p:cNvSpPr/>
          <p:nvPr/>
        </p:nvSpPr>
        <p:spPr>
          <a:xfrm>
            <a:off x="816666" y="1880835"/>
            <a:ext cx="2779114" cy="1351443"/>
          </a:xfrm>
          <a:prstGeom prst="roundRect">
            <a:avLst/>
          </a:prstGeom>
          <a:solidFill>
            <a:schemeClr val="accent2">
              <a:lumMod val="60000"/>
              <a:lumOff val="40000"/>
              <a:alpha val="47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350">
              <a:solidFill>
                <a:prstClr val="white"/>
              </a:solidFill>
              <a:latin typeface="+mj-lt"/>
              <a:cs typeface="Calibri" pitchFamily="34" charset="0"/>
            </a:endParaRPr>
          </a:p>
        </p:txBody>
      </p:sp>
      <p:sp>
        <p:nvSpPr>
          <p:cNvPr id="82" name="Rectangle 81"/>
          <p:cNvSpPr/>
          <p:nvPr/>
        </p:nvSpPr>
        <p:spPr>
          <a:xfrm>
            <a:off x="903278" y="2694411"/>
            <a:ext cx="2525507" cy="392413"/>
          </a:xfrm>
          <a:prstGeom prst="rect">
            <a:avLst/>
          </a:prstGeom>
        </p:spPr>
        <p:txBody>
          <a:bodyPr wrap="square" lIns="68577" tIns="34289" rIns="68577" bIns="34289">
            <a:spAutoFit/>
          </a:bodyPr>
          <a:lstStyle/>
          <a:p>
            <a:pPr algn="ctr"/>
            <a:r>
              <a:rPr lang="id-ID" sz="1050" b="1" dirty="0">
                <a:solidFill>
                  <a:prstClr val="black"/>
                </a:solidFill>
                <a:latin typeface="+mj-lt"/>
                <a:ea typeface="Open Sans" panose="020B0606030504020204" pitchFamily="34" charset="0"/>
                <a:cs typeface="Calibri" pitchFamily="34" charset="0"/>
              </a:rPr>
              <a:t>Terwujudnya pembangunan yang lebih merata dan berkeadilan</a:t>
            </a:r>
          </a:p>
        </p:txBody>
      </p:sp>
      <p:sp>
        <p:nvSpPr>
          <p:cNvPr id="83" name="Rectangle 82"/>
          <p:cNvSpPr/>
          <p:nvPr/>
        </p:nvSpPr>
        <p:spPr>
          <a:xfrm>
            <a:off x="884139" y="3895710"/>
            <a:ext cx="2501776" cy="1361909"/>
          </a:xfrm>
          <a:prstGeom prst="rect">
            <a:avLst/>
          </a:prstGeom>
        </p:spPr>
        <p:txBody>
          <a:bodyPr wrap="square" lIns="68577" tIns="34289" rIns="68577" bIns="34289">
            <a:spAutoFit/>
          </a:bodyPr>
          <a:lstStyle/>
          <a:p>
            <a:pPr algn="ctr"/>
            <a:r>
              <a:rPr lang="id-ID" sz="1050" dirty="0">
                <a:solidFill>
                  <a:prstClr val="black"/>
                </a:solidFill>
                <a:latin typeface="+mj-lt"/>
                <a:ea typeface="Open Sans" panose="020B0606030504020204" pitchFamily="34" charset="0"/>
                <a:cs typeface="Calibri" pitchFamily="34" charset="0"/>
              </a:rPr>
              <a:t>Terpenuhinya </a:t>
            </a:r>
            <a:r>
              <a:rPr lang="id-ID" sz="1050" b="1" dirty="0">
                <a:solidFill>
                  <a:srgbClr val="FF0000"/>
                </a:solidFill>
                <a:latin typeface="+mj-lt"/>
                <a:ea typeface="Open Sans" panose="020B0606030504020204" pitchFamily="34" charset="0"/>
                <a:cs typeface="Calibri" pitchFamily="34" charset="0"/>
              </a:rPr>
              <a:t>kebutuhan hunian yang dilengkapi dengan prasarana dan sarana pendukungnya</a:t>
            </a:r>
            <a:r>
              <a:rPr lang="id-ID" sz="1050" dirty="0">
                <a:solidFill>
                  <a:srgbClr val="FF0000"/>
                </a:solidFill>
                <a:latin typeface="+mj-lt"/>
                <a:ea typeface="Open Sans" panose="020B0606030504020204" pitchFamily="34" charset="0"/>
                <a:cs typeface="Calibri" pitchFamily="34" charset="0"/>
              </a:rPr>
              <a:t> </a:t>
            </a:r>
            <a:r>
              <a:rPr lang="id-ID" sz="1050" dirty="0">
                <a:solidFill>
                  <a:prstClr val="black"/>
                </a:solidFill>
                <a:latin typeface="+mj-lt"/>
                <a:ea typeface="Open Sans" panose="020B0606030504020204" pitchFamily="34" charset="0"/>
                <a:cs typeface="Calibri" pitchFamily="34" charset="0"/>
              </a:rPr>
              <a:t>bagi seluruh masyarakat yang didukung oleh sistem pembiayaan perumahan jangka panjang yang berkelanjutan, efisien, dan akuntabel </a:t>
            </a:r>
            <a:r>
              <a:rPr lang="id-ID" sz="1050" b="1" dirty="0">
                <a:solidFill>
                  <a:srgbClr val="FF0000"/>
                </a:solidFill>
                <a:latin typeface="+mj-lt"/>
                <a:ea typeface="Open Sans" panose="020B0606030504020204" pitchFamily="34" charset="0"/>
                <a:cs typeface="Calibri" pitchFamily="34" charset="0"/>
              </a:rPr>
              <a:t>untuk mewujudkan kota tanpa permukiman kumuh</a:t>
            </a:r>
          </a:p>
        </p:txBody>
      </p:sp>
      <p:cxnSp>
        <p:nvCxnSpPr>
          <p:cNvPr id="84" name="Straight Connector 83"/>
          <p:cNvCxnSpPr>
            <a:cxnSpLocks/>
          </p:cNvCxnSpPr>
          <p:nvPr/>
        </p:nvCxnSpPr>
        <p:spPr>
          <a:xfrm flipV="1">
            <a:off x="956187" y="2620282"/>
            <a:ext cx="2368083" cy="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5" name="Rectangle 84"/>
          <p:cNvSpPr/>
          <p:nvPr/>
        </p:nvSpPr>
        <p:spPr>
          <a:xfrm>
            <a:off x="2420945" y="3394562"/>
            <a:ext cx="1007840" cy="207747"/>
          </a:xfrm>
          <a:prstGeom prst="rect">
            <a:avLst/>
          </a:prstGeom>
        </p:spPr>
        <p:txBody>
          <a:bodyPr wrap="square" lIns="68577" tIns="34289" rIns="68577" bIns="34289">
            <a:spAutoFit/>
          </a:bodyPr>
          <a:lstStyle/>
          <a:p>
            <a:pPr algn="ctr"/>
            <a:r>
              <a:rPr lang="id-ID" sz="900" dirty="0">
                <a:solidFill>
                  <a:prstClr val="black"/>
                </a:solidFill>
                <a:latin typeface="+mj-lt"/>
                <a:ea typeface="Open Sans" panose="020B0606030504020204" pitchFamily="34" charset="0"/>
                <a:cs typeface="Calibri" pitchFamily="34" charset="0"/>
              </a:rPr>
              <a:t>Ditandai</a:t>
            </a:r>
            <a:r>
              <a:rPr lang="en-GB" sz="900" dirty="0">
                <a:solidFill>
                  <a:prstClr val="black"/>
                </a:solidFill>
                <a:latin typeface="+mj-lt"/>
                <a:ea typeface="Open Sans" panose="020B0606030504020204" pitchFamily="34" charset="0"/>
                <a:cs typeface="Calibri" pitchFamily="34" charset="0"/>
              </a:rPr>
              <a:t> o</a:t>
            </a:r>
            <a:r>
              <a:rPr lang="id-ID" sz="900" dirty="0">
                <a:solidFill>
                  <a:prstClr val="black"/>
                </a:solidFill>
                <a:latin typeface="+mj-lt"/>
                <a:ea typeface="Open Sans" panose="020B0606030504020204" pitchFamily="34" charset="0"/>
                <a:cs typeface="Calibri" pitchFamily="34" charset="0"/>
              </a:rPr>
              <a:t>leh</a:t>
            </a:r>
          </a:p>
        </p:txBody>
      </p:sp>
      <p:sp>
        <p:nvSpPr>
          <p:cNvPr id="86" name="Isosceles Triangle 85">
            <a:extLst>
              <a:ext uri="{FF2B5EF4-FFF2-40B4-BE49-F238E27FC236}">
                <a16:creationId xmlns:a16="http://schemas.microsoft.com/office/drawing/2014/main" xmlns="" id="{CCCB6907-6137-4554-BB81-7ECB41605A45}"/>
              </a:ext>
            </a:extLst>
          </p:cNvPr>
          <p:cNvSpPr/>
          <p:nvPr/>
        </p:nvSpPr>
        <p:spPr>
          <a:xfrm rot="10800000">
            <a:off x="1829475" y="3319121"/>
            <a:ext cx="614602" cy="318024"/>
          </a:xfrm>
          <a:prstGeom prst="triangl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ID" sz="1350">
              <a:solidFill>
                <a:prstClr val="white"/>
              </a:solidFill>
              <a:latin typeface="+mj-lt"/>
              <a:cs typeface="Calibri" pitchFamily="34" charset="0"/>
            </a:endParaRPr>
          </a:p>
        </p:txBody>
      </p:sp>
      <p:sp>
        <p:nvSpPr>
          <p:cNvPr id="87" name="TextBox 86">
            <a:extLst>
              <a:ext uri="{FF2B5EF4-FFF2-40B4-BE49-F238E27FC236}">
                <a16:creationId xmlns:a16="http://schemas.microsoft.com/office/drawing/2014/main" xmlns="" id="{B48692CD-B1AE-744D-A293-11AA21D9422B}"/>
              </a:ext>
            </a:extLst>
          </p:cNvPr>
          <p:cNvSpPr txBox="1"/>
          <p:nvPr/>
        </p:nvSpPr>
        <p:spPr>
          <a:xfrm>
            <a:off x="6791774" y="2863649"/>
            <a:ext cx="1754295" cy="530913"/>
          </a:xfrm>
          <a:prstGeom prst="rect">
            <a:avLst/>
          </a:prstGeom>
          <a:noFill/>
        </p:spPr>
        <p:txBody>
          <a:bodyPr wrap="square" lIns="68577" tIns="34289" rIns="68577" bIns="34289" rtlCol="0">
            <a:spAutoFit/>
          </a:bodyPr>
          <a:lstStyle/>
          <a:p>
            <a:pPr algn="ctr"/>
            <a:r>
              <a:rPr lang="en-US" sz="1500" b="1" dirty="0">
                <a:solidFill>
                  <a:schemeClr val="bg1"/>
                </a:solidFill>
                <a:latin typeface="+mj-lt"/>
                <a:cs typeface="Calibri" pitchFamily="34" charset="0"/>
              </a:rPr>
              <a:t>Kota </a:t>
            </a:r>
            <a:r>
              <a:rPr lang="en-US" sz="1500" b="1" dirty="0" err="1">
                <a:solidFill>
                  <a:schemeClr val="bg1"/>
                </a:solidFill>
                <a:latin typeface="+mj-lt"/>
                <a:cs typeface="Calibri" pitchFamily="34" charset="0"/>
              </a:rPr>
              <a:t>tanpa</a:t>
            </a:r>
            <a:endParaRPr lang="en-US" sz="1500" b="1" dirty="0">
              <a:solidFill>
                <a:schemeClr val="bg1"/>
              </a:solidFill>
              <a:latin typeface="+mj-lt"/>
              <a:cs typeface="Calibri" pitchFamily="34" charset="0"/>
            </a:endParaRPr>
          </a:p>
          <a:p>
            <a:pPr algn="ctr"/>
            <a:r>
              <a:rPr lang="en-US" sz="1500" b="1" dirty="0" err="1">
                <a:solidFill>
                  <a:schemeClr val="bg1"/>
                </a:solidFill>
                <a:latin typeface="+mj-lt"/>
                <a:cs typeface="Calibri" pitchFamily="34" charset="0"/>
              </a:rPr>
              <a:t>Permukiman</a:t>
            </a:r>
            <a:r>
              <a:rPr lang="en-US" sz="1500" b="1" dirty="0">
                <a:solidFill>
                  <a:schemeClr val="bg1"/>
                </a:solidFill>
                <a:latin typeface="+mj-lt"/>
                <a:cs typeface="Calibri" pitchFamily="34" charset="0"/>
              </a:rPr>
              <a:t> </a:t>
            </a:r>
            <a:r>
              <a:rPr lang="en-US" sz="1500" b="1" dirty="0" err="1">
                <a:solidFill>
                  <a:schemeClr val="bg1"/>
                </a:solidFill>
                <a:latin typeface="+mj-lt"/>
                <a:cs typeface="Calibri" pitchFamily="34" charset="0"/>
              </a:rPr>
              <a:t>Kumuh</a:t>
            </a:r>
            <a:endParaRPr lang="en-US" sz="1500" b="1" dirty="0">
              <a:solidFill>
                <a:schemeClr val="bg1"/>
              </a:solidFill>
              <a:latin typeface="+mj-lt"/>
              <a:cs typeface="Calibri" pitchFamily="34" charset="0"/>
            </a:endParaRPr>
          </a:p>
        </p:txBody>
      </p:sp>
      <p:sp>
        <p:nvSpPr>
          <p:cNvPr id="88" name="Title 1"/>
          <p:cNvSpPr txBox="1">
            <a:spLocks/>
          </p:cNvSpPr>
          <p:nvPr/>
        </p:nvSpPr>
        <p:spPr>
          <a:xfrm>
            <a:off x="816666" y="1880835"/>
            <a:ext cx="2633876" cy="791169"/>
          </a:xfrm>
          <a:prstGeom prst="rect">
            <a:avLst/>
          </a:prstGeom>
        </p:spPr>
        <p:txBody>
          <a:bodyPr vert="horz" lIns="51433" tIns="25717" rIns="51433" bIns="25717"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b="1" dirty="0">
                <a:solidFill>
                  <a:prstClr val="black"/>
                </a:solidFill>
                <a:ea typeface="Open Sans" panose="020B0606030504020204" pitchFamily="34" charset="0"/>
                <a:cs typeface="Calibri" pitchFamily="34" charset="0"/>
              </a:rPr>
              <a:t>SASARAN POKOK PEMBANGUNAN NASIONAL RPJPN 2005-2025</a:t>
            </a:r>
          </a:p>
        </p:txBody>
      </p:sp>
      <p:cxnSp>
        <p:nvCxnSpPr>
          <p:cNvPr id="89" name="Elbow Connector 88"/>
          <p:cNvCxnSpPr>
            <a:stCxn id="80" idx="3"/>
          </p:cNvCxnSpPr>
          <p:nvPr/>
        </p:nvCxnSpPr>
        <p:spPr>
          <a:xfrm>
            <a:off x="3526332" y="4610937"/>
            <a:ext cx="534974" cy="299259"/>
          </a:xfrm>
          <a:prstGeom prst="bentConnector3">
            <a:avLst>
              <a:gd name="adj1" fmla="val 4366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0" name="Content Placeholder 2"/>
          <p:cNvSpPr txBox="1">
            <a:spLocks/>
          </p:cNvSpPr>
          <p:nvPr/>
        </p:nvSpPr>
        <p:spPr>
          <a:xfrm>
            <a:off x="4819518" y="1951460"/>
            <a:ext cx="1237244" cy="668822"/>
          </a:xfrm>
          <a:prstGeom prst="rect">
            <a:avLst/>
          </a:prstGeom>
        </p:spPr>
        <p:txBody>
          <a:bodyPr lIns="68577" tIns="34289" rIns="68577" bIns="34289">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200" b="1" dirty="0" err="1">
                <a:solidFill>
                  <a:prstClr val="black"/>
                </a:solidFill>
                <a:latin typeface="+mj-lt"/>
                <a:cs typeface="Calibri" pitchFamily="34" charset="0"/>
              </a:rPr>
              <a:t>Hunian</a:t>
            </a:r>
            <a:r>
              <a:rPr lang="en-US" sz="1200" b="1" dirty="0">
                <a:solidFill>
                  <a:prstClr val="black"/>
                </a:solidFill>
                <a:latin typeface="+mj-lt"/>
                <a:cs typeface="Calibri" pitchFamily="34" charset="0"/>
              </a:rPr>
              <a:t> yang </a:t>
            </a:r>
            <a:r>
              <a:rPr lang="en-US" sz="1200" b="1" dirty="0" err="1">
                <a:solidFill>
                  <a:prstClr val="black"/>
                </a:solidFill>
                <a:latin typeface="+mj-lt"/>
                <a:cs typeface="Calibri" pitchFamily="34" charset="0"/>
              </a:rPr>
              <a:t>layak</a:t>
            </a:r>
            <a:r>
              <a:rPr lang="en-US" sz="1200" b="1" dirty="0">
                <a:solidFill>
                  <a:prstClr val="black"/>
                </a:solidFill>
                <a:latin typeface="+mj-lt"/>
                <a:cs typeface="Calibri" pitchFamily="34" charset="0"/>
              </a:rPr>
              <a:t> </a:t>
            </a:r>
            <a:r>
              <a:rPr lang="en-US" sz="1200" dirty="0" err="1">
                <a:solidFill>
                  <a:prstClr val="black"/>
                </a:solidFill>
                <a:latin typeface="+mj-lt"/>
                <a:cs typeface="Calibri" pitchFamily="34" charset="0"/>
              </a:rPr>
              <a:t>dan</a:t>
            </a:r>
            <a:r>
              <a:rPr lang="en-US" sz="1200" dirty="0">
                <a:solidFill>
                  <a:prstClr val="black"/>
                </a:solidFill>
                <a:latin typeface="+mj-lt"/>
                <a:cs typeface="Calibri" pitchFamily="34" charset="0"/>
              </a:rPr>
              <a:t> </a:t>
            </a:r>
            <a:r>
              <a:rPr lang="en-US" sz="1200" b="1" dirty="0" err="1">
                <a:solidFill>
                  <a:prstClr val="black"/>
                </a:solidFill>
                <a:latin typeface="+mj-lt"/>
                <a:cs typeface="Calibri" pitchFamily="34" charset="0"/>
              </a:rPr>
              <a:t>terjangkau</a:t>
            </a:r>
            <a:endParaRPr lang="en-US" sz="1200" b="1" dirty="0">
              <a:solidFill>
                <a:prstClr val="black"/>
              </a:solidFill>
              <a:latin typeface="+mj-lt"/>
              <a:cs typeface="Calibri" pitchFamily="34" charset="0"/>
            </a:endParaRPr>
          </a:p>
        </p:txBody>
      </p:sp>
      <p:sp>
        <p:nvSpPr>
          <p:cNvPr id="91" name="Rectangle 90"/>
          <p:cNvSpPr/>
          <p:nvPr/>
        </p:nvSpPr>
        <p:spPr>
          <a:xfrm>
            <a:off x="4849712" y="3042375"/>
            <a:ext cx="1258231" cy="992577"/>
          </a:xfrm>
          <a:prstGeom prst="rect">
            <a:avLst/>
          </a:prstGeom>
        </p:spPr>
        <p:txBody>
          <a:bodyPr wrap="square" lIns="68577" tIns="34289" rIns="68577" bIns="34289">
            <a:spAutoFit/>
          </a:bodyPr>
          <a:lstStyle/>
          <a:p>
            <a:pPr algn="ctr"/>
            <a:r>
              <a:rPr lang="en-US" sz="1200" dirty="0" err="1">
                <a:solidFill>
                  <a:prstClr val="black"/>
                </a:solidFill>
                <a:latin typeface="+mj-lt"/>
                <a:cs typeface="Calibri" pitchFamily="34" charset="0"/>
              </a:rPr>
              <a:t>Lingkungan</a:t>
            </a:r>
            <a:r>
              <a:rPr lang="en-US" sz="1200" dirty="0">
                <a:solidFill>
                  <a:prstClr val="black"/>
                </a:solidFill>
                <a:latin typeface="+mj-lt"/>
                <a:cs typeface="Calibri" pitchFamily="34" charset="0"/>
              </a:rPr>
              <a:t> </a:t>
            </a:r>
            <a:r>
              <a:rPr lang="en-US" sz="1200" dirty="0" err="1">
                <a:solidFill>
                  <a:prstClr val="black"/>
                </a:solidFill>
                <a:latin typeface="+mj-lt"/>
                <a:cs typeface="Calibri" pitchFamily="34" charset="0"/>
              </a:rPr>
              <a:t>dan</a:t>
            </a:r>
            <a:r>
              <a:rPr lang="en-US" sz="1200" dirty="0">
                <a:solidFill>
                  <a:prstClr val="black"/>
                </a:solidFill>
                <a:latin typeface="+mj-lt"/>
                <a:cs typeface="Calibri" pitchFamily="34" charset="0"/>
              </a:rPr>
              <a:t> </a:t>
            </a:r>
            <a:r>
              <a:rPr lang="en-US" sz="1200" b="1" dirty="0" err="1">
                <a:solidFill>
                  <a:prstClr val="black"/>
                </a:solidFill>
                <a:latin typeface="+mj-lt"/>
                <a:cs typeface="Calibri" pitchFamily="34" charset="0"/>
              </a:rPr>
              <a:t>pelayanan</a:t>
            </a:r>
            <a:r>
              <a:rPr lang="en-US" sz="1200" b="1" dirty="0">
                <a:solidFill>
                  <a:prstClr val="black"/>
                </a:solidFill>
                <a:latin typeface="+mj-lt"/>
                <a:cs typeface="Calibri" pitchFamily="34" charset="0"/>
              </a:rPr>
              <a:t> </a:t>
            </a:r>
            <a:r>
              <a:rPr lang="en-US" sz="1200" b="1" dirty="0" err="1">
                <a:solidFill>
                  <a:prstClr val="black"/>
                </a:solidFill>
                <a:latin typeface="+mj-lt"/>
                <a:cs typeface="Calibri" pitchFamily="34" charset="0"/>
              </a:rPr>
              <a:t>infrastruktur</a:t>
            </a:r>
            <a:r>
              <a:rPr lang="en-US" sz="1200" b="1" dirty="0">
                <a:solidFill>
                  <a:prstClr val="black"/>
                </a:solidFill>
                <a:latin typeface="+mj-lt"/>
                <a:cs typeface="Calibri" pitchFamily="34" charset="0"/>
              </a:rPr>
              <a:t> </a:t>
            </a:r>
            <a:r>
              <a:rPr lang="en-US" sz="1200" b="1" dirty="0" err="1">
                <a:solidFill>
                  <a:prstClr val="black"/>
                </a:solidFill>
                <a:latin typeface="+mj-lt"/>
                <a:cs typeface="Calibri" pitchFamily="34" charset="0"/>
              </a:rPr>
              <a:t>dasar</a:t>
            </a:r>
            <a:r>
              <a:rPr lang="en-US" sz="1200" b="1" dirty="0">
                <a:solidFill>
                  <a:prstClr val="black"/>
                </a:solidFill>
                <a:latin typeface="+mj-lt"/>
                <a:cs typeface="Calibri" pitchFamily="34" charset="0"/>
              </a:rPr>
              <a:t> </a:t>
            </a:r>
            <a:r>
              <a:rPr lang="en-US" sz="1200" dirty="0" err="1">
                <a:solidFill>
                  <a:prstClr val="black"/>
                </a:solidFill>
                <a:latin typeface="+mj-lt"/>
                <a:cs typeface="Calibri" pitchFamily="34" charset="0"/>
              </a:rPr>
              <a:t>permukiman</a:t>
            </a:r>
            <a:r>
              <a:rPr lang="en-US" sz="1200" dirty="0">
                <a:solidFill>
                  <a:prstClr val="black"/>
                </a:solidFill>
                <a:latin typeface="+mj-lt"/>
                <a:cs typeface="Calibri" pitchFamily="34" charset="0"/>
              </a:rPr>
              <a:t> yang </a:t>
            </a:r>
            <a:r>
              <a:rPr lang="en-US" sz="1200" dirty="0" err="1">
                <a:solidFill>
                  <a:prstClr val="black"/>
                </a:solidFill>
                <a:latin typeface="+mj-lt"/>
                <a:cs typeface="Calibri" pitchFamily="34" charset="0"/>
              </a:rPr>
              <a:t>layak</a:t>
            </a:r>
            <a:endParaRPr lang="en-US" sz="1200" dirty="0">
              <a:solidFill>
                <a:prstClr val="black"/>
              </a:solidFill>
              <a:latin typeface="+mj-lt"/>
              <a:cs typeface="Calibri" pitchFamily="34" charset="0"/>
            </a:endParaRPr>
          </a:p>
        </p:txBody>
      </p:sp>
      <p:sp>
        <p:nvSpPr>
          <p:cNvPr id="92" name="TextBox 91"/>
          <p:cNvSpPr txBox="1"/>
          <p:nvPr/>
        </p:nvSpPr>
        <p:spPr>
          <a:xfrm>
            <a:off x="4870698" y="4653223"/>
            <a:ext cx="1237244" cy="807911"/>
          </a:xfrm>
          <a:prstGeom prst="rect">
            <a:avLst/>
          </a:prstGeom>
          <a:noFill/>
        </p:spPr>
        <p:txBody>
          <a:bodyPr wrap="square" lIns="68577" tIns="34289" rIns="68577" bIns="34289" rtlCol="0">
            <a:spAutoFit/>
          </a:bodyPr>
          <a:lstStyle/>
          <a:p>
            <a:pPr algn="ctr"/>
            <a:r>
              <a:rPr lang="en-US" sz="1200" b="1" dirty="0" err="1">
                <a:solidFill>
                  <a:prstClr val="black"/>
                </a:solidFill>
                <a:latin typeface="+mj-lt"/>
                <a:cs typeface="Calibri" pitchFamily="34" charset="0"/>
              </a:rPr>
              <a:t>Kepastian</a:t>
            </a:r>
            <a:r>
              <a:rPr lang="en-US" sz="1200" b="1" dirty="0">
                <a:solidFill>
                  <a:prstClr val="black"/>
                </a:solidFill>
                <a:latin typeface="+mj-lt"/>
                <a:cs typeface="Calibri" pitchFamily="34" charset="0"/>
              </a:rPr>
              <a:t> </a:t>
            </a:r>
            <a:r>
              <a:rPr lang="en-US" sz="1200" b="1" dirty="0" err="1">
                <a:solidFill>
                  <a:prstClr val="black"/>
                </a:solidFill>
                <a:latin typeface="+mj-lt"/>
                <a:cs typeface="Calibri" pitchFamily="34" charset="0"/>
              </a:rPr>
              <a:t>Bermukim</a:t>
            </a:r>
            <a:r>
              <a:rPr lang="en-US" sz="1200" b="1" dirty="0">
                <a:solidFill>
                  <a:prstClr val="black"/>
                </a:solidFill>
                <a:latin typeface="+mj-lt"/>
                <a:cs typeface="Calibri" pitchFamily="34" charset="0"/>
              </a:rPr>
              <a:t> </a:t>
            </a:r>
            <a:r>
              <a:rPr lang="en-US" sz="1200" dirty="0">
                <a:solidFill>
                  <a:prstClr val="black"/>
                </a:solidFill>
                <a:latin typeface="+mj-lt"/>
                <a:cs typeface="Calibri" pitchFamily="34" charset="0"/>
              </a:rPr>
              <a:t>(</a:t>
            </a:r>
            <a:r>
              <a:rPr lang="en-US" sz="1200" dirty="0" err="1">
                <a:solidFill>
                  <a:prstClr val="black"/>
                </a:solidFill>
                <a:latin typeface="+mj-lt"/>
                <a:cs typeface="Calibri" pitchFamily="34" charset="0"/>
              </a:rPr>
              <a:t>memiliki</a:t>
            </a:r>
            <a:r>
              <a:rPr lang="en-US" sz="1200" dirty="0">
                <a:solidFill>
                  <a:prstClr val="black"/>
                </a:solidFill>
                <a:latin typeface="+mj-lt"/>
                <a:cs typeface="Calibri" pitchFamily="34" charset="0"/>
              </a:rPr>
              <a:t> </a:t>
            </a:r>
            <a:r>
              <a:rPr lang="en-US" sz="1200" dirty="0" err="1">
                <a:solidFill>
                  <a:prstClr val="black"/>
                </a:solidFill>
                <a:latin typeface="+mj-lt"/>
                <a:cs typeface="Calibri" pitchFamily="34" charset="0"/>
              </a:rPr>
              <a:t>bukti</a:t>
            </a:r>
            <a:r>
              <a:rPr lang="en-US" sz="1200" dirty="0">
                <a:solidFill>
                  <a:prstClr val="black"/>
                </a:solidFill>
                <a:latin typeface="+mj-lt"/>
                <a:cs typeface="Calibri" pitchFamily="34" charset="0"/>
              </a:rPr>
              <a:t> </a:t>
            </a:r>
            <a:r>
              <a:rPr lang="en-US" sz="1200" dirty="0" err="1">
                <a:solidFill>
                  <a:prstClr val="black"/>
                </a:solidFill>
                <a:latin typeface="+mj-lt"/>
                <a:cs typeface="Calibri" pitchFamily="34" charset="0"/>
              </a:rPr>
              <a:t>hak</a:t>
            </a:r>
            <a:r>
              <a:rPr lang="en-US" sz="1200" dirty="0">
                <a:solidFill>
                  <a:prstClr val="black"/>
                </a:solidFill>
                <a:latin typeface="+mj-lt"/>
                <a:cs typeface="Calibri" pitchFamily="34" charset="0"/>
              </a:rPr>
              <a:t> </a:t>
            </a:r>
            <a:r>
              <a:rPr lang="en-US" sz="1200" dirty="0" err="1">
                <a:solidFill>
                  <a:prstClr val="black"/>
                </a:solidFill>
                <a:latin typeface="+mj-lt"/>
                <a:cs typeface="Calibri" pitchFamily="34" charset="0"/>
              </a:rPr>
              <a:t>atas</a:t>
            </a:r>
            <a:r>
              <a:rPr lang="en-US" sz="1200" dirty="0">
                <a:solidFill>
                  <a:prstClr val="black"/>
                </a:solidFill>
                <a:latin typeface="+mj-lt"/>
                <a:cs typeface="Calibri" pitchFamily="34" charset="0"/>
              </a:rPr>
              <a:t> </a:t>
            </a:r>
            <a:r>
              <a:rPr lang="en-US" sz="1200" dirty="0" err="1">
                <a:solidFill>
                  <a:prstClr val="black"/>
                </a:solidFill>
                <a:latin typeface="+mj-lt"/>
                <a:cs typeface="Calibri" pitchFamily="34" charset="0"/>
              </a:rPr>
              <a:t>tanah</a:t>
            </a:r>
            <a:r>
              <a:rPr lang="en-US" sz="1200" dirty="0">
                <a:solidFill>
                  <a:prstClr val="black"/>
                </a:solidFill>
                <a:latin typeface="+mj-lt"/>
                <a:cs typeface="Calibri" pitchFamily="34" charset="0"/>
              </a:rPr>
              <a:t>)</a:t>
            </a:r>
          </a:p>
        </p:txBody>
      </p:sp>
      <p:pic>
        <p:nvPicPr>
          <p:cNvPr id="93" name="Picture 9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8322" y="1915579"/>
            <a:ext cx="608283" cy="608084"/>
          </a:xfrm>
          <a:prstGeom prst="rect">
            <a:avLst/>
          </a:prstGeom>
        </p:spPr>
      </p:pic>
      <p:pic>
        <p:nvPicPr>
          <p:cNvPr id="94" name="Picture 9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9561" y="3315285"/>
            <a:ext cx="664605" cy="664388"/>
          </a:xfrm>
          <a:prstGeom prst="rect">
            <a:avLst/>
          </a:prstGeom>
        </p:spPr>
      </p:pic>
      <p:pic>
        <p:nvPicPr>
          <p:cNvPr id="95" name="Picture 9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8321" y="4704496"/>
            <a:ext cx="607088" cy="606889"/>
          </a:xfrm>
          <a:prstGeom prst="rect">
            <a:avLst/>
          </a:prstGeom>
        </p:spPr>
      </p:pic>
      <p:cxnSp>
        <p:nvCxnSpPr>
          <p:cNvPr id="96" name="Elbow Connector 95"/>
          <p:cNvCxnSpPr>
            <a:stCxn id="80" idx="3"/>
            <a:endCxn id="94" idx="1"/>
          </p:cNvCxnSpPr>
          <p:nvPr/>
        </p:nvCxnSpPr>
        <p:spPr>
          <a:xfrm flipV="1">
            <a:off x="3526330" y="3647479"/>
            <a:ext cx="613230" cy="963458"/>
          </a:xfrm>
          <a:prstGeom prst="bentConnector3">
            <a:avLst>
              <a:gd name="adj1" fmla="val 38106"/>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Elbow Connector 96"/>
          <p:cNvCxnSpPr>
            <a:stCxn id="80" idx="3"/>
            <a:endCxn id="93" idx="1"/>
          </p:cNvCxnSpPr>
          <p:nvPr/>
        </p:nvCxnSpPr>
        <p:spPr>
          <a:xfrm flipV="1">
            <a:off x="3526330" y="2219622"/>
            <a:ext cx="641990" cy="2391316"/>
          </a:xfrm>
          <a:prstGeom prst="bentConnector3">
            <a:avLst>
              <a:gd name="adj1" fmla="val 3656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Elbow Connector 97"/>
          <p:cNvCxnSpPr/>
          <p:nvPr/>
        </p:nvCxnSpPr>
        <p:spPr>
          <a:xfrm>
            <a:off x="6056761" y="2275635"/>
            <a:ext cx="508598" cy="838369"/>
          </a:xfrm>
          <a:prstGeom prst="bentConnector3">
            <a:avLst>
              <a:gd name="adj1" fmla="val 5201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Elbow Connector 98"/>
          <p:cNvCxnSpPr/>
          <p:nvPr/>
        </p:nvCxnSpPr>
        <p:spPr>
          <a:xfrm flipV="1">
            <a:off x="6095002" y="3117771"/>
            <a:ext cx="457418" cy="1823293"/>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0" name="Rounded Rectangle 99">
            <a:extLst>
              <a:ext uri="{FF2B5EF4-FFF2-40B4-BE49-F238E27FC236}">
                <a16:creationId xmlns:a16="http://schemas.microsoft.com/office/drawing/2014/main" xmlns="" id="{D02CEE87-1B5E-E148-BEB1-828EE81CB880}"/>
              </a:ext>
            </a:extLst>
          </p:cNvPr>
          <p:cNvSpPr/>
          <p:nvPr/>
        </p:nvSpPr>
        <p:spPr>
          <a:xfrm>
            <a:off x="6567230" y="4009786"/>
            <a:ext cx="2130925" cy="931277"/>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sz="1350">
              <a:solidFill>
                <a:prstClr val="white"/>
              </a:solidFill>
              <a:latin typeface="+mj-lt"/>
              <a:cs typeface="Calibri" pitchFamily="34" charset="0"/>
            </a:endParaRPr>
          </a:p>
        </p:txBody>
      </p:sp>
      <p:sp>
        <p:nvSpPr>
          <p:cNvPr id="101" name="TextBox 100">
            <a:extLst>
              <a:ext uri="{FF2B5EF4-FFF2-40B4-BE49-F238E27FC236}">
                <a16:creationId xmlns:a16="http://schemas.microsoft.com/office/drawing/2014/main" xmlns="" id="{B48692CD-B1AE-744D-A293-11AA21D9422B}"/>
              </a:ext>
            </a:extLst>
          </p:cNvPr>
          <p:cNvSpPr txBox="1"/>
          <p:nvPr/>
        </p:nvSpPr>
        <p:spPr>
          <a:xfrm>
            <a:off x="6791774" y="4225114"/>
            <a:ext cx="1754295" cy="484746"/>
          </a:xfrm>
          <a:prstGeom prst="rect">
            <a:avLst/>
          </a:prstGeom>
          <a:noFill/>
        </p:spPr>
        <p:txBody>
          <a:bodyPr wrap="square" lIns="68577" tIns="34289" rIns="68577" bIns="34289" rtlCol="0">
            <a:spAutoFit/>
          </a:bodyPr>
          <a:lstStyle/>
          <a:p>
            <a:pPr algn="ctr"/>
            <a:r>
              <a:rPr lang="en-US" sz="1350" b="1" dirty="0">
                <a:solidFill>
                  <a:prstClr val="black"/>
                </a:solidFill>
                <a:latin typeface="+mj-lt"/>
                <a:cs typeface="Calibri" pitchFamily="34" charset="0"/>
              </a:rPr>
              <a:t>SDGs Goals 11:</a:t>
            </a:r>
          </a:p>
          <a:p>
            <a:pPr algn="ctr"/>
            <a:r>
              <a:rPr lang="en-US" sz="1350" b="1" i="1" dirty="0">
                <a:solidFill>
                  <a:prstClr val="black"/>
                </a:solidFill>
                <a:latin typeface="+mj-lt"/>
                <a:cs typeface="Calibri" pitchFamily="34" charset="0"/>
              </a:rPr>
              <a:t>Sustainable Cities</a:t>
            </a:r>
          </a:p>
        </p:txBody>
      </p:sp>
      <p:cxnSp>
        <p:nvCxnSpPr>
          <p:cNvPr id="102" name="Elbow Connector 101"/>
          <p:cNvCxnSpPr>
            <a:stCxn id="79" idx="2"/>
            <a:endCxn id="100" idx="0"/>
          </p:cNvCxnSpPr>
          <p:nvPr/>
        </p:nvCxnSpPr>
        <p:spPr>
          <a:xfrm rot="16200000" flipH="1">
            <a:off x="7526845" y="3903938"/>
            <a:ext cx="209825" cy="187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 xmlns:a16="http://schemas.microsoft.com/office/drawing/2014/main" id="{88C12433-9DFB-FB4A-B4A8-A4DD86A472D0}"/>
              </a:ext>
            </a:extLst>
          </p:cNvPr>
          <p:cNvSpPr/>
          <p:nvPr/>
        </p:nvSpPr>
        <p:spPr>
          <a:xfrm>
            <a:off x="2981426" y="1078592"/>
            <a:ext cx="3235325" cy="36512"/>
          </a:xfrm>
          <a:prstGeom prst="rect">
            <a:avLst/>
          </a:prstGeom>
          <a:solidFill>
            <a:srgbClr val="58A3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Tree>
    <p:extLst>
      <p:ext uri="{BB962C8B-B14F-4D97-AF65-F5344CB8AC3E}">
        <p14:creationId xmlns:p14="http://schemas.microsoft.com/office/powerpoint/2010/main" val="22206812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395535" y="620688"/>
            <a:ext cx="3996444" cy="2664296"/>
          </a:xfrm>
          <a:prstGeom prst="rect">
            <a:avLst/>
          </a:prstGeom>
          <a:blipFill>
            <a:blip r:embed="rId2" cstate="print"/>
            <a:stretch>
              <a:fillRect/>
            </a:stretch>
          </a:blipFill>
        </p:spPr>
        <p:txBody>
          <a:bodyPr wrap="square" lIns="0" tIns="0" rIns="0" bIns="0" rtlCol="0"/>
          <a:lstStyle/>
          <a:p>
            <a:endParaRPr sz="1266"/>
          </a:p>
        </p:txBody>
      </p:sp>
      <p:sp>
        <p:nvSpPr>
          <p:cNvPr id="3" name="object 3"/>
          <p:cNvSpPr/>
          <p:nvPr/>
        </p:nvSpPr>
        <p:spPr>
          <a:xfrm>
            <a:off x="4504941" y="620688"/>
            <a:ext cx="4196268" cy="2664296"/>
          </a:xfrm>
          <a:prstGeom prst="rect">
            <a:avLst/>
          </a:prstGeom>
          <a:blipFill>
            <a:blip r:embed="rId3" cstate="print"/>
            <a:stretch>
              <a:fillRect/>
            </a:stretch>
          </a:blipFill>
        </p:spPr>
        <p:txBody>
          <a:bodyPr wrap="square" lIns="0" tIns="0" rIns="0" bIns="0" rtlCol="0"/>
          <a:lstStyle/>
          <a:p>
            <a:endParaRPr sz="1266"/>
          </a:p>
        </p:txBody>
      </p:sp>
      <p:sp>
        <p:nvSpPr>
          <p:cNvPr id="4" name="object 4"/>
          <p:cNvSpPr txBox="1"/>
          <p:nvPr/>
        </p:nvSpPr>
        <p:spPr>
          <a:xfrm>
            <a:off x="2446734" y="116086"/>
            <a:ext cx="4325541" cy="268640"/>
          </a:xfrm>
          <a:prstGeom prst="rect">
            <a:avLst/>
          </a:prstGeom>
        </p:spPr>
        <p:txBody>
          <a:bodyPr vert="horz" wrap="square" lIns="0" tIns="8930" rIns="0" bIns="0" rtlCol="0">
            <a:spAutoFit/>
          </a:bodyPr>
          <a:lstStyle/>
          <a:p>
            <a:pPr marL="8929">
              <a:spcBef>
                <a:spcPts val="70"/>
              </a:spcBef>
            </a:pPr>
            <a:r>
              <a:rPr sz="1687" dirty="0">
                <a:latin typeface="Trebuchet MS"/>
                <a:cs typeface="Trebuchet MS"/>
              </a:rPr>
              <a:t>Desa </a:t>
            </a:r>
            <a:r>
              <a:rPr sz="1687" spc="-4" dirty="0">
                <a:latin typeface="Trebuchet MS"/>
                <a:cs typeface="Trebuchet MS"/>
              </a:rPr>
              <a:t>Shirakawa-go dan Gokayama’ di</a:t>
            </a:r>
            <a:r>
              <a:rPr sz="1687" spc="-35" dirty="0">
                <a:latin typeface="Trebuchet MS"/>
                <a:cs typeface="Trebuchet MS"/>
              </a:rPr>
              <a:t> </a:t>
            </a:r>
            <a:r>
              <a:rPr sz="1687" spc="-4" dirty="0">
                <a:latin typeface="Trebuchet MS"/>
                <a:cs typeface="Trebuchet MS"/>
              </a:rPr>
              <a:t>Jepang</a:t>
            </a:r>
            <a:endParaRPr sz="1687">
              <a:latin typeface="Trebuchet MS"/>
              <a:cs typeface="Trebuchet MS"/>
            </a:endParaRPr>
          </a:p>
        </p:txBody>
      </p:sp>
      <p:sp>
        <p:nvSpPr>
          <p:cNvPr id="5" name="object 5"/>
          <p:cNvSpPr/>
          <p:nvPr/>
        </p:nvSpPr>
        <p:spPr>
          <a:xfrm>
            <a:off x="395535" y="3325513"/>
            <a:ext cx="2520280" cy="3364753"/>
          </a:xfrm>
          <a:prstGeom prst="rect">
            <a:avLst/>
          </a:prstGeom>
          <a:blipFill>
            <a:blip r:embed="rId4" cstate="print"/>
            <a:stretch>
              <a:fillRect/>
            </a:stretch>
          </a:blipFill>
        </p:spPr>
        <p:txBody>
          <a:bodyPr wrap="square" lIns="0" tIns="0" rIns="0" bIns="0" rtlCol="0"/>
          <a:lstStyle/>
          <a:p>
            <a:endParaRPr sz="1266"/>
          </a:p>
        </p:txBody>
      </p:sp>
      <p:sp>
        <p:nvSpPr>
          <p:cNvPr id="6" name="object 6"/>
          <p:cNvSpPr/>
          <p:nvPr/>
        </p:nvSpPr>
        <p:spPr>
          <a:xfrm>
            <a:off x="3318021" y="3325513"/>
            <a:ext cx="5383188" cy="3364753"/>
          </a:xfrm>
          <a:prstGeom prst="rect">
            <a:avLst/>
          </a:prstGeom>
          <a:blipFill>
            <a:blip r:embed="rId5" cstate="print"/>
            <a:stretch>
              <a:fillRect/>
            </a:stretch>
          </a:blipFill>
        </p:spPr>
        <p:txBody>
          <a:bodyPr wrap="square" lIns="0" tIns="0" rIns="0" bIns="0" rtlCol="0"/>
          <a:lstStyle/>
          <a:p>
            <a:endParaRPr sz="1266"/>
          </a:p>
        </p:txBody>
      </p:sp>
      <p:sp>
        <p:nvSpPr>
          <p:cNvPr id="7" name="Slide Number Placeholder 6"/>
          <p:cNvSpPr>
            <a:spLocks noGrp="1"/>
          </p:cNvSpPr>
          <p:nvPr>
            <p:ph type="sldNum" sz="quarter" idx="12"/>
          </p:nvPr>
        </p:nvSpPr>
        <p:spPr/>
        <p:txBody>
          <a:bodyPr/>
          <a:lstStyle/>
          <a:p>
            <a:fld id="{9CD5A045-6D39-4879-8E20-C877BE4435CE}" type="slidenum">
              <a:rPr lang="en-US" smtClean="0"/>
              <a:t>70</a:t>
            </a:fld>
            <a:endParaRPr lang="en-US"/>
          </a:p>
        </p:txBody>
      </p:sp>
    </p:spTree>
    <p:extLst>
      <p:ext uri="{BB962C8B-B14F-4D97-AF65-F5344CB8AC3E}">
        <p14:creationId xmlns:p14="http://schemas.microsoft.com/office/powerpoint/2010/main" val="232166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520812" y="1194033"/>
            <a:ext cx="4475525" cy="2520280"/>
          </a:xfrm>
          <a:prstGeom prst="rect">
            <a:avLst/>
          </a:prstGeom>
          <a:blipFill>
            <a:blip r:embed="rId2" cstate="print"/>
            <a:stretch>
              <a:fillRect/>
            </a:stretch>
          </a:blipFill>
        </p:spPr>
        <p:txBody>
          <a:bodyPr wrap="square" lIns="0" tIns="0" rIns="0" bIns="0" rtlCol="0"/>
          <a:lstStyle/>
          <a:p>
            <a:endParaRPr sz="1266"/>
          </a:p>
        </p:txBody>
      </p:sp>
      <p:sp>
        <p:nvSpPr>
          <p:cNvPr id="3" name="object 3"/>
          <p:cNvSpPr/>
          <p:nvPr/>
        </p:nvSpPr>
        <p:spPr>
          <a:xfrm>
            <a:off x="5102690" y="1122024"/>
            <a:ext cx="3455369" cy="2591528"/>
          </a:xfrm>
          <a:prstGeom prst="rect">
            <a:avLst/>
          </a:prstGeom>
          <a:blipFill>
            <a:blip r:embed="rId3" cstate="print"/>
            <a:stretch>
              <a:fillRect/>
            </a:stretch>
          </a:blipFill>
        </p:spPr>
        <p:txBody>
          <a:bodyPr wrap="square" lIns="0" tIns="0" rIns="0" bIns="0" rtlCol="0"/>
          <a:lstStyle/>
          <a:p>
            <a:endParaRPr sz="1266"/>
          </a:p>
        </p:txBody>
      </p:sp>
      <p:sp>
        <p:nvSpPr>
          <p:cNvPr id="4" name="object 4"/>
          <p:cNvSpPr/>
          <p:nvPr/>
        </p:nvSpPr>
        <p:spPr>
          <a:xfrm>
            <a:off x="520811" y="3786322"/>
            <a:ext cx="4475525" cy="2739022"/>
          </a:xfrm>
          <a:prstGeom prst="rect">
            <a:avLst/>
          </a:prstGeom>
          <a:blipFill>
            <a:blip r:embed="rId4" cstate="print"/>
            <a:stretch>
              <a:fillRect/>
            </a:stretch>
          </a:blipFill>
        </p:spPr>
        <p:txBody>
          <a:bodyPr wrap="square" lIns="0" tIns="0" rIns="0" bIns="0" rtlCol="0"/>
          <a:lstStyle/>
          <a:p>
            <a:endParaRPr sz="1266"/>
          </a:p>
        </p:txBody>
      </p:sp>
      <p:sp>
        <p:nvSpPr>
          <p:cNvPr id="5" name="object 5"/>
          <p:cNvSpPr/>
          <p:nvPr/>
        </p:nvSpPr>
        <p:spPr>
          <a:xfrm>
            <a:off x="5102690" y="3789040"/>
            <a:ext cx="3455370" cy="2736094"/>
          </a:xfrm>
          <a:prstGeom prst="rect">
            <a:avLst/>
          </a:prstGeom>
          <a:blipFill>
            <a:blip r:embed="rId5" cstate="print"/>
            <a:stretch>
              <a:fillRect/>
            </a:stretch>
          </a:blipFill>
        </p:spPr>
        <p:txBody>
          <a:bodyPr wrap="square" lIns="0" tIns="0" rIns="0" bIns="0" rtlCol="0"/>
          <a:lstStyle/>
          <a:p>
            <a:endParaRPr sz="1266"/>
          </a:p>
        </p:txBody>
      </p:sp>
      <p:sp>
        <p:nvSpPr>
          <p:cNvPr id="6" name="object 6"/>
          <p:cNvSpPr txBox="1"/>
          <p:nvPr/>
        </p:nvSpPr>
        <p:spPr>
          <a:xfrm>
            <a:off x="2884289" y="357188"/>
            <a:ext cx="2717304" cy="268640"/>
          </a:xfrm>
          <a:prstGeom prst="rect">
            <a:avLst/>
          </a:prstGeom>
        </p:spPr>
        <p:txBody>
          <a:bodyPr vert="horz" wrap="square" lIns="0" tIns="8930" rIns="0" bIns="0" rtlCol="0">
            <a:spAutoFit/>
          </a:bodyPr>
          <a:lstStyle/>
          <a:p>
            <a:pPr marL="8929">
              <a:spcBef>
                <a:spcPts val="70"/>
              </a:spcBef>
            </a:pPr>
            <a:r>
              <a:rPr sz="1687" dirty="0">
                <a:latin typeface="Trebuchet MS"/>
                <a:cs typeface="Trebuchet MS"/>
              </a:rPr>
              <a:t>Desa </a:t>
            </a:r>
            <a:r>
              <a:rPr sz="1687" spc="-4" dirty="0">
                <a:latin typeface="Trebuchet MS"/>
                <a:cs typeface="Trebuchet MS"/>
              </a:rPr>
              <a:t>Adat </a:t>
            </a:r>
            <a:r>
              <a:rPr sz="1687" spc="-11" dirty="0">
                <a:latin typeface="Trebuchet MS"/>
                <a:cs typeface="Trebuchet MS"/>
              </a:rPr>
              <a:t>Penglipuran </a:t>
            </a:r>
            <a:r>
              <a:rPr sz="1687" dirty="0">
                <a:latin typeface="Trebuchet MS"/>
                <a:cs typeface="Trebuchet MS"/>
              </a:rPr>
              <a:t>-</a:t>
            </a:r>
            <a:r>
              <a:rPr sz="1687" spc="-105" dirty="0">
                <a:latin typeface="Trebuchet MS"/>
                <a:cs typeface="Trebuchet MS"/>
              </a:rPr>
              <a:t> </a:t>
            </a:r>
            <a:r>
              <a:rPr sz="1687" spc="-4" dirty="0">
                <a:latin typeface="Trebuchet MS"/>
                <a:cs typeface="Trebuchet MS"/>
              </a:rPr>
              <a:t>Bali</a:t>
            </a:r>
            <a:endParaRPr sz="1687">
              <a:latin typeface="Trebuchet MS"/>
              <a:cs typeface="Trebuchet MS"/>
            </a:endParaRPr>
          </a:p>
        </p:txBody>
      </p:sp>
      <p:sp>
        <p:nvSpPr>
          <p:cNvPr id="7" name="Slide Number Placeholder 6"/>
          <p:cNvSpPr>
            <a:spLocks noGrp="1"/>
          </p:cNvSpPr>
          <p:nvPr>
            <p:ph type="sldNum" sz="quarter" idx="12"/>
          </p:nvPr>
        </p:nvSpPr>
        <p:spPr/>
        <p:txBody>
          <a:bodyPr/>
          <a:lstStyle/>
          <a:p>
            <a:fld id="{9CD5A045-6D39-4879-8E20-C877BE4435CE}" type="slidenum">
              <a:rPr lang="en-US" smtClean="0"/>
              <a:t>71</a:t>
            </a:fld>
            <a:endParaRPr lang="en-US"/>
          </a:p>
        </p:txBody>
      </p:sp>
    </p:spTree>
    <p:extLst>
      <p:ext uri="{BB962C8B-B14F-4D97-AF65-F5344CB8AC3E}">
        <p14:creationId xmlns:p14="http://schemas.microsoft.com/office/powerpoint/2010/main" val="1398311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129480"/>
            <a:ext cx="9144000" cy="6728520"/>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72</a:t>
            </a:fld>
            <a:endParaRPr lang="en-US"/>
          </a:p>
        </p:txBody>
      </p:sp>
    </p:spTree>
    <p:extLst>
      <p:ext uri="{BB962C8B-B14F-4D97-AF65-F5344CB8AC3E}">
        <p14:creationId xmlns:p14="http://schemas.microsoft.com/office/powerpoint/2010/main" val="2310899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3" name="object 3"/>
          <p:cNvSpPr/>
          <p:nvPr/>
        </p:nvSpPr>
        <p:spPr>
          <a:xfrm>
            <a:off x="89297" y="763941"/>
            <a:ext cx="8965406" cy="5330119"/>
          </a:xfrm>
          <a:prstGeom prst="rect">
            <a:avLst/>
          </a:prstGeom>
          <a:blipFill>
            <a:blip r:embed="rId3" cstate="print"/>
            <a:stretch>
              <a:fillRect/>
            </a:stretch>
          </a:blipFill>
        </p:spPr>
        <p:txBody>
          <a:bodyPr wrap="square" lIns="0" tIns="0" rIns="0" bIns="0" rtlCol="0"/>
          <a:lstStyle/>
          <a:p>
            <a:endParaRPr sz="1266"/>
          </a:p>
        </p:txBody>
      </p:sp>
      <p:sp>
        <p:nvSpPr>
          <p:cNvPr id="4" name="Slide Number Placeholder 3"/>
          <p:cNvSpPr>
            <a:spLocks noGrp="1"/>
          </p:cNvSpPr>
          <p:nvPr>
            <p:ph type="sldNum" sz="quarter" idx="12"/>
          </p:nvPr>
        </p:nvSpPr>
        <p:spPr/>
        <p:txBody>
          <a:bodyPr/>
          <a:lstStyle/>
          <a:p>
            <a:fld id="{9CD5A045-6D39-4879-8E20-C877BE4435CE}" type="slidenum">
              <a:rPr lang="en-US" smtClean="0"/>
              <a:t>73</a:t>
            </a:fld>
            <a:endParaRPr lang="en-US"/>
          </a:p>
        </p:txBody>
      </p:sp>
    </p:spTree>
    <p:extLst>
      <p:ext uri="{BB962C8B-B14F-4D97-AF65-F5344CB8AC3E}">
        <p14:creationId xmlns:p14="http://schemas.microsoft.com/office/powerpoint/2010/main" val="4227561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4836" y="252899"/>
            <a:ext cx="6046291" cy="333593"/>
          </a:xfrm>
          <a:prstGeom prst="rect">
            <a:avLst/>
          </a:prstGeom>
        </p:spPr>
        <p:txBody>
          <a:bodyPr vert="horz" wrap="square" lIns="0" tIns="8930" rIns="0" bIns="0" rtlCol="0" anchor="ctr">
            <a:spAutoFit/>
          </a:bodyPr>
          <a:lstStyle/>
          <a:p>
            <a:pPr marL="8929">
              <a:lnSpc>
                <a:spcPct val="100000"/>
              </a:lnSpc>
              <a:spcBef>
                <a:spcPts val="70"/>
              </a:spcBef>
            </a:pPr>
            <a:r>
              <a:rPr sz="2109" spc="-46" dirty="0">
                <a:solidFill>
                  <a:srgbClr val="324863"/>
                </a:solidFill>
                <a:latin typeface="Palatino Linotype"/>
                <a:cs typeface="Palatino Linotype"/>
              </a:rPr>
              <a:t>PALMANOVA, </a:t>
            </a:r>
            <a:r>
              <a:rPr sz="2109" dirty="0">
                <a:solidFill>
                  <a:srgbClr val="324863"/>
                </a:solidFill>
                <a:latin typeface="Palatino Linotype"/>
                <a:cs typeface="Palatino Linotype"/>
              </a:rPr>
              <a:t>A </a:t>
            </a:r>
            <a:r>
              <a:rPr sz="2109" spc="-4" dirty="0">
                <a:solidFill>
                  <a:srgbClr val="324863"/>
                </a:solidFill>
                <a:latin typeface="Palatino Linotype"/>
                <a:cs typeface="Palatino Linotype"/>
              </a:rPr>
              <a:t>CITY OF DREAMS AND</a:t>
            </a:r>
            <a:r>
              <a:rPr sz="2109" spc="-278" dirty="0">
                <a:solidFill>
                  <a:srgbClr val="324863"/>
                </a:solidFill>
                <a:latin typeface="Palatino Linotype"/>
                <a:cs typeface="Palatino Linotype"/>
              </a:rPr>
              <a:t> </a:t>
            </a:r>
            <a:r>
              <a:rPr sz="2109" spc="-4" dirty="0">
                <a:solidFill>
                  <a:srgbClr val="324863"/>
                </a:solidFill>
                <a:latin typeface="Palatino Linotype"/>
                <a:cs typeface="Palatino Linotype"/>
              </a:rPr>
              <a:t>FEARS</a:t>
            </a:r>
            <a:endParaRPr sz="2109">
              <a:latin typeface="Palatino Linotype"/>
              <a:cs typeface="Palatino Linotype"/>
            </a:endParaRPr>
          </a:p>
        </p:txBody>
      </p:sp>
      <p:pic>
        <p:nvPicPr>
          <p:cNvPr id="3" name="Picture 2"/>
          <p:cNvPicPr>
            <a:picLocks noChangeAspect="1"/>
          </p:cNvPicPr>
          <p:nvPr/>
        </p:nvPicPr>
        <p:blipFill>
          <a:blip r:embed="rId2"/>
          <a:stretch>
            <a:fillRect/>
          </a:stretch>
        </p:blipFill>
        <p:spPr>
          <a:xfrm>
            <a:off x="0" y="771181"/>
            <a:ext cx="9144000" cy="6086820"/>
          </a:xfrm>
          <a:prstGeom prst="rect">
            <a:avLst/>
          </a:prstGeom>
        </p:spPr>
      </p:pic>
      <p:sp>
        <p:nvSpPr>
          <p:cNvPr id="4" name="Slide Number Placeholder 3"/>
          <p:cNvSpPr>
            <a:spLocks noGrp="1"/>
          </p:cNvSpPr>
          <p:nvPr>
            <p:ph type="sldNum" sz="quarter" idx="12"/>
          </p:nvPr>
        </p:nvSpPr>
        <p:spPr/>
        <p:txBody>
          <a:bodyPr/>
          <a:lstStyle/>
          <a:p>
            <a:fld id="{9CD5A045-6D39-4879-8E20-C877BE4435CE}" type="slidenum">
              <a:rPr lang="en-US" smtClean="0"/>
              <a:t>74</a:t>
            </a:fld>
            <a:endParaRPr lang="en-US"/>
          </a:p>
        </p:txBody>
      </p:sp>
    </p:spTree>
    <p:extLst>
      <p:ext uri="{BB962C8B-B14F-4D97-AF65-F5344CB8AC3E}">
        <p14:creationId xmlns:p14="http://schemas.microsoft.com/office/powerpoint/2010/main" val="1742465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34307" y="25729"/>
            <a:ext cx="9075384" cy="6806540"/>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75</a:t>
            </a:fld>
            <a:endParaRPr lang="en-US"/>
          </a:p>
        </p:txBody>
      </p:sp>
    </p:spTree>
    <p:extLst>
      <p:ext uri="{BB962C8B-B14F-4D97-AF65-F5344CB8AC3E}">
        <p14:creationId xmlns:p14="http://schemas.microsoft.com/office/powerpoint/2010/main" val="834856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19611" y="0"/>
            <a:ext cx="9104780" cy="6813769"/>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76</a:t>
            </a:fld>
            <a:endParaRPr lang="en-US"/>
          </a:p>
        </p:txBody>
      </p:sp>
    </p:spTree>
    <p:extLst>
      <p:ext uri="{BB962C8B-B14F-4D97-AF65-F5344CB8AC3E}">
        <p14:creationId xmlns:p14="http://schemas.microsoft.com/office/powerpoint/2010/main" val="991131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77</a:t>
            </a:fld>
            <a:endParaRPr lang="en-US"/>
          </a:p>
        </p:txBody>
      </p:sp>
    </p:spTree>
    <p:extLst>
      <p:ext uri="{BB962C8B-B14F-4D97-AF65-F5344CB8AC3E}">
        <p14:creationId xmlns:p14="http://schemas.microsoft.com/office/powerpoint/2010/main" val="4155699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6488" y="4866"/>
            <a:ext cx="9131025" cy="6848267"/>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78</a:t>
            </a:fld>
            <a:endParaRPr lang="en-US"/>
          </a:p>
        </p:txBody>
      </p:sp>
    </p:spTree>
    <p:extLst>
      <p:ext uri="{BB962C8B-B14F-4D97-AF65-F5344CB8AC3E}">
        <p14:creationId xmlns:p14="http://schemas.microsoft.com/office/powerpoint/2010/main" val="3941581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1"/>
            <a:ext cx="9144000" cy="6857999"/>
          </a:xfrm>
          <a:prstGeom prst="rect">
            <a:avLst/>
          </a:prstGeom>
          <a:blipFill>
            <a:blip r:embed="rId2" cstate="print"/>
            <a:stretch>
              <a:fillRect/>
            </a:stretch>
          </a:blipFill>
        </p:spPr>
        <p:txBody>
          <a:bodyPr wrap="square" lIns="0" tIns="0" rIns="0" bIns="0" rtlCol="0"/>
          <a:lstStyle/>
          <a:p>
            <a:endParaRPr sz="1266"/>
          </a:p>
        </p:txBody>
      </p:sp>
      <p:sp>
        <p:nvSpPr>
          <p:cNvPr id="3" name="object 3"/>
          <p:cNvSpPr/>
          <p:nvPr/>
        </p:nvSpPr>
        <p:spPr>
          <a:xfrm>
            <a:off x="0" y="241102"/>
            <a:ext cx="9144000" cy="6347222"/>
          </a:xfrm>
          <a:custGeom>
            <a:avLst/>
            <a:gdLst/>
            <a:ahLst/>
            <a:cxnLst/>
            <a:rect l="l" t="t" r="r" b="b"/>
            <a:pathLst>
              <a:path w="13004800" h="9027160">
                <a:moveTo>
                  <a:pt x="0" y="9027160"/>
                </a:moveTo>
                <a:lnTo>
                  <a:pt x="0" y="0"/>
                </a:lnTo>
                <a:lnTo>
                  <a:pt x="13004799" y="0"/>
                </a:lnTo>
                <a:lnTo>
                  <a:pt x="13004800" y="9027160"/>
                </a:lnTo>
                <a:lnTo>
                  <a:pt x="0" y="9027160"/>
                </a:lnTo>
                <a:close/>
              </a:path>
            </a:pathLst>
          </a:custGeom>
          <a:solidFill>
            <a:srgbClr val="F2F2F2"/>
          </a:solidFill>
        </p:spPr>
        <p:txBody>
          <a:bodyPr wrap="square" lIns="0" tIns="0" rIns="0" bIns="0" rtlCol="0"/>
          <a:lstStyle/>
          <a:p>
            <a:endParaRPr sz="1266"/>
          </a:p>
        </p:txBody>
      </p:sp>
      <p:sp>
        <p:nvSpPr>
          <p:cNvPr id="4" name="object 4"/>
          <p:cNvSpPr txBox="1"/>
          <p:nvPr/>
        </p:nvSpPr>
        <p:spPr>
          <a:xfrm>
            <a:off x="8930" y="258961"/>
            <a:ext cx="9097119" cy="6337929"/>
          </a:xfrm>
          <a:prstGeom prst="rect">
            <a:avLst/>
          </a:prstGeom>
        </p:spPr>
        <p:txBody>
          <a:bodyPr vert="horz" wrap="square" lIns="0" tIns="8930" rIns="0" bIns="0" rtlCol="0">
            <a:spAutoFit/>
          </a:bodyPr>
          <a:lstStyle/>
          <a:p>
            <a:pPr marL="43307" algn="ctr">
              <a:spcBef>
                <a:spcPts val="70"/>
              </a:spcBef>
            </a:pPr>
            <a:r>
              <a:rPr sz="1406" b="1" spc="-4" dirty="0">
                <a:latin typeface="Arial"/>
                <a:cs typeface="Arial"/>
              </a:rPr>
              <a:t>THE CONCEPT PLAN </a:t>
            </a:r>
            <a:r>
              <a:rPr sz="1406" b="1" dirty="0">
                <a:latin typeface="Arial"/>
                <a:cs typeface="Arial"/>
              </a:rPr>
              <a:t>–</a:t>
            </a:r>
            <a:r>
              <a:rPr sz="1406" b="1" spc="4" dirty="0">
                <a:latin typeface="Arial"/>
                <a:cs typeface="Arial"/>
              </a:rPr>
              <a:t> </a:t>
            </a:r>
            <a:r>
              <a:rPr sz="1406" b="1" spc="-4" dirty="0">
                <a:latin typeface="Arial"/>
                <a:cs typeface="Arial"/>
              </a:rPr>
              <a:t>SINGAPORE</a:t>
            </a:r>
            <a:endParaRPr sz="1406">
              <a:latin typeface="Arial"/>
              <a:cs typeface="Arial"/>
            </a:endParaRPr>
          </a:p>
          <a:p>
            <a:pPr>
              <a:lnSpc>
                <a:spcPct val="100000"/>
              </a:lnSpc>
            </a:pPr>
            <a:endParaRPr sz="1406">
              <a:latin typeface="Times New Roman"/>
              <a:cs typeface="Times New Roman"/>
            </a:endParaRPr>
          </a:p>
          <a:p>
            <a:pPr marL="8929" marR="216537">
              <a:lnSpc>
                <a:spcPts val="1336"/>
              </a:lnSpc>
              <a:spcBef>
                <a:spcPts val="1111"/>
              </a:spcBef>
            </a:pPr>
            <a:r>
              <a:rPr sz="1125" b="1" spc="-4" dirty="0">
                <a:latin typeface="Trebuchet MS"/>
                <a:cs typeface="Trebuchet MS"/>
              </a:rPr>
              <a:t>'The Concept Plan' </a:t>
            </a:r>
            <a:r>
              <a:rPr sz="1125" dirty="0">
                <a:latin typeface="Trebuchet MS"/>
                <a:cs typeface="Trebuchet MS"/>
              </a:rPr>
              <a:t>merupakan strategi pemerintah untuk membangun Singapore sejak tahun 1971, yang sekarang sudah dapat dilihat  hasilnya. </a:t>
            </a:r>
            <a:r>
              <a:rPr sz="1125" spc="-7" dirty="0">
                <a:latin typeface="Trebuchet MS"/>
                <a:cs typeface="Trebuchet MS"/>
              </a:rPr>
              <a:t>Konsep </a:t>
            </a:r>
            <a:r>
              <a:rPr sz="1125" dirty="0">
                <a:latin typeface="Trebuchet MS"/>
                <a:cs typeface="Trebuchet MS"/>
              </a:rPr>
              <a:t>ini dibagi 3 tahap : yaitu </a:t>
            </a:r>
            <a:r>
              <a:rPr sz="1125" b="1" dirty="0">
                <a:latin typeface="Trebuchet MS"/>
                <a:cs typeface="Trebuchet MS"/>
              </a:rPr>
              <a:t>sampai tahun </a:t>
            </a:r>
            <a:r>
              <a:rPr sz="1125" b="1" spc="-4" dirty="0">
                <a:latin typeface="Trebuchet MS"/>
                <a:cs typeface="Trebuchet MS"/>
              </a:rPr>
              <a:t>2000, </a:t>
            </a:r>
            <a:r>
              <a:rPr sz="1125" b="1" dirty="0">
                <a:latin typeface="Trebuchet MS"/>
                <a:cs typeface="Trebuchet MS"/>
              </a:rPr>
              <a:t>sampai tahun </a:t>
            </a:r>
            <a:r>
              <a:rPr sz="1125" b="1" spc="-4" dirty="0">
                <a:latin typeface="Trebuchet MS"/>
                <a:cs typeface="Trebuchet MS"/>
              </a:rPr>
              <a:t>2010 </a:t>
            </a:r>
            <a:r>
              <a:rPr sz="1125" b="1" dirty="0">
                <a:latin typeface="Trebuchet MS"/>
                <a:cs typeface="Trebuchet MS"/>
              </a:rPr>
              <a:t>dan sampai tahun 'X' ( </a:t>
            </a:r>
            <a:r>
              <a:rPr sz="1125" b="1" spc="-7" dirty="0">
                <a:latin typeface="Trebuchet MS"/>
                <a:cs typeface="Trebuchet MS"/>
              </a:rPr>
              <a:t>sementara </a:t>
            </a:r>
            <a:r>
              <a:rPr sz="1125" b="1" spc="-4" dirty="0">
                <a:latin typeface="Trebuchet MS"/>
                <a:cs typeface="Trebuchet MS"/>
              </a:rPr>
              <a:t>'Singapore 2050</a:t>
            </a:r>
            <a:r>
              <a:rPr sz="1125" b="1" spc="11" dirty="0">
                <a:latin typeface="Trebuchet MS"/>
                <a:cs typeface="Trebuchet MS"/>
              </a:rPr>
              <a:t> </a:t>
            </a:r>
            <a:r>
              <a:rPr sz="1125" b="1" dirty="0">
                <a:latin typeface="Trebuchet MS"/>
                <a:cs typeface="Trebuchet MS"/>
              </a:rPr>
              <a:t>).</a:t>
            </a:r>
            <a:endParaRPr sz="1125">
              <a:latin typeface="Trebuchet MS"/>
              <a:cs typeface="Trebuchet MS"/>
            </a:endParaRPr>
          </a:p>
          <a:p>
            <a:pPr>
              <a:lnSpc>
                <a:spcPct val="100000"/>
              </a:lnSpc>
            </a:pPr>
            <a:endParaRPr sz="1406">
              <a:latin typeface="Times New Roman"/>
              <a:cs typeface="Times New Roman"/>
            </a:endParaRPr>
          </a:p>
          <a:p>
            <a:pPr marL="8929" marR="30806">
              <a:lnSpc>
                <a:spcPts val="1336"/>
              </a:lnSpc>
            </a:pPr>
            <a:r>
              <a:rPr sz="1125" spc="-7" dirty="0">
                <a:latin typeface="Trebuchet MS"/>
                <a:cs typeface="Trebuchet MS"/>
              </a:rPr>
              <a:t>Konsep </a:t>
            </a:r>
            <a:r>
              <a:rPr sz="1125" dirty="0">
                <a:latin typeface="Trebuchet MS"/>
                <a:cs typeface="Trebuchet MS"/>
              </a:rPr>
              <a:t>Singapore tahun 2050 </a:t>
            </a:r>
            <a:r>
              <a:rPr sz="1125" spc="-4" dirty="0">
                <a:latin typeface="Trebuchet MS"/>
                <a:cs typeface="Trebuchet MS"/>
              </a:rPr>
              <a:t>diwujudkan </a:t>
            </a:r>
            <a:r>
              <a:rPr sz="1125" dirty="0">
                <a:latin typeface="Trebuchet MS"/>
                <a:cs typeface="Trebuchet MS"/>
              </a:rPr>
              <a:t>dengan </a:t>
            </a:r>
            <a:r>
              <a:rPr sz="1125" b="1" spc="-4" dirty="0">
                <a:latin typeface="Trebuchet MS"/>
                <a:cs typeface="Trebuchet MS"/>
              </a:rPr>
              <a:t>proyek yang </a:t>
            </a:r>
            <a:r>
              <a:rPr sz="1125" b="1" dirty="0">
                <a:latin typeface="Trebuchet MS"/>
                <a:cs typeface="Trebuchet MS"/>
              </a:rPr>
              <a:t>di </a:t>
            </a:r>
            <a:r>
              <a:rPr sz="1125" b="1" spc="-7" dirty="0">
                <a:latin typeface="Trebuchet MS"/>
                <a:cs typeface="Trebuchet MS"/>
              </a:rPr>
              <a:t>kembangkan menggunakan </a:t>
            </a:r>
            <a:r>
              <a:rPr sz="1125" b="1" spc="-4" dirty="0">
                <a:latin typeface="Trebuchet MS"/>
                <a:cs typeface="Trebuchet MS"/>
              </a:rPr>
              <a:t>konsep </a:t>
            </a:r>
            <a:r>
              <a:rPr sz="1125" b="1" dirty="0">
                <a:latin typeface="Trebuchet MS"/>
                <a:cs typeface="Trebuchet MS"/>
              </a:rPr>
              <a:t>dasar 'Living the </a:t>
            </a:r>
            <a:r>
              <a:rPr sz="1125" b="1" spc="-4" dirty="0">
                <a:latin typeface="Trebuchet MS"/>
                <a:cs typeface="Trebuchet MS"/>
              </a:rPr>
              <a:t>Next Lap'</a:t>
            </a:r>
            <a:r>
              <a:rPr sz="1125" spc="-4" dirty="0">
                <a:latin typeface="Trebuchet MS"/>
                <a:cs typeface="Trebuchet MS"/>
              </a:rPr>
              <a:t>,  mempunyai </a:t>
            </a:r>
            <a:r>
              <a:rPr sz="1125" dirty="0">
                <a:latin typeface="Trebuchet MS"/>
                <a:cs typeface="Trebuchet MS"/>
              </a:rPr>
              <a:t>visi </a:t>
            </a:r>
            <a:r>
              <a:rPr sz="1125" spc="-4" dirty="0">
                <a:latin typeface="Trebuchet MS"/>
                <a:cs typeface="Trebuchet MS"/>
              </a:rPr>
              <a:t>bahwa </a:t>
            </a:r>
            <a:r>
              <a:rPr sz="1125" b="1" dirty="0">
                <a:latin typeface="Trebuchet MS"/>
                <a:cs typeface="Trebuchet MS"/>
              </a:rPr>
              <a:t>1 pusat </a:t>
            </a:r>
            <a:r>
              <a:rPr sz="1125" b="1" spc="-4" dirty="0">
                <a:latin typeface="Trebuchet MS"/>
                <a:cs typeface="Trebuchet MS"/>
              </a:rPr>
              <a:t>pelayanan </a:t>
            </a:r>
            <a:r>
              <a:rPr sz="1125" b="1" spc="-7" dirty="0">
                <a:latin typeface="Trebuchet MS"/>
                <a:cs typeface="Trebuchet MS"/>
              </a:rPr>
              <a:t>masyarakat </a:t>
            </a:r>
            <a:r>
              <a:rPr sz="1125" b="1" spc="-4" dirty="0">
                <a:latin typeface="Trebuchet MS"/>
                <a:cs typeface="Trebuchet MS"/>
              </a:rPr>
              <a:t>harus </a:t>
            </a:r>
            <a:r>
              <a:rPr sz="1125" b="1" dirty="0">
                <a:latin typeface="Trebuchet MS"/>
                <a:cs typeface="Trebuchet MS"/>
              </a:rPr>
              <a:t>dapat </a:t>
            </a:r>
            <a:r>
              <a:rPr sz="1125" b="1" spc="-4" dirty="0">
                <a:latin typeface="Trebuchet MS"/>
                <a:cs typeface="Trebuchet MS"/>
              </a:rPr>
              <a:t>melayani 800.000 </a:t>
            </a:r>
            <a:r>
              <a:rPr sz="1125" b="1" spc="-11" dirty="0">
                <a:latin typeface="Trebuchet MS"/>
                <a:cs typeface="Trebuchet MS"/>
              </a:rPr>
              <a:t>orang </a:t>
            </a:r>
            <a:r>
              <a:rPr sz="1125" b="1" dirty="0">
                <a:latin typeface="Trebuchet MS"/>
                <a:cs typeface="Trebuchet MS"/>
              </a:rPr>
              <a:t>dan kompleks </a:t>
            </a:r>
            <a:r>
              <a:rPr sz="1125" b="1" spc="-4" dirty="0">
                <a:latin typeface="Trebuchet MS"/>
                <a:cs typeface="Trebuchet MS"/>
              </a:rPr>
              <a:t>hunian harus </a:t>
            </a:r>
            <a:r>
              <a:rPr sz="1125" b="1" spc="-7" dirty="0">
                <a:latin typeface="Trebuchet MS"/>
                <a:cs typeface="Trebuchet MS"/>
              </a:rPr>
              <a:t>dekat </a:t>
            </a:r>
            <a:r>
              <a:rPr sz="1125" b="1" spc="-4" dirty="0">
                <a:latin typeface="Trebuchet MS"/>
                <a:cs typeface="Trebuchet MS"/>
              </a:rPr>
              <a:t>dengan  </a:t>
            </a:r>
            <a:r>
              <a:rPr sz="1125" b="1" dirty="0">
                <a:latin typeface="Trebuchet MS"/>
                <a:cs typeface="Trebuchet MS"/>
              </a:rPr>
              <a:t>pusat kegiatan </a:t>
            </a:r>
            <a:r>
              <a:rPr sz="1125" b="1" spc="-4" dirty="0">
                <a:latin typeface="Trebuchet MS"/>
                <a:cs typeface="Trebuchet MS"/>
              </a:rPr>
              <a:t>tersebut</a:t>
            </a:r>
            <a:r>
              <a:rPr sz="1125" spc="-4" dirty="0">
                <a:latin typeface="Trebuchet MS"/>
                <a:cs typeface="Trebuchet MS"/>
              </a:rPr>
              <a:t>. Kenyataannya, bahwa </a:t>
            </a:r>
            <a:r>
              <a:rPr sz="1125" dirty="0">
                <a:latin typeface="Trebuchet MS"/>
                <a:cs typeface="Trebuchet MS"/>
              </a:rPr>
              <a:t>di setiap kota termasuk Singapore, selalu mengalami peningkatan penduduk, jelaslah </a:t>
            </a:r>
            <a:r>
              <a:rPr sz="1125" spc="-4" dirty="0">
                <a:latin typeface="Trebuchet MS"/>
                <a:cs typeface="Trebuchet MS"/>
              </a:rPr>
              <a:t>bahwa  </a:t>
            </a:r>
            <a:r>
              <a:rPr sz="1125" b="1" spc="-4" dirty="0">
                <a:latin typeface="Trebuchet MS"/>
                <a:cs typeface="Trebuchet MS"/>
              </a:rPr>
              <a:t>kualitas hidup harus terus </a:t>
            </a:r>
            <a:r>
              <a:rPr sz="1125" b="1" dirty="0">
                <a:latin typeface="Trebuchet MS"/>
                <a:cs typeface="Trebuchet MS"/>
              </a:rPr>
              <a:t>di </a:t>
            </a:r>
            <a:r>
              <a:rPr sz="1125" b="1" spc="-11" dirty="0">
                <a:latin typeface="Trebuchet MS"/>
                <a:cs typeface="Trebuchet MS"/>
              </a:rPr>
              <a:t>tingkatkan</a:t>
            </a:r>
            <a:r>
              <a:rPr sz="1125" b="1" spc="14" dirty="0">
                <a:latin typeface="Trebuchet MS"/>
                <a:cs typeface="Trebuchet MS"/>
              </a:rPr>
              <a:t> </a:t>
            </a:r>
            <a:r>
              <a:rPr sz="1125" b="1" dirty="0">
                <a:latin typeface="Trebuchet MS"/>
                <a:cs typeface="Trebuchet MS"/>
              </a:rPr>
              <a:t>pula</a:t>
            </a:r>
            <a:r>
              <a:rPr sz="1125" dirty="0">
                <a:latin typeface="Trebuchet MS"/>
                <a:cs typeface="Trebuchet MS"/>
              </a:rPr>
              <a:t>.</a:t>
            </a:r>
            <a:endParaRPr sz="1125">
              <a:latin typeface="Trebuchet MS"/>
              <a:cs typeface="Trebuchet MS"/>
            </a:endParaRPr>
          </a:p>
          <a:p>
            <a:pPr>
              <a:lnSpc>
                <a:spcPct val="100000"/>
              </a:lnSpc>
            </a:pPr>
            <a:endParaRPr sz="1266">
              <a:latin typeface="Times New Roman"/>
              <a:cs typeface="Times New Roman"/>
            </a:endParaRPr>
          </a:p>
          <a:p>
            <a:pPr marL="8929" marR="3572">
              <a:lnSpc>
                <a:spcPts val="1336"/>
              </a:lnSpc>
              <a:spcBef>
                <a:spcPts val="935"/>
              </a:spcBef>
            </a:pPr>
            <a:r>
              <a:rPr sz="1125" spc="-7" dirty="0">
                <a:latin typeface="Trebuchet MS"/>
                <a:cs typeface="Trebuchet MS"/>
              </a:rPr>
              <a:t>Konsep </a:t>
            </a:r>
            <a:r>
              <a:rPr sz="1125" dirty="0">
                <a:latin typeface="Trebuchet MS"/>
                <a:cs typeface="Trebuchet MS"/>
              </a:rPr>
              <a:t>ini juga sangat memperhatikan </a:t>
            </a:r>
            <a:r>
              <a:rPr sz="1125" b="1" spc="-4" dirty="0">
                <a:latin typeface="Trebuchet MS"/>
                <a:cs typeface="Trebuchet MS"/>
              </a:rPr>
              <a:t>keseimbangan hidup sosial, budaya, </a:t>
            </a:r>
            <a:r>
              <a:rPr sz="1125" b="1" spc="-7" dirty="0">
                <a:latin typeface="Trebuchet MS"/>
                <a:cs typeface="Trebuchet MS"/>
              </a:rPr>
              <a:t>pendidikan </a:t>
            </a:r>
            <a:r>
              <a:rPr sz="1125" b="1" spc="-4" dirty="0">
                <a:latin typeface="Trebuchet MS"/>
                <a:cs typeface="Trebuchet MS"/>
              </a:rPr>
              <a:t>serta habitat </a:t>
            </a:r>
            <a:r>
              <a:rPr sz="1125" b="1" dirty="0">
                <a:latin typeface="Trebuchet MS"/>
                <a:cs typeface="Trebuchet MS"/>
              </a:rPr>
              <a:t>alam</a:t>
            </a:r>
            <a:r>
              <a:rPr sz="1125" dirty="0">
                <a:latin typeface="Trebuchet MS"/>
                <a:cs typeface="Trebuchet MS"/>
              </a:rPr>
              <a:t>. </a:t>
            </a:r>
            <a:r>
              <a:rPr sz="1125" b="1" spc="-7" dirty="0">
                <a:latin typeface="Trebuchet MS"/>
                <a:cs typeface="Trebuchet MS"/>
              </a:rPr>
              <a:t>Sejarah </a:t>
            </a:r>
            <a:r>
              <a:rPr sz="1125" b="1" spc="-4" dirty="0">
                <a:latin typeface="Trebuchet MS"/>
                <a:cs typeface="Trebuchet MS"/>
              </a:rPr>
              <a:t>perencanaan </a:t>
            </a:r>
            <a:r>
              <a:rPr sz="1125" b="1" dirty="0">
                <a:latin typeface="Trebuchet MS"/>
                <a:cs typeface="Trebuchet MS"/>
              </a:rPr>
              <a:t>kota  </a:t>
            </a:r>
            <a:r>
              <a:rPr sz="1125" b="1" spc="-4" dirty="0">
                <a:latin typeface="Trebuchet MS"/>
                <a:cs typeface="Trebuchet MS"/>
              </a:rPr>
              <a:t>Kunci perencanaan </a:t>
            </a:r>
            <a:r>
              <a:rPr sz="1125" b="1" spc="-7" dirty="0">
                <a:latin typeface="Trebuchet MS"/>
                <a:cs typeface="Trebuchet MS"/>
              </a:rPr>
              <a:t>jangka </a:t>
            </a:r>
            <a:r>
              <a:rPr sz="1125" b="1" spc="-4" dirty="0">
                <a:latin typeface="Trebuchet MS"/>
                <a:cs typeface="Trebuchet MS"/>
              </a:rPr>
              <a:t>panjang </a:t>
            </a:r>
            <a:r>
              <a:rPr sz="1125" b="1" dirty="0">
                <a:latin typeface="Trebuchet MS"/>
                <a:cs typeface="Trebuchet MS"/>
              </a:rPr>
              <a:t>adalah </a:t>
            </a:r>
            <a:r>
              <a:rPr sz="1125" b="1" spc="-4" dirty="0">
                <a:latin typeface="Trebuchet MS"/>
                <a:cs typeface="Trebuchet MS"/>
              </a:rPr>
              <a:t>sistim perencanaan </a:t>
            </a:r>
            <a:r>
              <a:rPr sz="1125" b="1" dirty="0">
                <a:latin typeface="Trebuchet MS"/>
                <a:cs typeface="Trebuchet MS"/>
              </a:rPr>
              <a:t>yg </a:t>
            </a:r>
            <a:r>
              <a:rPr sz="1125" b="1" spc="-4" dirty="0">
                <a:latin typeface="Trebuchet MS"/>
                <a:cs typeface="Trebuchet MS"/>
              </a:rPr>
              <a:t>kreatif </a:t>
            </a:r>
            <a:r>
              <a:rPr sz="1125" b="1" dirty="0">
                <a:latin typeface="Trebuchet MS"/>
                <a:cs typeface="Trebuchet MS"/>
              </a:rPr>
              <a:t>dan </a:t>
            </a:r>
            <a:r>
              <a:rPr sz="1125" b="1" spc="-4" dirty="0">
                <a:latin typeface="Trebuchet MS"/>
                <a:cs typeface="Trebuchet MS"/>
              </a:rPr>
              <a:t>komprehensif</a:t>
            </a:r>
            <a:r>
              <a:rPr sz="1125" spc="-4" dirty="0">
                <a:latin typeface="Trebuchet MS"/>
                <a:cs typeface="Trebuchet MS"/>
              </a:rPr>
              <a:t>, </a:t>
            </a:r>
            <a:r>
              <a:rPr sz="1125" dirty="0">
                <a:latin typeface="Trebuchet MS"/>
                <a:cs typeface="Trebuchet MS"/>
              </a:rPr>
              <a:t>misalnya dengan koordinasi yg baik antar  berbagai disiplin ilmu dan tindakan antisipasi sebelum masalah timbul. Singapore selalu merasa perlu dalam memperbaiki insfrastruktur</a:t>
            </a:r>
            <a:r>
              <a:rPr sz="1125" spc="-70" dirty="0">
                <a:latin typeface="Trebuchet MS"/>
                <a:cs typeface="Trebuchet MS"/>
              </a:rPr>
              <a:t> </a:t>
            </a:r>
            <a:r>
              <a:rPr sz="1125" dirty="0">
                <a:latin typeface="Trebuchet MS"/>
                <a:cs typeface="Trebuchet MS"/>
              </a:rPr>
              <a:t>yang  ada untuk mendukung kesempatan bagi penanaman modal asing. Selain itu, Singapore juga berkeinginan untuk menciptakan dan  mengembangkan lingkungan hunian yang baik dari yang sudah ada, standard yang lebih tinggi bagi pendidikan, budaya, kesehatan maupun  </a:t>
            </a:r>
            <a:r>
              <a:rPr sz="1125" spc="-4" dirty="0">
                <a:latin typeface="Trebuchet MS"/>
                <a:cs typeface="Trebuchet MS"/>
              </a:rPr>
              <a:t>fasilitas rekreasi.</a:t>
            </a:r>
            <a:endParaRPr sz="1125">
              <a:latin typeface="Trebuchet MS"/>
              <a:cs typeface="Trebuchet MS"/>
            </a:endParaRPr>
          </a:p>
          <a:p>
            <a:pPr>
              <a:lnSpc>
                <a:spcPct val="100000"/>
              </a:lnSpc>
            </a:pPr>
            <a:endParaRPr sz="1266">
              <a:latin typeface="Times New Roman"/>
              <a:cs typeface="Times New Roman"/>
            </a:endParaRPr>
          </a:p>
          <a:p>
            <a:pPr marL="8929" marR="182158">
              <a:lnSpc>
                <a:spcPts val="1336"/>
              </a:lnSpc>
              <a:spcBef>
                <a:spcPts val="935"/>
              </a:spcBef>
            </a:pPr>
            <a:r>
              <a:rPr sz="1125" spc="-28" dirty="0">
                <a:latin typeface="Trebuchet MS"/>
                <a:cs typeface="Trebuchet MS"/>
              </a:rPr>
              <a:t>Tahun </a:t>
            </a:r>
            <a:r>
              <a:rPr sz="1125" dirty="0">
                <a:latin typeface="Trebuchet MS"/>
                <a:cs typeface="Trebuchet MS"/>
              </a:rPr>
              <a:t>1960-an, Singapore melakukan pembaharuan perkotaan : </a:t>
            </a:r>
            <a:r>
              <a:rPr sz="1125" b="1" spc="-7" dirty="0">
                <a:latin typeface="Trebuchet MS"/>
                <a:cs typeface="Trebuchet MS"/>
              </a:rPr>
              <a:t>membersihkan </a:t>
            </a:r>
            <a:r>
              <a:rPr sz="1125" b="1" spc="-11" dirty="0">
                <a:latin typeface="Trebuchet MS"/>
                <a:cs typeface="Trebuchet MS"/>
              </a:rPr>
              <a:t>daerah </a:t>
            </a:r>
            <a:r>
              <a:rPr sz="1125" b="1" spc="-4" dirty="0">
                <a:latin typeface="Trebuchet MS"/>
                <a:cs typeface="Trebuchet MS"/>
              </a:rPr>
              <a:t>'slum' serta </a:t>
            </a:r>
            <a:r>
              <a:rPr sz="1125" b="1" dirty="0">
                <a:latin typeface="Trebuchet MS"/>
                <a:cs typeface="Trebuchet MS"/>
              </a:rPr>
              <a:t>revitalisasi </a:t>
            </a:r>
            <a:r>
              <a:rPr sz="1125" b="1" spc="-11" dirty="0">
                <a:latin typeface="Trebuchet MS"/>
                <a:cs typeface="Trebuchet MS"/>
              </a:rPr>
              <a:t>daerah </a:t>
            </a:r>
            <a:r>
              <a:rPr sz="1125" b="1" spc="-4" dirty="0">
                <a:latin typeface="Trebuchet MS"/>
                <a:cs typeface="Trebuchet MS"/>
              </a:rPr>
              <a:t>perkotaan </a:t>
            </a:r>
            <a:r>
              <a:rPr sz="1125" dirty="0">
                <a:latin typeface="Trebuchet MS"/>
                <a:cs typeface="Trebuchet MS"/>
              </a:rPr>
              <a:t>seiring  dengan perkembangan populasi. </a:t>
            </a:r>
            <a:r>
              <a:rPr sz="1125" b="1" dirty="0">
                <a:latin typeface="Trebuchet MS"/>
                <a:cs typeface="Trebuchet MS"/>
              </a:rPr>
              <a:t>Master Plan lama </a:t>
            </a:r>
            <a:r>
              <a:rPr sz="1125" b="1" spc="-4" dirty="0">
                <a:latin typeface="Trebuchet MS"/>
                <a:cs typeface="Trebuchet MS"/>
              </a:rPr>
              <a:t>peninggalan pemerintahan </a:t>
            </a:r>
            <a:r>
              <a:rPr sz="1125" b="1" spc="-7" dirty="0">
                <a:latin typeface="Trebuchet MS"/>
                <a:cs typeface="Trebuchet MS"/>
              </a:rPr>
              <a:t>Kerajaan </a:t>
            </a:r>
            <a:r>
              <a:rPr sz="1125" b="1" spc="-4" dirty="0">
                <a:latin typeface="Trebuchet MS"/>
                <a:cs typeface="Trebuchet MS"/>
              </a:rPr>
              <a:t>Inggis Raya ternyata tidak </a:t>
            </a:r>
            <a:r>
              <a:rPr sz="1125" b="1" dirty="0">
                <a:latin typeface="Trebuchet MS"/>
                <a:cs typeface="Trebuchet MS"/>
              </a:rPr>
              <a:t>sesuai lagi </a:t>
            </a:r>
            <a:r>
              <a:rPr sz="1125" b="1" spc="-4" dirty="0">
                <a:latin typeface="Trebuchet MS"/>
                <a:cs typeface="Trebuchet MS"/>
              </a:rPr>
              <a:t>dengan  </a:t>
            </a:r>
            <a:r>
              <a:rPr sz="1125" b="1" dirty="0">
                <a:latin typeface="Trebuchet MS"/>
                <a:cs typeface="Trebuchet MS"/>
              </a:rPr>
              <a:t>keadaan </a:t>
            </a:r>
            <a:r>
              <a:rPr sz="1125" b="1" spc="-11" dirty="0">
                <a:latin typeface="Trebuchet MS"/>
                <a:cs typeface="Trebuchet MS"/>
              </a:rPr>
              <a:t>sekarang</a:t>
            </a:r>
            <a:r>
              <a:rPr sz="1125" spc="-11" dirty="0">
                <a:latin typeface="Trebuchet MS"/>
                <a:cs typeface="Trebuchet MS"/>
              </a:rPr>
              <a:t>. </a:t>
            </a:r>
            <a:r>
              <a:rPr sz="1125" spc="-4" dirty="0">
                <a:latin typeface="Trebuchet MS"/>
                <a:cs typeface="Trebuchet MS"/>
              </a:rPr>
              <a:t>Untuk </a:t>
            </a:r>
            <a:r>
              <a:rPr sz="1125" dirty="0">
                <a:latin typeface="Trebuchet MS"/>
                <a:cs typeface="Trebuchet MS"/>
              </a:rPr>
              <a:t>itu, pemerintah Singapore mulai merencanakan Master Plan baru sejak tahun 1971, disebut </a:t>
            </a:r>
            <a:r>
              <a:rPr sz="1125" b="1" spc="-4" dirty="0">
                <a:latin typeface="Trebuchet MS"/>
                <a:cs typeface="Trebuchet MS"/>
              </a:rPr>
              <a:t>'The Concept Plan'.  </a:t>
            </a:r>
            <a:r>
              <a:rPr sz="1125" spc="-11" dirty="0">
                <a:latin typeface="Trebuchet MS"/>
                <a:cs typeface="Trebuchet MS"/>
              </a:rPr>
              <a:t>'Pintu </a:t>
            </a:r>
            <a:r>
              <a:rPr sz="1125" dirty="0">
                <a:latin typeface="Trebuchet MS"/>
                <a:cs typeface="Trebuchet MS"/>
              </a:rPr>
              <a:t>masuk' bagi kaum urban disediakan di daerah selatan Singapore sebagai focus. Sedangkan </a:t>
            </a:r>
            <a:r>
              <a:rPr sz="1125" spc="-4" dirty="0">
                <a:latin typeface="Trebuchet MS"/>
                <a:cs typeface="Trebuchet MS"/>
              </a:rPr>
              <a:t>Central </a:t>
            </a:r>
            <a:r>
              <a:rPr sz="1125" dirty="0">
                <a:latin typeface="Trebuchet MS"/>
                <a:cs typeface="Trebuchet MS"/>
              </a:rPr>
              <a:t>Bussiness District terletak di</a:t>
            </a:r>
            <a:r>
              <a:rPr sz="1125" spc="-28" dirty="0">
                <a:latin typeface="Trebuchet MS"/>
                <a:cs typeface="Trebuchet MS"/>
              </a:rPr>
              <a:t> </a:t>
            </a:r>
            <a:r>
              <a:rPr sz="1125" dirty="0">
                <a:latin typeface="Trebuchet MS"/>
                <a:cs typeface="Trebuchet MS"/>
              </a:rPr>
              <a:t>pusat  Singapore. Selain itu, akan di bangun 2 koridor lagi yaitu di </a:t>
            </a:r>
            <a:r>
              <a:rPr sz="1125" spc="-18" dirty="0">
                <a:latin typeface="Trebuchet MS"/>
                <a:cs typeface="Trebuchet MS"/>
              </a:rPr>
              <a:t>Tampines </a:t>
            </a:r>
            <a:r>
              <a:rPr sz="1125" dirty="0">
                <a:latin typeface="Trebuchet MS"/>
                <a:cs typeface="Trebuchet MS"/>
              </a:rPr>
              <a:t>dan</a:t>
            </a:r>
            <a:r>
              <a:rPr sz="1125" spc="-14" dirty="0">
                <a:latin typeface="Trebuchet MS"/>
                <a:cs typeface="Trebuchet MS"/>
              </a:rPr>
              <a:t> </a:t>
            </a:r>
            <a:r>
              <a:rPr sz="1125" dirty="0">
                <a:latin typeface="Trebuchet MS"/>
                <a:cs typeface="Trebuchet MS"/>
              </a:rPr>
              <a:t>Hougang.</a:t>
            </a:r>
            <a:endParaRPr sz="1125">
              <a:latin typeface="Trebuchet MS"/>
              <a:cs typeface="Trebuchet MS"/>
            </a:endParaRPr>
          </a:p>
          <a:p>
            <a:pPr>
              <a:spcBef>
                <a:spcPts val="11"/>
              </a:spcBef>
            </a:pPr>
            <a:endParaRPr sz="1336">
              <a:latin typeface="Times New Roman"/>
              <a:cs typeface="Times New Roman"/>
            </a:endParaRPr>
          </a:p>
          <a:p>
            <a:pPr marL="8929" marR="307170">
              <a:lnSpc>
                <a:spcPts val="1336"/>
              </a:lnSpc>
            </a:pPr>
            <a:r>
              <a:rPr sz="1125" dirty="0">
                <a:latin typeface="Trebuchet MS"/>
                <a:cs typeface="Trebuchet MS"/>
              </a:rPr>
              <a:t>Daerah Hougang, pintu masuk yang lain bagi kaum urban. Sejak tahun 1967 sampai tahun 1988 populasi meningkat 30% dan diperkirakan  tahun 2030 populasi meningkat tinggi. </a:t>
            </a:r>
            <a:r>
              <a:rPr sz="1125" spc="-25" dirty="0">
                <a:latin typeface="Trebuchet MS"/>
                <a:cs typeface="Trebuchet MS"/>
              </a:rPr>
              <a:t>Tetapi </a:t>
            </a:r>
            <a:r>
              <a:rPr sz="1125" dirty="0">
                <a:latin typeface="Trebuchet MS"/>
                <a:cs typeface="Trebuchet MS"/>
              </a:rPr>
              <a:t>dengan </a:t>
            </a:r>
            <a:r>
              <a:rPr sz="1125" b="1" spc="-7" dirty="0">
                <a:latin typeface="Trebuchet MS"/>
                <a:cs typeface="Trebuchet MS"/>
              </a:rPr>
              <a:t>peningkatan </a:t>
            </a:r>
            <a:r>
              <a:rPr sz="1125" b="1" spc="-4" dirty="0">
                <a:latin typeface="Trebuchet MS"/>
                <a:cs typeface="Trebuchet MS"/>
              </a:rPr>
              <a:t>ekonomi yang </a:t>
            </a:r>
            <a:r>
              <a:rPr sz="1125" b="1" dirty="0">
                <a:latin typeface="Trebuchet MS"/>
                <a:cs typeface="Trebuchet MS"/>
              </a:rPr>
              <a:t>cukup </a:t>
            </a:r>
            <a:r>
              <a:rPr sz="1125" b="1" spc="-4" dirty="0">
                <a:latin typeface="Trebuchet MS"/>
                <a:cs typeface="Trebuchet MS"/>
              </a:rPr>
              <a:t>tinggi </a:t>
            </a:r>
            <a:r>
              <a:rPr sz="1125" b="1" dirty="0">
                <a:latin typeface="Trebuchet MS"/>
                <a:cs typeface="Trebuchet MS"/>
              </a:rPr>
              <a:t>dan </a:t>
            </a:r>
            <a:r>
              <a:rPr sz="1125" b="1" spc="-4" dirty="0">
                <a:latin typeface="Trebuchet MS"/>
                <a:cs typeface="Trebuchet MS"/>
              </a:rPr>
              <a:t>pendapatan </a:t>
            </a:r>
            <a:r>
              <a:rPr sz="1125" b="1" spc="-7" dirty="0">
                <a:latin typeface="Trebuchet MS"/>
                <a:cs typeface="Trebuchet MS"/>
              </a:rPr>
              <a:t>perkapita, peningkatan  </a:t>
            </a:r>
            <a:r>
              <a:rPr sz="1125" b="1" spc="-4" dirty="0">
                <a:latin typeface="Trebuchet MS"/>
                <a:cs typeface="Trebuchet MS"/>
              </a:rPr>
              <a:t>penduduk tidak perlu </a:t>
            </a:r>
            <a:r>
              <a:rPr sz="1125" b="1" dirty="0">
                <a:latin typeface="Trebuchet MS"/>
                <a:cs typeface="Trebuchet MS"/>
              </a:rPr>
              <a:t>di </a:t>
            </a:r>
            <a:r>
              <a:rPr sz="1125" b="1" spc="-7" dirty="0">
                <a:latin typeface="Trebuchet MS"/>
                <a:cs typeface="Trebuchet MS"/>
              </a:rPr>
              <a:t>khawatirkan karena </a:t>
            </a:r>
            <a:r>
              <a:rPr sz="1125" b="1" spc="-4" dirty="0">
                <a:latin typeface="Trebuchet MS"/>
                <a:cs typeface="Trebuchet MS"/>
              </a:rPr>
              <a:t>tiap personal </a:t>
            </a:r>
            <a:r>
              <a:rPr sz="1125" b="1" dirty="0">
                <a:latin typeface="Trebuchet MS"/>
                <a:cs typeface="Trebuchet MS"/>
              </a:rPr>
              <a:t>mampu </a:t>
            </a:r>
            <a:r>
              <a:rPr sz="1125" b="1" spc="-4" dirty="0">
                <a:latin typeface="Trebuchet MS"/>
                <a:cs typeface="Trebuchet MS"/>
              </a:rPr>
              <a:t>hidup dengan </a:t>
            </a:r>
            <a:r>
              <a:rPr sz="1125" b="1" dirty="0">
                <a:latin typeface="Trebuchet MS"/>
                <a:cs typeface="Trebuchet MS"/>
              </a:rPr>
              <a:t>layak</a:t>
            </a:r>
            <a:r>
              <a:rPr sz="1125" dirty="0">
                <a:latin typeface="Trebuchet MS"/>
                <a:cs typeface="Trebuchet MS"/>
              </a:rPr>
              <a:t>, yang juga mempengaruhi perencanaan kota.  </a:t>
            </a:r>
            <a:r>
              <a:rPr sz="1125" spc="-7" dirty="0">
                <a:latin typeface="Trebuchet MS"/>
                <a:cs typeface="Trebuchet MS"/>
              </a:rPr>
              <a:t>Konsep </a:t>
            </a:r>
            <a:r>
              <a:rPr sz="1125" dirty="0">
                <a:latin typeface="Trebuchet MS"/>
                <a:cs typeface="Trebuchet MS"/>
              </a:rPr>
              <a:t>perencanaan kota Singapore berfokus pada membangun dan mengembangkan dari negara membangun menjadi kota tropis yang  excellent, pulau yang eksotis serta kota bertaraf internasional, dengan</a:t>
            </a:r>
            <a:r>
              <a:rPr sz="1125" spc="-11" dirty="0">
                <a:latin typeface="Trebuchet MS"/>
                <a:cs typeface="Trebuchet MS"/>
              </a:rPr>
              <a:t> </a:t>
            </a:r>
            <a:r>
              <a:rPr sz="1125" dirty="0">
                <a:latin typeface="Trebuchet MS"/>
                <a:cs typeface="Trebuchet MS"/>
              </a:rPr>
              <a:t>langkah-langkah:</a:t>
            </a:r>
            <a:endParaRPr sz="1125">
              <a:latin typeface="Trebuchet MS"/>
              <a:cs typeface="Trebuchet MS"/>
            </a:endParaRPr>
          </a:p>
          <a:p>
            <a:pPr marL="357175" indent="-348245">
              <a:spcBef>
                <a:spcPts val="225"/>
              </a:spcBef>
              <a:buFont typeface="Arial"/>
              <a:buChar char="•"/>
              <a:tabLst>
                <a:tab pos="356728" algn="l"/>
                <a:tab pos="357175" algn="l"/>
              </a:tabLst>
            </a:pPr>
            <a:r>
              <a:rPr sz="1125" b="1" spc="-7" dirty="0">
                <a:latin typeface="Trebuchet MS"/>
                <a:cs typeface="Trebuchet MS"/>
              </a:rPr>
              <a:t>Penyediaan </a:t>
            </a:r>
            <a:r>
              <a:rPr sz="1125" b="1" dirty="0">
                <a:latin typeface="Trebuchet MS"/>
                <a:cs typeface="Trebuchet MS"/>
              </a:rPr>
              <a:t>lahan </a:t>
            </a:r>
            <a:r>
              <a:rPr sz="1125" b="1" spc="-4" dirty="0">
                <a:latin typeface="Trebuchet MS"/>
                <a:cs typeface="Trebuchet MS"/>
              </a:rPr>
              <a:t>bagi perkembangan fisik</a:t>
            </a:r>
            <a:r>
              <a:rPr sz="1125" b="1" spc="14" dirty="0">
                <a:latin typeface="Trebuchet MS"/>
                <a:cs typeface="Trebuchet MS"/>
              </a:rPr>
              <a:t> </a:t>
            </a:r>
            <a:r>
              <a:rPr sz="1125" b="1" spc="-4" dirty="0">
                <a:latin typeface="Trebuchet MS"/>
                <a:cs typeface="Trebuchet MS"/>
              </a:rPr>
              <a:t>perkotaan</a:t>
            </a:r>
            <a:endParaRPr sz="1125">
              <a:latin typeface="Trebuchet MS"/>
              <a:cs typeface="Trebuchet MS"/>
            </a:endParaRPr>
          </a:p>
          <a:p>
            <a:pPr marL="357175" indent="-348245">
              <a:spcBef>
                <a:spcPts val="267"/>
              </a:spcBef>
              <a:buFont typeface="Arial"/>
              <a:buChar char="•"/>
              <a:tabLst>
                <a:tab pos="356728" algn="l"/>
                <a:tab pos="357175" algn="l"/>
              </a:tabLst>
            </a:pPr>
            <a:r>
              <a:rPr sz="1125" b="1" spc="-4" dirty="0">
                <a:latin typeface="Trebuchet MS"/>
                <a:cs typeface="Trebuchet MS"/>
              </a:rPr>
              <a:t>Koordinasi pembangunan infrastruktur </a:t>
            </a:r>
            <a:r>
              <a:rPr sz="1125" b="1" dirty="0">
                <a:latin typeface="Trebuchet MS"/>
                <a:cs typeface="Trebuchet MS"/>
              </a:rPr>
              <a:t>yg</a:t>
            </a:r>
            <a:r>
              <a:rPr sz="1125" b="1" spc="11" dirty="0">
                <a:latin typeface="Trebuchet MS"/>
                <a:cs typeface="Trebuchet MS"/>
              </a:rPr>
              <a:t> </a:t>
            </a:r>
            <a:r>
              <a:rPr sz="1125" b="1" spc="-4" dirty="0">
                <a:latin typeface="Trebuchet MS"/>
                <a:cs typeface="Trebuchet MS"/>
              </a:rPr>
              <a:t>berkesinambungan</a:t>
            </a:r>
            <a:endParaRPr sz="1125">
              <a:latin typeface="Trebuchet MS"/>
              <a:cs typeface="Trebuchet MS"/>
            </a:endParaRPr>
          </a:p>
          <a:p>
            <a:pPr marL="357175" indent="-348245">
              <a:spcBef>
                <a:spcPts val="267"/>
              </a:spcBef>
              <a:buFont typeface="Arial"/>
              <a:buChar char="•"/>
              <a:tabLst>
                <a:tab pos="356728" algn="l"/>
                <a:tab pos="357175" algn="l"/>
              </a:tabLst>
            </a:pPr>
            <a:r>
              <a:rPr sz="1125" b="1" spc="-11" dirty="0">
                <a:latin typeface="Trebuchet MS"/>
                <a:cs typeface="Trebuchet MS"/>
              </a:rPr>
              <a:t>Peningkatan </a:t>
            </a:r>
            <a:r>
              <a:rPr sz="1125" b="1" spc="-4" dirty="0">
                <a:latin typeface="Trebuchet MS"/>
                <a:cs typeface="Trebuchet MS"/>
              </a:rPr>
              <a:t>kualitas hidup </a:t>
            </a:r>
            <a:r>
              <a:rPr sz="1125" b="1" dirty="0">
                <a:latin typeface="Trebuchet MS"/>
                <a:cs typeface="Trebuchet MS"/>
              </a:rPr>
              <a:t>dan</a:t>
            </a:r>
            <a:r>
              <a:rPr sz="1125" b="1" spc="18" dirty="0">
                <a:latin typeface="Trebuchet MS"/>
                <a:cs typeface="Trebuchet MS"/>
              </a:rPr>
              <a:t> </a:t>
            </a:r>
            <a:r>
              <a:rPr sz="1125" b="1" spc="-4" dirty="0">
                <a:latin typeface="Trebuchet MS"/>
                <a:cs typeface="Trebuchet MS"/>
              </a:rPr>
              <a:t>pekerjaan</a:t>
            </a:r>
            <a:endParaRPr sz="1125">
              <a:latin typeface="Trebuchet MS"/>
              <a:cs typeface="Trebuchet MS"/>
            </a:endParaRPr>
          </a:p>
          <a:p>
            <a:pPr marL="357175" indent="-348245">
              <a:spcBef>
                <a:spcPts val="267"/>
              </a:spcBef>
              <a:buFont typeface="Arial"/>
              <a:buChar char="•"/>
              <a:tabLst>
                <a:tab pos="356728" algn="l"/>
                <a:tab pos="357175" algn="l"/>
              </a:tabLst>
            </a:pPr>
            <a:r>
              <a:rPr sz="1125" b="1" spc="-4" dirty="0">
                <a:latin typeface="Trebuchet MS"/>
                <a:cs typeface="Trebuchet MS"/>
              </a:rPr>
              <a:t>Mempertahankan hidup yang</a:t>
            </a:r>
            <a:r>
              <a:rPr sz="1125" b="1" spc="4" dirty="0">
                <a:latin typeface="Trebuchet MS"/>
                <a:cs typeface="Trebuchet MS"/>
              </a:rPr>
              <a:t> </a:t>
            </a:r>
            <a:r>
              <a:rPr sz="1125" b="1" spc="-4" dirty="0">
                <a:latin typeface="Trebuchet MS"/>
                <a:cs typeface="Trebuchet MS"/>
              </a:rPr>
              <a:t>baik</a:t>
            </a:r>
            <a:endParaRPr sz="1125">
              <a:latin typeface="Trebuchet MS"/>
              <a:cs typeface="Trebuchet MS"/>
            </a:endParaRPr>
          </a:p>
          <a:p>
            <a:pPr marL="357175" indent="-348245">
              <a:spcBef>
                <a:spcPts val="267"/>
              </a:spcBef>
              <a:buFont typeface="Arial"/>
              <a:buChar char="•"/>
              <a:tabLst>
                <a:tab pos="356728" algn="l"/>
                <a:tab pos="357175" algn="l"/>
              </a:tabLst>
            </a:pPr>
            <a:r>
              <a:rPr sz="1125" b="1" spc="-7" dirty="0">
                <a:latin typeface="Trebuchet MS"/>
                <a:cs typeface="Trebuchet MS"/>
              </a:rPr>
              <a:t>Mengembangkan </a:t>
            </a:r>
            <a:r>
              <a:rPr sz="1125" b="1" spc="-4" dirty="0">
                <a:latin typeface="Trebuchet MS"/>
                <a:cs typeface="Trebuchet MS"/>
              </a:rPr>
              <a:t>proyek </a:t>
            </a:r>
            <a:r>
              <a:rPr sz="1125" b="1" spc="-7" dirty="0">
                <a:latin typeface="Trebuchet MS"/>
                <a:cs typeface="Trebuchet MS"/>
              </a:rPr>
              <a:t>berskala </a:t>
            </a:r>
            <a:r>
              <a:rPr sz="1125" b="1" spc="-4" dirty="0">
                <a:latin typeface="Trebuchet MS"/>
                <a:cs typeface="Trebuchet MS"/>
              </a:rPr>
              <a:t>Asia serta </a:t>
            </a:r>
            <a:r>
              <a:rPr sz="1125" b="1" dirty="0">
                <a:latin typeface="Trebuchet MS"/>
                <a:cs typeface="Trebuchet MS"/>
              </a:rPr>
              <a:t>kepulauan</a:t>
            </a:r>
            <a:r>
              <a:rPr sz="1125" b="1" spc="-39" dirty="0">
                <a:latin typeface="Trebuchet MS"/>
                <a:cs typeface="Trebuchet MS"/>
              </a:rPr>
              <a:t> </a:t>
            </a:r>
            <a:r>
              <a:rPr sz="1125" b="1" spc="-4" dirty="0">
                <a:latin typeface="Trebuchet MS"/>
                <a:cs typeface="Trebuchet MS"/>
              </a:rPr>
              <a:t>tropis</a:t>
            </a:r>
            <a:endParaRPr sz="1125">
              <a:latin typeface="Trebuchet MS"/>
              <a:cs typeface="Trebuchet MS"/>
            </a:endParaRPr>
          </a:p>
        </p:txBody>
      </p:sp>
      <p:sp>
        <p:nvSpPr>
          <p:cNvPr id="5" name="Slide Number Placeholder 4"/>
          <p:cNvSpPr>
            <a:spLocks noGrp="1"/>
          </p:cNvSpPr>
          <p:nvPr>
            <p:ph type="sldNum" sz="quarter" idx="12"/>
          </p:nvPr>
        </p:nvSpPr>
        <p:spPr/>
        <p:txBody>
          <a:bodyPr/>
          <a:lstStyle/>
          <a:p>
            <a:fld id="{9CD5A045-6D39-4879-8E20-C877BE4435CE}" type="slidenum">
              <a:rPr lang="en-US" smtClean="0"/>
              <a:t>79</a:t>
            </a:fld>
            <a:endParaRPr lang="en-US"/>
          </a:p>
        </p:txBody>
      </p:sp>
    </p:spTree>
    <p:extLst>
      <p:ext uri="{BB962C8B-B14F-4D97-AF65-F5344CB8AC3E}">
        <p14:creationId xmlns:p14="http://schemas.microsoft.com/office/powerpoint/2010/main" val="3101261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594"/>
            <a:ext cx="7886700" cy="1325563"/>
          </a:xfrm>
          <a:effectLst/>
        </p:spPr>
        <p:txBody>
          <a:bodyPr>
            <a:normAutofit/>
          </a:bodyPr>
          <a:lstStyle/>
          <a:p>
            <a:pPr algn="ctr"/>
            <a:r>
              <a:rPr lang="id-ID" sz="3600" dirty="0" smtClean="0"/>
              <a:t>ASPEK NORMATIF</a:t>
            </a:r>
            <a:r>
              <a:rPr lang="id-ID" sz="3600" dirty="0"/>
              <a:t/>
            </a:r>
            <a:br>
              <a:rPr lang="id-ID" sz="3600" dirty="0"/>
            </a:br>
            <a:r>
              <a:rPr lang="id-ID" sz="2400" dirty="0">
                <a:solidFill>
                  <a:schemeClr val="accent6">
                    <a:lumMod val="50000"/>
                  </a:schemeClr>
                </a:solidFill>
              </a:rPr>
              <a:t>Keterkaitan Peraturan </a:t>
            </a:r>
            <a:r>
              <a:rPr lang="id-ID" sz="2400" dirty="0" smtClean="0">
                <a:solidFill>
                  <a:schemeClr val="accent6">
                    <a:lumMod val="50000"/>
                  </a:schemeClr>
                </a:solidFill>
              </a:rPr>
              <a:t>Perundang-Undangan </a:t>
            </a:r>
            <a:r>
              <a:rPr lang="id-ID" sz="2400" dirty="0">
                <a:solidFill>
                  <a:schemeClr val="accent6">
                    <a:lumMod val="50000"/>
                  </a:schemeClr>
                </a:solidFill>
              </a:rPr>
              <a:t/>
            </a:r>
            <a:br>
              <a:rPr lang="id-ID" sz="2400" dirty="0">
                <a:solidFill>
                  <a:schemeClr val="accent6">
                    <a:lumMod val="50000"/>
                  </a:schemeClr>
                </a:solidFill>
              </a:rPr>
            </a:br>
            <a:r>
              <a:rPr lang="id-ID" sz="2400" dirty="0" smtClean="0">
                <a:solidFill>
                  <a:schemeClr val="accent6">
                    <a:lumMod val="50000"/>
                  </a:schemeClr>
                </a:solidFill>
              </a:rPr>
              <a:t>Penyelenggaraan Infrastruktur Cipta Karya</a:t>
            </a:r>
            <a:endParaRPr lang="id-ID" sz="2400" dirty="0">
              <a:solidFill>
                <a:schemeClr val="accent6">
                  <a:lumMod val="50000"/>
                </a:schemeClr>
              </a:solidFill>
            </a:endParaRPr>
          </a:p>
        </p:txBody>
      </p:sp>
      <p:grpSp>
        <p:nvGrpSpPr>
          <p:cNvPr id="77" name="Group 76"/>
          <p:cNvGrpSpPr/>
          <p:nvPr/>
        </p:nvGrpSpPr>
        <p:grpSpPr>
          <a:xfrm>
            <a:off x="1310185" y="2250151"/>
            <a:ext cx="5829123" cy="3709310"/>
            <a:chOff x="1569492" y="1990843"/>
            <a:chExt cx="5829123" cy="3709310"/>
          </a:xfrm>
        </p:grpSpPr>
        <p:sp>
          <p:nvSpPr>
            <p:cNvPr id="47" name="Oval 46"/>
            <p:cNvSpPr/>
            <p:nvPr/>
          </p:nvSpPr>
          <p:spPr>
            <a:xfrm>
              <a:off x="3047603" y="1990843"/>
              <a:ext cx="3048794" cy="3048794"/>
            </a:xfrm>
            <a:prstGeom prst="ellipse">
              <a:avLst/>
            </a:prstGeom>
            <a:noFill/>
            <a:ln w="38100" cap="flat" cmpd="sng">
              <a:solidFill>
                <a:srgbClr val="00B050"/>
              </a:solidFill>
              <a:prstDash val="lgDashDotDot"/>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Trebuchet MS" panose="020B0603020202020204" pitchFamily="34" charset="0"/>
              </a:endParaRPr>
            </a:p>
          </p:txBody>
        </p:sp>
        <p:grpSp>
          <p:nvGrpSpPr>
            <p:cNvPr id="67" name="Group 66"/>
            <p:cNvGrpSpPr/>
            <p:nvPr/>
          </p:nvGrpSpPr>
          <p:grpSpPr>
            <a:xfrm>
              <a:off x="1569492" y="2124979"/>
              <a:ext cx="1650828" cy="878246"/>
              <a:chOff x="1569492" y="2493469"/>
              <a:chExt cx="1650828" cy="878246"/>
            </a:xfrm>
          </p:grpSpPr>
          <p:cxnSp>
            <p:nvCxnSpPr>
              <p:cNvPr id="4" name="Straight Connector 3"/>
              <p:cNvCxnSpPr/>
              <p:nvPr/>
            </p:nvCxnSpPr>
            <p:spPr>
              <a:xfrm flipH="1" flipV="1">
                <a:off x="2662989" y="2776453"/>
                <a:ext cx="476080" cy="59526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569492" y="2496530"/>
                <a:ext cx="1093497"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2649341" y="2493469"/>
                <a:ext cx="570979" cy="7297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676637" y="2772835"/>
                <a:ext cx="0" cy="502627"/>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54" name="Straight Connector 53"/>
            <p:cNvCxnSpPr/>
            <p:nvPr/>
          </p:nvCxnSpPr>
          <p:spPr>
            <a:xfrm flipH="1">
              <a:off x="3652650" y="4718680"/>
              <a:ext cx="3950" cy="54708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3371312" y="5252118"/>
              <a:ext cx="285490" cy="25261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5983012" y="2562474"/>
              <a:ext cx="445584" cy="39542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6414950" y="2562473"/>
              <a:ext cx="505372"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68" name="Group 67"/>
            <p:cNvGrpSpPr/>
            <p:nvPr/>
          </p:nvGrpSpPr>
          <p:grpSpPr>
            <a:xfrm flipH="1" flipV="1">
              <a:off x="5747787" y="4365970"/>
              <a:ext cx="1650828" cy="1334183"/>
              <a:chOff x="1555844" y="2078476"/>
              <a:chExt cx="1650828" cy="1334183"/>
            </a:xfrm>
          </p:grpSpPr>
          <p:cxnSp>
            <p:nvCxnSpPr>
              <p:cNvPr id="69" name="Straight Connector 68"/>
              <p:cNvCxnSpPr/>
              <p:nvPr/>
            </p:nvCxnSpPr>
            <p:spPr>
              <a:xfrm flipH="1" flipV="1">
                <a:off x="2649341" y="2817397"/>
                <a:ext cx="476080" cy="59526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1555844" y="2844693"/>
                <a:ext cx="1093497"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2635693" y="2561709"/>
                <a:ext cx="570979" cy="72974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635693" y="2078476"/>
                <a:ext cx="0" cy="502627"/>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sp>
        <p:nvSpPr>
          <p:cNvPr id="73" name="Rectangle 72">
            <a:extLst>
              <a:ext uri="{FF2B5EF4-FFF2-40B4-BE49-F238E27FC236}">
                <a16:creationId xmlns:a16="http://schemas.microsoft.com/office/drawing/2014/main" xmlns="" id="{AF1B55C7-1BB0-4083-A453-C541085F2CB7}"/>
              </a:ext>
            </a:extLst>
          </p:cNvPr>
          <p:cNvSpPr/>
          <p:nvPr/>
        </p:nvSpPr>
        <p:spPr>
          <a:xfrm>
            <a:off x="136478" y="3019494"/>
            <a:ext cx="2172305" cy="2308324"/>
          </a:xfrm>
          <a:prstGeom prst="rect">
            <a:avLst/>
          </a:prstGeom>
          <a:ln w="38100">
            <a:noFill/>
          </a:ln>
        </p:spPr>
        <p:txBody>
          <a:bodyPr wrap="square">
            <a:spAutoFit/>
          </a:bodyPr>
          <a:lstStyle/>
          <a:p>
            <a:pPr algn="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rPr>
              <a:t>UU 28/2002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Bangunan</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rPr>
              <a:t> Gedung</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a:p>
            <a:pPr algn="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rPr>
              <a:t>UU 38/2004 </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rPr>
              <a:t>Jalan</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a:p>
            <a:pPr algn="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rPr>
              <a:t>UU 11/1974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Pengairan</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a:p>
            <a:pPr algn="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rPr>
              <a:t>UU 18/2008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Pengelolaan</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rPr>
              <a:t>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Sampah</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a:p>
            <a:pPr algn="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rPr>
              <a:t>UU 20/2011</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rPr>
              <a:t>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Rumah</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rPr>
              <a:t>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Susun</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p:txBody>
      </p:sp>
      <p:sp>
        <p:nvSpPr>
          <p:cNvPr id="74" name="Rectangle 73">
            <a:extLst>
              <a:ext uri="{FF2B5EF4-FFF2-40B4-BE49-F238E27FC236}">
                <a16:creationId xmlns:a16="http://schemas.microsoft.com/office/drawing/2014/main" xmlns="" id="{F17D8B17-4273-4CB9-812B-B16A6A5330E1}"/>
              </a:ext>
            </a:extLst>
          </p:cNvPr>
          <p:cNvSpPr/>
          <p:nvPr/>
        </p:nvSpPr>
        <p:spPr>
          <a:xfrm>
            <a:off x="1508805" y="6083462"/>
            <a:ext cx="1658339" cy="584775"/>
          </a:xfrm>
          <a:prstGeom prst="rect">
            <a:avLst/>
          </a:prstGeom>
        </p:spPr>
        <p:txBody>
          <a:bodyPr wrap="none">
            <a:spAutoFit/>
          </a:bodyPr>
          <a:lstStyle/>
          <a:p>
            <a:pPr algn="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sym typeface="Arial" pitchFamily="34" charset="0"/>
              </a:rPr>
              <a:t>UU 26/2007 </a:t>
            </a:r>
          </a:p>
          <a:p>
            <a:pPr defTabSz="457200" eaLnBrk="1" fontAlgn="auto" hangingPunct="1">
              <a:spcBef>
                <a:spcPts val="0"/>
              </a:spcBef>
              <a:spcAft>
                <a:spcPts val="0"/>
              </a:spcAft>
            </a:pP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sym typeface="Arial" pitchFamily="34" charset="0"/>
              </a:rPr>
              <a:t>Penataan</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sym typeface="Arial" pitchFamily="34" charset="0"/>
              </a:rPr>
              <a:t>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sym typeface="Arial" pitchFamily="34" charset="0"/>
              </a:rPr>
              <a:t>Ruang</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p:txBody>
      </p:sp>
      <p:sp>
        <p:nvSpPr>
          <p:cNvPr id="75" name="Rectangle 74">
            <a:extLst>
              <a:ext uri="{FF2B5EF4-FFF2-40B4-BE49-F238E27FC236}">
                <a16:creationId xmlns:a16="http://schemas.microsoft.com/office/drawing/2014/main" xmlns="" id="{27E7B958-B32C-4B43-B39F-08643703E3BF}"/>
              </a:ext>
            </a:extLst>
          </p:cNvPr>
          <p:cNvSpPr/>
          <p:nvPr/>
        </p:nvSpPr>
        <p:spPr>
          <a:xfrm>
            <a:off x="6661015" y="3232264"/>
            <a:ext cx="2164375" cy="584775"/>
          </a:xfrm>
          <a:prstGeom prst="rect">
            <a:avLst/>
          </a:prstGeom>
          <a:ln w="38100">
            <a:noFill/>
          </a:ln>
        </p:spPr>
        <p:txBody>
          <a:bodyPr wrap="none">
            <a:spAutoFit/>
          </a:bodyPr>
          <a:lstStyle/>
          <a:p>
            <a:pPr defTabSz="457200" eaLnBrk="1" fontAlgn="auto" hangingPunct="1">
              <a:spcBef>
                <a:spcPts val="0"/>
              </a:spcBef>
              <a:spcAft>
                <a:spcPts val="0"/>
              </a:spcAft>
            </a:pPr>
            <a:r>
              <a:rPr lang="en-US" sz="1600" b="1" dirty="0" smtClean="0">
                <a:solidFill>
                  <a:srgbClr val="000000"/>
                </a:solidFill>
                <a:latin typeface="Trebuchet MS" panose="020B0603020202020204" pitchFamily="34" charset="0"/>
                <a:ea typeface="Tahoma" panose="020B0604030504040204" pitchFamily="34" charset="0"/>
                <a:cs typeface="Tahoma" panose="020B0604030504040204" pitchFamily="34" charset="0"/>
                <a:sym typeface="Calibri" pitchFamily="34" charset="0"/>
              </a:rPr>
              <a:t>UU 23/2014 </a:t>
            </a:r>
          </a:p>
          <a:p>
            <a:pPr algn="r" defTabSz="457200" eaLnBrk="1" fontAlgn="auto" hangingPunct="1">
              <a:spcBef>
                <a:spcPts val="0"/>
              </a:spcBef>
              <a:spcAft>
                <a:spcPts val="0"/>
              </a:spcAft>
            </a:pPr>
            <a:r>
              <a:rPr lang="en-US" sz="1600" dirty="0" err="1" smtClean="0">
                <a:solidFill>
                  <a:srgbClr val="000000"/>
                </a:solidFill>
                <a:latin typeface="Trebuchet MS" panose="020B0603020202020204" pitchFamily="34" charset="0"/>
                <a:ea typeface="Tahoma" panose="020B0604030504040204" pitchFamily="34" charset="0"/>
                <a:cs typeface="Tahoma" panose="020B0604030504040204" pitchFamily="34" charset="0"/>
                <a:sym typeface="Calibri" pitchFamily="34" charset="0"/>
              </a:rPr>
              <a:t>Pemerintahan</a:t>
            </a:r>
            <a:r>
              <a:rPr lang="en-US" sz="1600" dirty="0" smtClean="0">
                <a:solidFill>
                  <a:srgbClr val="000000"/>
                </a:solidFill>
                <a:latin typeface="Trebuchet MS" panose="020B0603020202020204" pitchFamily="34" charset="0"/>
                <a:ea typeface="Tahoma" panose="020B0604030504040204" pitchFamily="34" charset="0"/>
                <a:cs typeface="Tahoma" panose="020B0604030504040204" pitchFamily="34" charset="0"/>
                <a:sym typeface="Calibri" pitchFamily="34" charset="0"/>
              </a:rPr>
              <a:t> Daerah</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p:txBody>
      </p:sp>
      <p:sp>
        <p:nvSpPr>
          <p:cNvPr id="76" name="Rectangle 75">
            <a:extLst>
              <a:ext uri="{FF2B5EF4-FFF2-40B4-BE49-F238E27FC236}">
                <a16:creationId xmlns:a16="http://schemas.microsoft.com/office/drawing/2014/main" xmlns="" id="{751734F1-53E8-4DD3-A650-818659D1D15A}"/>
              </a:ext>
            </a:extLst>
          </p:cNvPr>
          <p:cNvSpPr/>
          <p:nvPr/>
        </p:nvSpPr>
        <p:spPr>
          <a:xfrm>
            <a:off x="6180360" y="6139354"/>
            <a:ext cx="1816523" cy="584775"/>
          </a:xfrm>
          <a:prstGeom prst="rect">
            <a:avLst/>
          </a:prstGeom>
        </p:spPr>
        <p:txBody>
          <a:bodyPr wrap="none">
            <a:spAutoFit/>
          </a:bodyPr>
          <a:lstStyle/>
          <a:p>
            <a:pPr defTabSz="457200" eaLnBrk="1" fontAlgn="auto" hangingPunct="1">
              <a:spcBef>
                <a:spcPts val="0"/>
              </a:spcBef>
              <a:spcAft>
                <a:spcPts val="0"/>
              </a:spcAft>
            </a:pPr>
            <a:r>
              <a:rPr lang="en-US" sz="1600" b="1" dirty="0">
                <a:solidFill>
                  <a:srgbClr val="000000"/>
                </a:solidFill>
                <a:latin typeface="Trebuchet MS" panose="020B0603020202020204" pitchFamily="34" charset="0"/>
                <a:ea typeface="Tahoma" panose="020B0604030504040204" pitchFamily="34" charset="0"/>
                <a:cs typeface="Tahoma" panose="020B0604030504040204" pitchFamily="34" charset="0"/>
              </a:rPr>
              <a:t>UU 32/2009 </a:t>
            </a:r>
          </a:p>
          <a:p>
            <a:pPr defTabSz="457200" eaLnBrk="1" fontAlgn="auto" hangingPunct="1">
              <a:spcBef>
                <a:spcPts val="0"/>
              </a:spcBef>
              <a:spcAft>
                <a:spcPts val="0"/>
              </a:spcAft>
            </a:pP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Lingkungan</a:t>
            </a:r>
            <a:r>
              <a:rPr lang="en-US" sz="1600" dirty="0">
                <a:solidFill>
                  <a:srgbClr val="000000"/>
                </a:solidFill>
                <a:latin typeface="Trebuchet MS" panose="020B0603020202020204" pitchFamily="34" charset="0"/>
                <a:ea typeface="Tahoma" panose="020B0604030504040204" pitchFamily="34" charset="0"/>
                <a:cs typeface="Tahoma" panose="020B0604030504040204" pitchFamily="34" charset="0"/>
              </a:rPr>
              <a:t> </a:t>
            </a:r>
            <a:r>
              <a:rPr lang="en-US" sz="1600" dirty="0" err="1">
                <a:solidFill>
                  <a:srgbClr val="000000"/>
                </a:solidFill>
                <a:latin typeface="Trebuchet MS" panose="020B0603020202020204" pitchFamily="34" charset="0"/>
                <a:ea typeface="Tahoma" panose="020B0604030504040204" pitchFamily="34" charset="0"/>
                <a:cs typeface="Tahoma" panose="020B0604030504040204" pitchFamily="34" charset="0"/>
              </a:rPr>
              <a:t>Hidup</a:t>
            </a:r>
            <a:endParaRPr lang="id-ID" sz="1600" dirty="0">
              <a:solidFill>
                <a:srgbClr val="000000"/>
              </a:solidFill>
              <a:latin typeface="Trebuchet MS" panose="020B0603020202020204" pitchFamily="34" charset="0"/>
              <a:ea typeface="Tahoma" panose="020B0604030504040204" pitchFamily="34" charset="0"/>
              <a:cs typeface="Tahoma" panose="020B0604030504040204" pitchFamily="34" charset="0"/>
            </a:endParaRPr>
          </a:p>
        </p:txBody>
      </p:sp>
      <p:sp>
        <p:nvSpPr>
          <p:cNvPr id="78" name="Rectangle 77"/>
          <p:cNvSpPr/>
          <p:nvPr/>
        </p:nvSpPr>
        <p:spPr>
          <a:xfrm>
            <a:off x="1146412" y="2529797"/>
            <a:ext cx="1147863" cy="4896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d-ID" b="1" dirty="0" smtClean="0">
                <a:latin typeface="Trebuchet MS" panose="020B0603020202020204" pitchFamily="34" charset="0"/>
              </a:rPr>
              <a:t>SEKTOR</a:t>
            </a:r>
            <a:endParaRPr lang="id-ID" b="1" dirty="0">
              <a:latin typeface="Trebuchet MS" panose="020B0603020202020204" pitchFamily="34" charset="0"/>
            </a:endParaRPr>
          </a:p>
        </p:txBody>
      </p:sp>
      <p:sp>
        <p:nvSpPr>
          <p:cNvPr id="79" name="Rectangle 78"/>
          <p:cNvSpPr/>
          <p:nvPr/>
        </p:nvSpPr>
        <p:spPr>
          <a:xfrm>
            <a:off x="6733097" y="2520372"/>
            <a:ext cx="2192402" cy="659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dirty="0" smtClean="0">
                <a:latin typeface="Trebuchet MS" panose="020B0603020202020204" pitchFamily="34" charset="0"/>
              </a:rPr>
              <a:t>TATANAN KEPEMERINTAHAN</a:t>
            </a:r>
            <a:endParaRPr lang="id-ID" b="1" dirty="0">
              <a:latin typeface="Trebuchet MS" panose="020B0603020202020204" pitchFamily="34" charset="0"/>
            </a:endParaRPr>
          </a:p>
        </p:txBody>
      </p:sp>
      <p:sp>
        <p:nvSpPr>
          <p:cNvPr id="81" name="Rectangle 80"/>
          <p:cNvSpPr/>
          <p:nvPr/>
        </p:nvSpPr>
        <p:spPr>
          <a:xfrm>
            <a:off x="1146414" y="5512517"/>
            <a:ext cx="1852057" cy="4896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d-ID" b="1" dirty="0" smtClean="0">
                <a:latin typeface="Trebuchet MS" panose="020B0603020202020204" pitchFamily="34" charset="0"/>
              </a:rPr>
              <a:t>KEWILAYAHAN</a:t>
            </a:r>
            <a:endParaRPr lang="id-ID" b="1" dirty="0">
              <a:latin typeface="Trebuchet MS" panose="020B0603020202020204" pitchFamily="34" charset="0"/>
            </a:endParaRPr>
          </a:p>
        </p:txBody>
      </p:sp>
      <p:sp>
        <p:nvSpPr>
          <p:cNvPr id="82" name="Rectangle 81"/>
          <p:cNvSpPr/>
          <p:nvPr/>
        </p:nvSpPr>
        <p:spPr>
          <a:xfrm>
            <a:off x="6180360" y="5390283"/>
            <a:ext cx="1816523" cy="6590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dirty="0" smtClean="0">
                <a:latin typeface="Trebuchet MS" panose="020B0603020202020204" pitchFamily="34" charset="0"/>
              </a:rPr>
              <a:t>LINGKUNGAN</a:t>
            </a:r>
          </a:p>
          <a:p>
            <a:r>
              <a:rPr lang="id-ID" b="1" dirty="0" smtClean="0">
                <a:latin typeface="Trebuchet MS" panose="020B0603020202020204" pitchFamily="34" charset="0"/>
              </a:rPr>
              <a:t>HIDUP</a:t>
            </a:r>
            <a:endParaRPr lang="id-ID" b="1" dirty="0">
              <a:latin typeface="Trebuchet MS" panose="020B0603020202020204" pitchFamily="34" charset="0"/>
            </a:endParaRPr>
          </a:p>
        </p:txBody>
      </p:sp>
      <p:sp>
        <p:nvSpPr>
          <p:cNvPr id="84" name="Oval 83"/>
          <p:cNvSpPr/>
          <p:nvPr/>
        </p:nvSpPr>
        <p:spPr>
          <a:xfrm>
            <a:off x="3084068" y="2533051"/>
            <a:ext cx="2502927" cy="2482994"/>
          </a:xfrm>
          <a:prstGeom prst="ellipse">
            <a:avLst/>
          </a:prstGeom>
          <a:solidFill>
            <a:schemeClr val="bg1">
              <a:lumMod val="95000"/>
            </a:schemeClr>
          </a:solidFill>
          <a:ln>
            <a:noFill/>
          </a:ln>
          <a:effectLst>
            <a:outerShdw blurRad="228600" dist="165100" dir="5400000" sx="107000" sy="107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200" b="1" dirty="0">
                <a:solidFill>
                  <a:srgbClr val="007A37"/>
                </a:solidFill>
                <a:latin typeface="Tahoma" panose="020B0604030504040204" pitchFamily="34" charset="0"/>
                <a:ea typeface="Tahoma" panose="020B0604030504040204" pitchFamily="34" charset="0"/>
                <a:cs typeface="Tahoma" panose="020B0604030504040204" pitchFamily="34" charset="0"/>
              </a:rPr>
              <a:t>UU No.1 </a:t>
            </a:r>
          </a:p>
          <a:p>
            <a:pPr algn="ctr"/>
            <a:r>
              <a:rPr lang="id-ID" sz="2200" b="1" dirty="0" smtClean="0">
                <a:solidFill>
                  <a:srgbClr val="007A37"/>
                </a:solidFill>
                <a:latin typeface="Tahoma" panose="020B0604030504040204" pitchFamily="34" charset="0"/>
                <a:ea typeface="Tahoma" panose="020B0604030504040204" pitchFamily="34" charset="0"/>
                <a:cs typeface="Tahoma" panose="020B0604030504040204" pitchFamily="34" charset="0"/>
              </a:rPr>
              <a:t>Tahun 2011</a:t>
            </a:r>
            <a:endParaRPr lang="id-ID" sz="2200" b="1" dirty="0">
              <a:solidFill>
                <a:srgbClr val="007A37"/>
              </a:solidFill>
              <a:latin typeface="Tahoma" panose="020B0604030504040204" pitchFamily="34" charset="0"/>
              <a:ea typeface="Tahoma" panose="020B0604030504040204" pitchFamily="34" charset="0"/>
              <a:cs typeface="Tahoma" panose="020B0604030504040204" pitchFamily="34" charset="0"/>
            </a:endParaRPr>
          </a:p>
          <a:p>
            <a:pPr algn="ctr"/>
            <a:r>
              <a:rPr lang="id-ID" dirty="0">
                <a:solidFill>
                  <a:srgbClr val="007A37"/>
                </a:solidFill>
                <a:latin typeface="Trebuchet MS" panose="020B0603020202020204" pitchFamily="34" charset="0"/>
                <a:ea typeface="Tahoma" panose="020B0604030504040204" pitchFamily="34" charset="0"/>
                <a:cs typeface="Tahoma" panose="020B0604030504040204" pitchFamily="34" charset="0"/>
              </a:rPr>
              <a:t>Perumahan dan Kawasan </a:t>
            </a:r>
            <a:r>
              <a:rPr lang="id-ID" dirty="0" smtClean="0">
                <a:solidFill>
                  <a:srgbClr val="007A37"/>
                </a:solidFill>
                <a:latin typeface="Trebuchet MS" panose="020B0603020202020204" pitchFamily="34" charset="0"/>
                <a:ea typeface="Tahoma" panose="020B0604030504040204" pitchFamily="34" charset="0"/>
                <a:cs typeface="Tahoma" panose="020B0604030504040204" pitchFamily="34" charset="0"/>
              </a:rPr>
              <a:t>Permukiman</a:t>
            </a:r>
            <a:endParaRPr lang="id-ID" dirty="0">
              <a:solidFill>
                <a:srgbClr val="007A37"/>
              </a:solidFill>
              <a:latin typeface="Trebuchet MS" panose="020B0603020202020204" pitchFamily="34" charset="0"/>
              <a:ea typeface="Tahoma" panose="020B0604030504040204" pitchFamily="34" charset="0"/>
              <a:cs typeface="Tahoma" panose="020B0604030504040204" pitchFamily="34" charset="0"/>
            </a:endParaRPr>
          </a:p>
        </p:txBody>
      </p:sp>
      <p:pic>
        <p:nvPicPr>
          <p:cNvPr id="85" name="Picture 84"/>
          <p:cNvPicPr>
            <a:picLocks noChangeAspect="1"/>
          </p:cNvPicPr>
          <p:nvPr/>
        </p:nvPicPr>
        <p:blipFill>
          <a:blip r:embed="rId2"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25747" y="2467255"/>
            <a:ext cx="563808" cy="563808"/>
          </a:xfrm>
          <a:prstGeom prst="rect">
            <a:avLst/>
          </a:prstGeom>
        </p:spPr>
      </p:pic>
      <p:pic>
        <p:nvPicPr>
          <p:cNvPr id="87" name="Picture 86"/>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520058" y="5512517"/>
            <a:ext cx="514404" cy="514404"/>
          </a:xfrm>
          <a:prstGeom prst="rect">
            <a:avLst/>
          </a:prstGeom>
        </p:spPr>
      </p:pic>
      <p:pic>
        <p:nvPicPr>
          <p:cNvPr id="88" name="Picture 87"/>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348029" y="4784541"/>
            <a:ext cx="514404" cy="514404"/>
          </a:xfrm>
          <a:prstGeom prst="rect">
            <a:avLst/>
          </a:prstGeom>
        </p:spPr>
      </p:pic>
      <p:pic>
        <p:nvPicPr>
          <p:cNvPr id="89" name="Picture 88"/>
          <p:cNvPicPr>
            <a:picLocks noChangeAspect="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8249941" y="1779092"/>
            <a:ext cx="673083" cy="673083"/>
          </a:xfrm>
          <a:prstGeom prst="rect">
            <a:avLst/>
          </a:prstGeom>
        </p:spPr>
      </p:pic>
      <p:sp>
        <p:nvSpPr>
          <p:cNvPr id="5" name="Slide Number Placeholder 4"/>
          <p:cNvSpPr>
            <a:spLocks noGrp="1"/>
          </p:cNvSpPr>
          <p:nvPr>
            <p:ph type="sldNum" sz="quarter" idx="12"/>
          </p:nvPr>
        </p:nvSpPr>
        <p:spPr/>
        <p:txBody>
          <a:bodyPr/>
          <a:lstStyle/>
          <a:p>
            <a:fld id="{B87B30B6-2155-4CBA-9E03-20DB79216E54}" type="slidenum">
              <a:rPr lang="id-ID" smtClean="0"/>
              <a:pPr/>
              <a:t>8</a:t>
            </a:fld>
            <a:endParaRPr lang="id-ID"/>
          </a:p>
        </p:txBody>
      </p:sp>
      <p:sp>
        <p:nvSpPr>
          <p:cNvPr id="33" name="Rectangle 32">
            <a:extLst>
              <a:ext uri="{FF2B5EF4-FFF2-40B4-BE49-F238E27FC236}">
                <a16:creationId xmlns="" xmlns:a16="http://schemas.microsoft.com/office/drawing/2014/main" id="{88C12433-9DFB-FB4A-B4A8-A4DD86A472D0}"/>
              </a:ext>
            </a:extLst>
          </p:cNvPr>
          <p:cNvSpPr/>
          <p:nvPr/>
        </p:nvSpPr>
        <p:spPr>
          <a:xfrm>
            <a:off x="2943225" y="1312863"/>
            <a:ext cx="3235325" cy="36512"/>
          </a:xfrm>
          <a:prstGeom prst="rect">
            <a:avLst/>
          </a:prstGeom>
          <a:solidFill>
            <a:srgbClr val="58A3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Tree>
    <p:extLst>
      <p:ext uri="{BB962C8B-B14F-4D97-AF65-F5344CB8AC3E}">
        <p14:creationId xmlns:p14="http://schemas.microsoft.com/office/powerpoint/2010/main" val="132000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80</a:t>
            </a:fld>
            <a:endParaRPr lang="en-US"/>
          </a:p>
        </p:txBody>
      </p:sp>
    </p:spTree>
    <p:extLst>
      <p:ext uri="{BB962C8B-B14F-4D97-AF65-F5344CB8AC3E}">
        <p14:creationId xmlns:p14="http://schemas.microsoft.com/office/powerpoint/2010/main" val="3962661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1"/>
            <a:ext cx="9144000" cy="6857999"/>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81</a:t>
            </a:fld>
            <a:endParaRPr lang="en-US"/>
          </a:p>
        </p:txBody>
      </p:sp>
    </p:spTree>
    <p:extLst>
      <p:ext uri="{BB962C8B-B14F-4D97-AF65-F5344CB8AC3E}">
        <p14:creationId xmlns:p14="http://schemas.microsoft.com/office/powerpoint/2010/main" val="3188256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3" name="object 3"/>
          <p:cNvSpPr txBox="1"/>
          <p:nvPr/>
        </p:nvSpPr>
        <p:spPr>
          <a:xfrm>
            <a:off x="250031" y="1071562"/>
            <a:ext cx="2136428" cy="182142"/>
          </a:xfrm>
          <a:prstGeom prst="rect">
            <a:avLst/>
          </a:prstGeom>
        </p:spPr>
        <p:txBody>
          <a:bodyPr vert="horz" wrap="square" lIns="0" tIns="8930" rIns="0" bIns="0" rtlCol="0">
            <a:spAutoFit/>
          </a:bodyPr>
          <a:lstStyle/>
          <a:p>
            <a:pPr marL="8929">
              <a:spcBef>
                <a:spcPts val="70"/>
              </a:spcBef>
            </a:pPr>
            <a:r>
              <a:rPr sz="1125" b="1" spc="-18" dirty="0">
                <a:solidFill>
                  <a:srgbClr val="324863"/>
                </a:solidFill>
                <a:latin typeface="Book Antiqua"/>
                <a:cs typeface="Book Antiqua"/>
              </a:rPr>
              <a:t>World </a:t>
            </a:r>
            <a:r>
              <a:rPr sz="1125" b="1" spc="-4" dirty="0">
                <a:solidFill>
                  <a:srgbClr val="324863"/>
                </a:solidFill>
                <a:latin typeface="Book Antiqua"/>
                <a:cs typeface="Book Antiqua"/>
              </a:rPr>
              <a:t>Building </a:t>
            </a:r>
            <a:r>
              <a:rPr sz="1125" b="1" dirty="0">
                <a:solidFill>
                  <a:srgbClr val="324863"/>
                </a:solidFill>
                <a:latin typeface="Book Antiqua"/>
                <a:cs typeface="Book Antiqua"/>
              </a:rPr>
              <a:t>of </a:t>
            </a:r>
            <a:r>
              <a:rPr sz="1125" b="1" spc="-4" dirty="0">
                <a:solidFill>
                  <a:srgbClr val="324863"/>
                </a:solidFill>
                <a:latin typeface="Book Antiqua"/>
                <a:cs typeface="Book Antiqua"/>
              </a:rPr>
              <a:t>The </a:t>
            </a:r>
            <a:r>
              <a:rPr sz="1125" b="1" spc="-21" dirty="0">
                <a:solidFill>
                  <a:srgbClr val="324863"/>
                </a:solidFill>
                <a:latin typeface="Book Antiqua"/>
                <a:cs typeface="Book Antiqua"/>
              </a:rPr>
              <a:t>Year </a:t>
            </a:r>
            <a:r>
              <a:rPr sz="1125" b="1" dirty="0">
                <a:solidFill>
                  <a:srgbClr val="324863"/>
                </a:solidFill>
                <a:latin typeface="Book Antiqua"/>
                <a:cs typeface="Book Antiqua"/>
              </a:rPr>
              <a:t>2015</a:t>
            </a:r>
            <a:endParaRPr sz="1125">
              <a:latin typeface="Book Antiqua"/>
              <a:cs typeface="Book Antiqua"/>
            </a:endParaRPr>
          </a:p>
        </p:txBody>
      </p:sp>
      <p:sp>
        <p:nvSpPr>
          <p:cNvPr id="4" name="object 4"/>
          <p:cNvSpPr/>
          <p:nvPr/>
        </p:nvSpPr>
        <p:spPr>
          <a:xfrm>
            <a:off x="125016" y="137001"/>
            <a:ext cx="2386011" cy="929168"/>
          </a:xfrm>
          <a:prstGeom prst="rect">
            <a:avLst/>
          </a:prstGeom>
          <a:blipFill>
            <a:blip r:embed="rId3" cstate="print"/>
            <a:stretch>
              <a:fillRect/>
            </a:stretch>
          </a:blipFill>
        </p:spPr>
        <p:txBody>
          <a:bodyPr wrap="square" lIns="0" tIns="0" rIns="0" bIns="0" rtlCol="0"/>
          <a:lstStyle/>
          <a:p>
            <a:endParaRPr sz="1266"/>
          </a:p>
        </p:txBody>
      </p:sp>
      <p:sp>
        <p:nvSpPr>
          <p:cNvPr id="5" name="Slide Number Placeholder 4"/>
          <p:cNvSpPr>
            <a:spLocks noGrp="1"/>
          </p:cNvSpPr>
          <p:nvPr>
            <p:ph type="sldNum" sz="quarter" idx="12"/>
          </p:nvPr>
        </p:nvSpPr>
        <p:spPr/>
        <p:txBody>
          <a:bodyPr/>
          <a:lstStyle/>
          <a:p>
            <a:fld id="{9CD5A045-6D39-4879-8E20-C877BE4435CE}" type="slidenum">
              <a:rPr lang="en-US" smtClean="0"/>
              <a:t>82</a:t>
            </a:fld>
            <a:endParaRPr lang="en-US"/>
          </a:p>
        </p:txBody>
      </p:sp>
    </p:spTree>
    <p:extLst>
      <p:ext uri="{BB962C8B-B14F-4D97-AF65-F5344CB8AC3E}">
        <p14:creationId xmlns:p14="http://schemas.microsoft.com/office/powerpoint/2010/main" val="2257973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2730955"/>
            <a:ext cx="7886700" cy="1325563"/>
          </a:xfrm>
        </p:spPr>
        <p:txBody>
          <a:bodyPr>
            <a:normAutofit/>
          </a:bodyPr>
          <a:lstStyle/>
          <a:p>
            <a:pPr algn="ctr"/>
            <a:r>
              <a:rPr lang="id-ID" sz="2800" b="1" dirty="0"/>
              <a:t>CONTOH RESPONS PEMBANGUNAN SKALA MIKRO</a:t>
            </a:r>
            <a:endParaRPr lang="id-ID" sz="2800" dirty="0"/>
          </a:p>
        </p:txBody>
      </p:sp>
      <p:sp>
        <p:nvSpPr>
          <p:cNvPr id="2" name="Slide Number Placeholder 1"/>
          <p:cNvSpPr>
            <a:spLocks noGrp="1"/>
          </p:cNvSpPr>
          <p:nvPr>
            <p:ph type="sldNum" sz="quarter" idx="12"/>
          </p:nvPr>
        </p:nvSpPr>
        <p:spPr/>
        <p:txBody>
          <a:bodyPr/>
          <a:lstStyle/>
          <a:p>
            <a:fld id="{9CD5A045-6D39-4879-8E20-C877BE4435CE}" type="slidenum">
              <a:rPr lang="en-US" smtClean="0"/>
              <a:t>83</a:t>
            </a:fld>
            <a:endParaRPr lang="en-US"/>
          </a:p>
        </p:txBody>
      </p:sp>
    </p:spTree>
    <p:extLst>
      <p:ext uri="{BB962C8B-B14F-4D97-AF65-F5344CB8AC3E}">
        <p14:creationId xmlns:p14="http://schemas.microsoft.com/office/powerpoint/2010/main" val="5610058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4527352" y="6590990"/>
            <a:ext cx="188416" cy="179536"/>
          </a:xfrm>
          <a:prstGeom prst="rect">
            <a:avLst/>
          </a:prstGeom>
        </p:spPr>
        <p:txBody>
          <a:bodyPr vert="horz" wrap="square" lIns="0" tIns="0" rIns="0" bIns="0" rtlCol="0">
            <a:spAutoFit/>
          </a:bodyPr>
          <a:lstStyle/>
          <a:p>
            <a:pPr>
              <a:lnSpc>
                <a:spcPts val="1441"/>
              </a:lnSpc>
            </a:pPr>
            <a:r>
              <a:rPr sz="1266" b="1" spc="-4" dirty="0">
                <a:solidFill>
                  <a:srgbClr val="51573F"/>
                </a:solidFill>
                <a:latin typeface="Trebuchet MS"/>
                <a:cs typeface="Trebuchet MS"/>
              </a:rPr>
              <a:t>61</a:t>
            </a:r>
            <a:endParaRPr sz="1266">
              <a:latin typeface="Trebuchet MS"/>
              <a:cs typeface="Trebuchet MS"/>
            </a:endParaRPr>
          </a:p>
        </p:txBody>
      </p:sp>
      <p:sp>
        <p:nvSpPr>
          <p:cNvPr id="3" name="object 3"/>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4" name="Slide Number Placeholder 3"/>
          <p:cNvSpPr>
            <a:spLocks noGrp="1"/>
          </p:cNvSpPr>
          <p:nvPr>
            <p:ph type="sldNum" sz="quarter" idx="12"/>
          </p:nvPr>
        </p:nvSpPr>
        <p:spPr/>
        <p:txBody>
          <a:bodyPr/>
          <a:lstStyle/>
          <a:p>
            <a:fld id="{9CD5A045-6D39-4879-8E20-C877BE4435CE}" type="slidenum">
              <a:rPr lang="en-US" smtClean="0"/>
              <a:t>84</a:t>
            </a:fld>
            <a:endParaRPr lang="en-US"/>
          </a:p>
        </p:txBody>
      </p:sp>
    </p:spTree>
    <p:extLst>
      <p:ext uri="{BB962C8B-B14F-4D97-AF65-F5344CB8AC3E}">
        <p14:creationId xmlns:p14="http://schemas.microsoft.com/office/powerpoint/2010/main" val="2723829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32359" y="483305"/>
            <a:ext cx="5671245" cy="690742"/>
          </a:xfrm>
          <a:prstGeom prst="rect">
            <a:avLst/>
          </a:prstGeom>
        </p:spPr>
        <p:txBody>
          <a:bodyPr vert="horz" wrap="square" lIns="0" tIns="8930" rIns="0" bIns="0" rtlCol="0" anchor="ctr">
            <a:spAutoFit/>
          </a:bodyPr>
          <a:lstStyle/>
          <a:p>
            <a:pPr marL="8929">
              <a:lnSpc>
                <a:spcPct val="100000"/>
              </a:lnSpc>
              <a:spcBef>
                <a:spcPts val="70"/>
              </a:spcBef>
              <a:tabLst>
                <a:tab pos="1334048" algn="l"/>
                <a:tab pos="2616305" algn="l"/>
              </a:tabLst>
            </a:pPr>
            <a:r>
              <a:rPr sz="4430" spc="-4" dirty="0">
                <a:solidFill>
                  <a:srgbClr val="000000"/>
                </a:solidFill>
                <a:latin typeface="Arial"/>
                <a:cs typeface="Arial"/>
              </a:rPr>
              <a:t>"The	</a:t>
            </a:r>
            <a:r>
              <a:rPr sz="4430" dirty="0">
                <a:solidFill>
                  <a:srgbClr val="000000"/>
                </a:solidFill>
                <a:latin typeface="Arial"/>
                <a:cs typeface="Arial"/>
              </a:rPr>
              <a:t>Soul	of</a:t>
            </a:r>
            <a:r>
              <a:rPr sz="4430" spc="-70" dirty="0">
                <a:solidFill>
                  <a:srgbClr val="000000"/>
                </a:solidFill>
                <a:latin typeface="Arial"/>
                <a:cs typeface="Arial"/>
              </a:rPr>
              <a:t> </a:t>
            </a:r>
            <a:r>
              <a:rPr sz="4430" dirty="0">
                <a:solidFill>
                  <a:srgbClr val="000000"/>
                </a:solidFill>
                <a:latin typeface="Arial"/>
                <a:cs typeface="Arial"/>
              </a:rPr>
              <a:t>Norrebro"</a:t>
            </a:r>
            <a:endParaRPr sz="4430">
              <a:latin typeface="Arial"/>
              <a:cs typeface="Arial"/>
            </a:endParaRPr>
          </a:p>
        </p:txBody>
      </p:sp>
      <p:sp>
        <p:nvSpPr>
          <p:cNvPr id="3" name="object 3"/>
          <p:cNvSpPr txBox="1"/>
          <p:nvPr/>
        </p:nvSpPr>
        <p:spPr>
          <a:xfrm>
            <a:off x="491133" y="1634133"/>
            <a:ext cx="7922419" cy="3481747"/>
          </a:xfrm>
          <a:prstGeom prst="rect">
            <a:avLst/>
          </a:prstGeom>
        </p:spPr>
        <p:txBody>
          <a:bodyPr vert="horz" wrap="square" lIns="0" tIns="5358" rIns="0" bIns="0" rtlCol="0">
            <a:spAutoFit/>
          </a:bodyPr>
          <a:lstStyle/>
          <a:p>
            <a:pPr marL="267881" marR="587998" indent="-258952">
              <a:lnSpc>
                <a:spcPct val="101000"/>
              </a:lnSpc>
              <a:spcBef>
                <a:spcPts val="42"/>
              </a:spcBef>
              <a:buChar char="•"/>
              <a:tabLst>
                <a:tab pos="267435" algn="l"/>
                <a:tab pos="267881" algn="l"/>
              </a:tabLst>
            </a:pPr>
            <a:r>
              <a:rPr sz="2320" spc="-4" dirty="0">
                <a:latin typeface="Arial"/>
                <a:cs typeface="Arial"/>
              </a:rPr>
              <a:t>Kompetisi untuk </a:t>
            </a:r>
            <a:r>
              <a:rPr sz="2320" dirty="0">
                <a:latin typeface="Arial"/>
                <a:cs typeface="Arial"/>
              </a:rPr>
              <a:t>melakukan re-design </a:t>
            </a:r>
            <a:r>
              <a:rPr sz="2320" spc="-4" dirty="0">
                <a:latin typeface="Arial"/>
                <a:cs typeface="Arial"/>
              </a:rPr>
              <a:t>taman </a:t>
            </a:r>
            <a:r>
              <a:rPr sz="2320" dirty="0">
                <a:latin typeface="Arial"/>
                <a:cs typeface="Arial"/>
              </a:rPr>
              <a:t>dan area  </a:t>
            </a:r>
            <a:r>
              <a:rPr sz="2320" spc="-4" dirty="0">
                <a:latin typeface="Arial"/>
                <a:cs typeface="Arial"/>
              </a:rPr>
              <a:t>sekitarnya;</a:t>
            </a:r>
            <a:endParaRPr sz="2320">
              <a:latin typeface="Arial"/>
              <a:cs typeface="Arial"/>
            </a:endParaRPr>
          </a:p>
          <a:p>
            <a:pPr marL="267881" marR="882668" indent="-258952">
              <a:lnSpc>
                <a:spcPct val="101000"/>
              </a:lnSpc>
              <a:spcBef>
                <a:spcPts val="562"/>
              </a:spcBef>
              <a:buChar char="•"/>
              <a:tabLst>
                <a:tab pos="267435" algn="l"/>
                <a:tab pos="267881" algn="l"/>
              </a:tabLst>
            </a:pPr>
            <a:r>
              <a:rPr sz="2320" dirty="0">
                <a:latin typeface="Arial"/>
                <a:cs typeface="Arial"/>
              </a:rPr>
              <a:t>Design </a:t>
            </a:r>
            <a:r>
              <a:rPr sz="2320" spc="-4" dirty="0">
                <a:latin typeface="Arial"/>
                <a:cs typeface="Arial"/>
              </a:rPr>
              <a:t>memperhatikan keuntungan terhadap </a:t>
            </a:r>
            <a:r>
              <a:rPr sz="2320" dirty="0">
                <a:latin typeface="Arial"/>
                <a:cs typeface="Arial"/>
              </a:rPr>
              <a:t>aspek  hidrologis, biologis, dan sosial</a:t>
            </a:r>
            <a:r>
              <a:rPr sz="2320" spc="-18" dirty="0">
                <a:latin typeface="Arial"/>
                <a:cs typeface="Arial"/>
              </a:rPr>
              <a:t> </a:t>
            </a:r>
            <a:r>
              <a:rPr sz="2320" spc="-4" dirty="0">
                <a:latin typeface="Arial"/>
                <a:cs typeface="Arial"/>
              </a:rPr>
              <a:t>ekosistem;</a:t>
            </a:r>
            <a:endParaRPr sz="2320">
              <a:latin typeface="Arial"/>
              <a:cs typeface="Arial"/>
            </a:endParaRPr>
          </a:p>
          <a:p>
            <a:pPr marL="267881" marR="3572" indent="-258952">
              <a:lnSpc>
                <a:spcPct val="101000"/>
              </a:lnSpc>
              <a:spcBef>
                <a:spcPts val="562"/>
              </a:spcBef>
              <a:buChar char="•"/>
              <a:tabLst>
                <a:tab pos="267435" algn="l"/>
                <a:tab pos="267881" algn="l"/>
              </a:tabLst>
            </a:pPr>
            <a:r>
              <a:rPr sz="2320" dirty="0">
                <a:latin typeface="Arial"/>
                <a:cs typeface="Arial"/>
              </a:rPr>
              <a:t>Design dilakukan dengan </a:t>
            </a:r>
            <a:r>
              <a:rPr sz="2320" spc="-4" dirty="0">
                <a:latin typeface="Arial"/>
                <a:cs typeface="Arial"/>
              </a:rPr>
              <a:t>membentuk sistem </a:t>
            </a:r>
            <a:r>
              <a:rPr sz="2320" dirty="0">
                <a:latin typeface="Arial"/>
                <a:cs typeface="Arial"/>
              </a:rPr>
              <a:t>kawasan,  </a:t>
            </a:r>
            <a:r>
              <a:rPr sz="2320" spc="-4" dirty="0">
                <a:latin typeface="Arial"/>
                <a:cs typeface="Arial"/>
              </a:rPr>
              <a:t>menciptakan taman-taman </a:t>
            </a:r>
            <a:r>
              <a:rPr sz="2320" dirty="0">
                <a:latin typeface="Arial"/>
                <a:cs typeface="Arial"/>
              </a:rPr>
              <a:t>yang </a:t>
            </a:r>
            <a:r>
              <a:rPr sz="2320" spc="-4" dirty="0">
                <a:latin typeface="Arial"/>
                <a:cs typeface="Arial"/>
              </a:rPr>
              <a:t>adaptif untuk </a:t>
            </a:r>
            <a:r>
              <a:rPr sz="2320" dirty="0">
                <a:latin typeface="Arial"/>
                <a:cs typeface="Arial"/>
              </a:rPr>
              <a:t>redirect  </a:t>
            </a:r>
            <a:r>
              <a:rPr sz="2320" spc="-7" dirty="0">
                <a:latin typeface="Arial"/>
                <a:cs typeface="Arial"/>
              </a:rPr>
              <a:t>runoff, </a:t>
            </a:r>
            <a:r>
              <a:rPr sz="2320" dirty="0">
                <a:latin typeface="Arial"/>
                <a:cs typeface="Arial"/>
              </a:rPr>
              <a:t>menampung dan menjernihkan air pada saat</a:t>
            </a:r>
            <a:r>
              <a:rPr sz="2320" spc="-70" dirty="0">
                <a:latin typeface="Arial"/>
                <a:cs typeface="Arial"/>
              </a:rPr>
              <a:t> </a:t>
            </a:r>
            <a:r>
              <a:rPr sz="2320" dirty="0">
                <a:latin typeface="Arial"/>
                <a:cs typeface="Arial"/>
              </a:rPr>
              <a:t>banjir;</a:t>
            </a:r>
            <a:endParaRPr sz="2320">
              <a:latin typeface="Arial"/>
              <a:cs typeface="Arial"/>
            </a:endParaRPr>
          </a:p>
          <a:p>
            <a:pPr marL="267881" marR="834450" indent="-258952">
              <a:lnSpc>
                <a:spcPct val="101000"/>
              </a:lnSpc>
              <a:spcBef>
                <a:spcPts val="562"/>
              </a:spcBef>
              <a:buChar char="•"/>
              <a:tabLst>
                <a:tab pos="267435" algn="l"/>
                <a:tab pos="267881" algn="l"/>
              </a:tabLst>
            </a:pPr>
            <a:r>
              <a:rPr sz="2320" dirty="0">
                <a:latin typeface="Arial"/>
                <a:cs typeface="Arial"/>
              </a:rPr>
              <a:t>Jalur mengalirnya air </a:t>
            </a:r>
            <a:r>
              <a:rPr sz="2320" spc="-4" dirty="0">
                <a:latin typeface="Arial"/>
                <a:cs typeface="Arial"/>
              </a:rPr>
              <a:t>membentuk citra </a:t>
            </a:r>
            <a:r>
              <a:rPr sz="2320" dirty="0">
                <a:latin typeface="Arial"/>
                <a:cs typeface="Arial"/>
              </a:rPr>
              <a:t>kawasan</a:t>
            </a:r>
            <a:r>
              <a:rPr sz="2320" spc="-32" dirty="0">
                <a:latin typeface="Arial"/>
                <a:cs typeface="Arial"/>
              </a:rPr>
              <a:t> </a:t>
            </a:r>
            <a:r>
              <a:rPr sz="2320" dirty="0">
                <a:latin typeface="Arial"/>
                <a:cs typeface="Arial"/>
              </a:rPr>
              <a:t>dan  mendukung iklim mikro</a:t>
            </a:r>
            <a:r>
              <a:rPr sz="2320" spc="-11" dirty="0">
                <a:latin typeface="Arial"/>
                <a:cs typeface="Arial"/>
              </a:rPr>
              <a:t> </a:t>
            </a:r>
            <a:r>
              <a:rPr sz="2320" dirty="0">
                <a:latin typeface="Arial"/>
                <a:cs typeface="Arial"/>
              </a:rPr>
              <a:t>kawasan.</a:t>
            </a:r>
            <a:endParaRPr sz="2320">
              <a:latin typeface="Arial"/>
              <a:cs typeface="Arial"/>
            </a:endParaRPr>
          </a:p>
        </p:txBody>
      </p:sp>
      <p:sp>
        <p:nvSpPr>
          <p:cNvPr id="4" name="Slide Number Placeholder 3"/>
          <p:cNvSpPr>
            <a:spLocks noGrp="1"/>
          </p:cNvSpPr>
          <p:nvPr>
            <p:ph type="sldNum" sz="quarter" idx="12"/>
          </p:nvPr>
        </p:nvSpPr>
        <p:spPr/>
        <p:txBody>
          <a:bodyPr/>
          <a:lstStyle/>
          <a:p>
            <a:fld id="{9CD5A045-6D39-4879-8E20-C877BE4435CE}" type="slidenum">
              <a:rPr lang="en-US" smtClean="0"/>
              <a:t>85</a:t>
            </a:fld>
            <a:endParaRPr lang="en-US"/>
          </a:p>
        </p:txBody>
      </p:sp>
    </p:spTree>
    <p:extLst>
      <p:ext uri="{BB962C8B-B14F-4D97-AF65-F5344CB8AC3E}">
        <p14:creationId xmlns:p14="http://schemas.microsoft.com/office/powerpoint/2010/main" val="3177111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0"/>
            <a:ext cx="9144000" cy="6858000"/>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86</a:t>
            </a:fld>
            <a:endParaRPr lang="en-US"/>
          </a:p>
        </p:txBody>
      </p:sp>
    </p:spTree>
    <p:extLst>
      <p:ext uri="{BB962C8B-B14F-4D97-AF65-F5344CB8AC3E}">
        <p14:creationId xmlns:p14="http://schemas.microsoft.com/office/powerpoint/2010/main" val="188055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873251"/>
            <a:ext cx="9144000" cy="5111497"/>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87</a:t>
            </a:fld>
            <a:endParaRPr lang="en-US"/>
          </a:p>
        </p:txBody>
      </p:sp>
    </p:spTree>
    <p:extLst>
      <p:ext uri="{BB962C8B-B14F-4D97-AF65-F5344CB8AC3E}">
        <p14:creationId xmlns:p14="http://schemas.microsoft.com/office/powerpoint/2010/main" val="37219748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873251"/>
            <a:ext cx="9144000" cy="5111497"/>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88</a:t>
            </a:fld>
            <a:endParaRPr lang="en-US"/>
          </a:p>
        </p:txBody>
      </p:sp>
    </p:spTree>
    <p:extLst>
      <p:ext uri="{BB962C8B-B14F-4D97-AF65-F5344CB8AC3E}">
        <p14:creationId xmlns:p14="http://schemas.microsoft.com/office/powerpoint/2010/main" val="1424896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0" y="891540"/>
            <a:ext cx="9144000" cy="5074921"/>
          </a:xfrm>
          <a:prstGeom prst="rect">
            <a:avLst/>
          </a:prstGeom>
          <a:blipFill>
            <a:blip r:embed="rId2" cstate="print"/>
            <a:stretch>
              <a:fillRect/>
            </a:stretch>
          </a:blipFill>
        </p:spPr>
        <p:txBody>
          <a:bodyPr wrap="square" lIns="0" tIns="0" rIns="0" bIns="0" rtlCol="0"/>
          <a:lstStyle/>
          <a:p>
            <a:endParaRPr sz="1266"/>
          </a:p>
        </p:txBody>
      </p:sp>
      <p:sp>
        <p:nvSpPr>
          <p:cNvPr id="3" name="Slide Number Placeholder 2"/>
          <p:cNvSpPr>
            <a:spLocks noGrp="1"/>
          </p:cNvSpPr>
          <p:nvPr>
            <p:ph type="sldNum" sz="quarter" idx="12"/>
          </p:nvPr>
        </p:nvSpPr>
        <p:spPr/>
        <p:txBody>
          <a:bodyPr/>
          <a:lstStyle/>
          <a:p>
            <a:fld id="{9CD5A045-6D39-4879-8E20-C877BE4435CE}" type="slidenum">
              <a:rPr lang="en-US" smtClean="0"/>
              <a:t>89</a:t>
            </a:fld>
            <a:endParaRPr lang="en-US"/>
          </a:p>
        </p:txBody>
      </p:sp>
    </p:spTree>
    <p:extLst>
      <p:ext uri="{BB962C8B-B14F-4D97-AF65-F5344CB8AC3E}">
        <p14:creationId xmlns:p14="http://schemas.microsoft.com/office/powerpoint/2010/main" val="2868414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xmlns="" id="{8829883C-22D9-4AEE-BF7F-9497EF8C747E}"/>
              </a:ext>
            </a:extLst>
          </p:cNvPr>
          <p:cNvSpPr/>
          <p:nvPr/>
        </p:nvSpPr>
        <p:spPr>
          <a:xfrm>
            <a:off x="1889689" y="3082050"/>
            <a:ext cx="5966100" cy="1324109"/>
          </a:xfrm>
          <a:prstGeom prst="roundRect">
            <a:avLst/>
          </a:prstGeom>
          <a:solidFill>
            <a:schemeClr val="accent5">
              <a:lumMod val="40000"/>
              <a:lumOff val="6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93907"/>
            <a:r>
              <a:rPr lang="en-GB" sz="1292" dirty="0">
                <a:solidFill>
                  <a:schemeClr val="tx1"/>
                </a:solidFill>
              </a:rPr>
              <a:t>“</a:t>
            </a:r>
            <a:r>
              <a:rPr lang="en-GB" sz="1292" dirty="0" err="1">
                <a:solidFill>
                  <a:schemeClr val="tx1"/>
                </a:solidFill>
              </a:rPr>
              <a:t>Pelaksanaan</a:t>
            </a:r>
            <a:r>
              <a:rPr lang="en-GB" sz="1292" dirty="0">
                <a:solidFill>
                  <a:schemeClr val="tx1"/>
                </a:solidFill>
              </a:rPr>
              <a:t> program </a:t>
            </a:r>
            <a:r>
              <a:rPr lang="en-GB" sz="1292" b="1" dirty="0" err="1">
                <a:solidFill>
                  <a:srgbClr val="FF0000"/>
                </a:solidFill>
              </a:rPr>
              <a:t>pemanfaatan</a:t>
            </a:r>
            <a:r>
              <a:rPr lang="en-GB" sz="1292" b="1" dirty="0">
                <a:solidFill>
                  <a:srgbClr val="FF0000"/>
                </a:solidFill>
              </a:rPr>
              <a:t> </a:t>
            </a:r>
            <a:r>
              <a:rPr lang="en-GB" sz="1292" b="1" dirty="0" err="1">
                <a:solidFill>
                  <a:srgbClr val="FF0000"/>
                </a:solidFill>
              </a:rPr>
              <a:t>ruang</a:t>
            </a:r>
            <a:r>
              <a:rPr lang="en-GB" sz="1292" b="1" dirty="0">
                <a:solidFill>
                  <a:srgbClr val="FF0000"/>
                </a:solidFill>
              </a:rPr>
              <a:t> </a:t>
            </a:r>
            <a:r>
              <a:rPr lang="en-GB" sz="1292" dirty="0" err="1">
                <a:solidFill>
                  <a:schemeClr val="tx1"/>
                </a:solidFill>
              </a:rPr>
              <a:t>harus</a:t>
            </a:r>
            <a:r>
              <a:rPr lang="en-GB" sz="1292" dirty="0">
                <a:solidFill>
                  <a:schemeClr val="tx1"/>
                </a:solidFill>
              </a:rPr>
              <a:t> </a:t>
            </a:r>
            <a:r>
              <a:rPr lang="en-GB" sz="1292" dirty="0" err="1">
                <a:solidFill>
                  <a:schemeClr val="tx1"/>
                </a:solidFill>
              </a:rPr>
              <a:t>memperhatikan</a:t>
            </a:r>
            <a:r>
              <a:rPr lang="en-GB" sz="1292" dirty="0">
                <a:solidFill>
                  <a:schemeClr val="tx1"/>
                </a:solidFill>
              </a:rPr>
              <a:t>:</a:t>
            </a:r>
          </a:p>
          <a:p>
            <a:pPr marL="893907"/>
            <a:endParaRPr lang="en-GB" sz="1292" dirty="0">
              <a:solidFill>
                <a:schemeClr val="tx1"/>
              </a:solidFill>
            </a:endParaRPr>
          </a:p>
          <a:p>
            <a:pPr marL="1109324" lvl="1" indent="-152404">
              <a:buFont typeface="+mj-lt"/>
              <a:buAutoNum type="alphaLcPeriod"/>
            </a:pPr>
            <a:r>
              <a:rPr lang="en-GB" sz="1292" dirty="0" err="1">
                <a:solidFill>
                  <a:schemeClr val="tx1"/>
                </a:solidFill>
              </a:rPr>
              <a:t>Standar</a:t>
            </a:r>
            <a:r>
              <a:rPr lang="en-GB" sz="1292" dirty="0">
                <a:solidFill>
                  <a:schemeClr val="tx1"/>
                </a:solidFill>
              </a:rPr>
              <a:t> </a:t>
            </a:r>
            <a:r>
              <a:rPr lang="en-GB" sz="1292" dirty="0" err="1">
                <a:solidFill>
                  <a:schemeClr val="tx1"/>
                </a:solidFill>
              </a:rPr>
              <a:t>kualitas</a:t>
            </a:r>
            <a:r>
              <a:rPr lang="en-GB" sz="1292" dirty="0">
                <a:solidFill>
                  <a:schemeClr val="tx1"/>
                </a:solidFill>
              </a:rPr>
              <a:t> </a:t>
            </a:r>
            <a:r>
              <a:rPr lang="en-GB" sz="1292" dirty="0" err="1">
                <a:solidFill>
                  <a:schemeClr val="tx1"/>
                </a:solidFill>
              </a:rPr>
              <a:t>lingkungan</a:t>
            </a:r>
            <a:endParaRPr lang="en-GB" sz="1292" dirty="0">
              <a:solidFill>
                <a:schemeClr val="tx1"/>
              </a:solidFill>
            </a:endParaRPr>
          </a:p>
          <a:p>
            <a:pPr marL="1109324" lvl="1" indent="-152404">
              <a:buFont typeface="+mj-lt"/>
              <a:buAutoNum type="alphaLcPeriod"/>
            </a:pPr>
            <a:r>
              <a:rPr lang="en-GB" sz="1292" dirty="0" err="1">
                <a:solidFill>
                  <a:schemeClr val="tx1"/>
                </a:solidFill>
              </a:rPr>
              <a:t>Aspek</a:t>
            </a:r>
            <a:r>
              <a:rPr lang="en-GB" sz="1292" dirty="0">
                <a:solidFill>
                  <a:schemeClr val="tx1"/>
                </a:solidFill>
              </a:rPr>
              <a:t> </a:t>
            </a:r>
            <a:r>
              <a:rPr lang="en-GB" sz="1292" dirty="0" err="1">
                <a:solidFill>
                  <a:schemeClr val="tx1"/>
                </a:solidFill>
              </a:rPr>
              <a:t>kelayakan</a:t>
            </a:r>
            <a:r>
              <a:rPr lang="en-GB" sz="1292" dirty="0">
                <a:solidFill>
                  <a:schemeClr val="tx1"/>
                </a:solidFill>
              </a:rPr>
              <a:t> </a:t>
            </a:r>
            <a:r>
              <a:rPr lang="en-GB" sz="1292" dirty="0" err="1">
                <a:solidFill>
                  <a:schemeClr val="tx1"/>
                </a:solidFill>
              </a:rPr>
              <a:t>ekonomi</a:t>
            </a:r>
            <a:r>
              <a:rPr lang="en-GB" sz="1292" dirty="0">
                <a:solidFill>
                  <a:schemeClr val="tx1"/>
                </a:solidFill>
              </a:rPr>
              <a:t> dan </a:t>
            </a:r>
            <a:r>
              <a:rPr lang="en-GB" sz="1292" dirty="0" err="1">
                <a:solidFill>
                  <a:schemeClr val="tx1"/>
                </a:solidFill>
              </a:rPr>
              <a:t>finansial</a:t>
            </a:r>
            <a:endParaRPr lang="en-GB" sz="1292" dirty="0">
              <a:solidFill>
                <a:schemeClr val="tx1"/>
              </a:solidFill>
            </a:endParaRPr>
          </a:p>
          <a:p>
            <a:pPr marL="1109324" lvl="1" indent="-152404">
              <a:buFont typeface="+mj-lt"/>
              <a:buAutoNum type="alphaLcPeriod"/>
            </a:pPr>
            <a:r>
              <a:rPr lang="en-GB" sz="1292" dirty="0" err="1">
                <a:solidFill>
                  <a:schemeClr val="tx1"/>
                </a:solidFill>
              </a:rPr>
              <a:t>Aspek</a:t>
            </a:r>
            <a:r>
              <a:rPr lang="en-GB" sz="1292" dirty="0">
                <a:solidFill>
                  <a:schemeClr val="tx1"/>
                </a:solidFill>
              </a:rPr>
              <a:t> </a:t>
            </a:r>
            <a:r>
              <a:rPr lang="en-GB" sz="1292" dirty="0" err="1">
                <a:solidFill>
                  <a:schemeClr val="tx1"/>
                </a:solidFill>
              </a:rPr>
              <a:t>kelayakan</a:t>
            </a:r>
            <a:r>
              <a:rPr lang="en-GB" sz="1292" dirty="0">
                <a:solidFill>
                  <a:schemeClr val="tx1"/>
                </a:solidFill>
              </a:rPr>
              <a:t> </a:t>
            </a:r>
            <a:r>
              <a:rPr lang="en-GB" sz="1292" dirty="0" err="1">
                <a:solidFill>
                  <a:schemeClr val="tx1"/>
                </a:solidFill>
              </a:rPr>
              <a:t>teknis</a:t>
            </a:r>
            <a:endParaRPr lang="en-GB" sz="1292" dirty="0">
              <a:solidFill>
                <a:schemeClr val="tx1"/>
              </a:solidFill>
            </a:endParaRPr>
          </a:p>
          <a:p>
            <a:pPr marL="1109324" lvl="1" indent="-152404">
              <a:buFont typeface="+mj-lt"/>
              <a:buAutoNum type="alphaLcPeriod"/>
            </a:pPr>
            <a:r>
              <a:rPr lang="en-GB" sz="1292" dirty="0" err="1">
                <a:solidFill>
                  <a:schemeClr val="tx1"/>
                </a:solidFill>
              </a:rPr>
              <a:t>Standar</a:t>
            </a:r>
            <a:r>
              <a:rPr lang="en-GB" sz="1292" dirty="0">
                <a:solidFill>
                  <a:schemeClr val="tx1"/>
                </a:solidFill>
              </a:rPr>
              <a:t> </a:t>
            </a:r>
            <a:r>
              <a:rPr lang="en-GB" sz="1292" dirty="0" err="1">
                <a:solidFill>
                  <a:schemeClr val="tx1"/>
                </a:solidFill>
              </a:rPr>
              <a:t>pelayanan</a:t>
            </a:r>
            <a:r>
              <a:rPr lang="en-GB" sz="1292" dirty="0">
                <a:solidFill>
                  <a:schemeClr val="tx1"/>
                </a:solidFill>
              </a:rPr>
              <a:t> minimal”</a:t>
            </a:r>
          </a:p>
        </p:txBody>
      </p:sp>
      <p:sp>
        <p:nvSpPr>
          <p:cNvPr id="20" name="Rectangle: Rounded Corners 19">
            <a:extLst>
              <a:ext uri="{FF2B5EF4-FFF2-40B4-BE49-F238E27FC236}">
                <a16:creationId xmlns:a16="http://schemas.microsoft.com/office/drawing/2014/main" xmlns="" id="{B4F48AE4-372D-4044-A26F-0F2207D2C23A}"/>
              </a:ext>
            </a:extLst>
          </p:cNvPr>
          <p:cNvSpPr/>
          <p:nvPr/>
        </p:nvSpPr>
        <p:spPr>
          <a:xfrm>
            <a:off x="1889689" y="4719773"/>
            <a:ext cx="5966100" cy="715698"/>
          </a:xfrm>
          <a:prstGeom prst="roundRect">
            <a:avLst/>
          </a:prstGeom>
          <a:solidFill>
            <a:schemeClr val="accent6">
              <a:lumMod val="40000"/>
              <a:lumOff val="6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93907" algn="just"/>
            <a:r>
              <a:rPr lang="en-GB" sz="1292" dirty="0">
                <a:solidFill>
                  <a:schemeClr val="tx1"/>
                </a:solidFill>
              </a:rPr>
              <a:t>“</a:t>
            </a:r>
            <a:r>
              <a:rPr lang="en-GB" sz="1292" dirty="0" err="1">
                <a:solidFill>
                  <a:schemeClr val="tx1"/>
                </a:solidFill>
              </a:rPr>
              <a:t>Dalam</a:t>
            </a:r>
            <a:r>
              <a:rPr lang="en-GB" sz="1292" dirty="0">
                <a:solidFill>
                  <a:schemeClr val="tx1"/>
                </a:solidFill>
              </a:rPr>
              <a:t> </a:t>
            </a:r>
            <a:r>
              <a:rPr lang="en-GB" sz="1292" dirty="0" err="1">
                <a:solidFill>
                  <a:schemeClr val="tx1"/>
                </a:solidFill>
              </a:rPr>
              <a:t>pelaksanaan</a:t>
            </a:r>
            <a:r>
              <a:rPr lang="en-GB" sz="1292" dirty="0">
                <a:solidFill>
                  <a:schemeClr val="tx1"/>
                </a:solidFill>
              </a:rPr>
              <a:t> program </a:t>
            </a:r>
            <a:r>
              <a:rPr lang="en-GB" sz="1292" dirty="0" err="1">
                <a:solidFill>
                  <a:schemeClr val="tx1"/>
                </a:solidFill>
              </a:rPr>
              <a:t>sebgaimana</a:t>
            </a:r>
            <a:r>
              <a:rPr lang="en-GB" sz="1292" dirty="0">
                <a:solidFill>
                  <a:schemeClr val="tx1"/>
                </a:solidFill>
              </a:rPr>
              <a:t> </a:t>
            </a:r>
            <a:r>
              <a:rPr lang="en-GB" sz="1292" dirty="0" err="1">
                <a:solidFill>
                  <a:schemeClr val="tx1"/>
                </a:solidFill>
              </a:rPr>
              <a:t>dimaksud</a:t>
            </a:r>
            <a:r>
              <a:rPr lang="en-GB" sz="1292" dirty="0">
                <a:solidFill>
                  <a:schemeClr val="tx1"/>
                </a:solidFill>
              </a:rPr>
              <a:t> pada </a:t>
            </a:r>
            <a:r>
              <a:rPr lang="en-GB" sz="1292" dirty="0" err="1">
                <a:solidFill>
                  <a:schemeClr val="tx1"/>
                </a:solidFill>
              </a:rPr>
              <a:t>ayat</a:t>
            </a:r>
            <a:r>
              <a:rPr lang="en-GB" sz="1292" dirty="0">
                <a:solidFill>
                  <a:schemeClr val="tx1"/>
                </a:solidFill>
              </a:rPr>
              <a:t> 1 </a:t>
            </a:r>
            <a:r>
              <a:rPr lang="en-GB" sz="1292" dirty="0" err="1">
                <a:solidFill>
                  <a:schemeClr val="tx1"/>
                </a:solidFill>
              </a:rPr>
              <a:t>dapat</a:t>
            </a:r>
            <a:r>
              <a:rPr lang="en-GB" sz="1292" dirty="0">
                <a:solidFill>
                  <a:schemeClr val="tx1"/>
                </a:solidFill>
              </a:rPr>
              <a:t> </a:t>
            </a:r>
            <a:r>
              <a:rPr lang="en-GB" sz="1292" dirty="0" err="1">
                <a:solidFill>
                  <a:schemeClr val="tx1"/>
                </a:solidFill>
              </a:rPr>
              <a:t>disusun</a:t>
            </a:r>
            <a:r>
              <a:rPr lang="en-GB" sz="1292" dirty="0">
                <a:solidFill>
                  <a:schemeClr val="tx1"/>
                </a:solidFill>
              </a:rPr>
              <a:t> </a:t>
            </a:r>
            <a:r>
              <a:rPr lang="en-GB" sz="1292" dirty="0" err="1">
                <a:solidFill>
                  <a:schemeClr val="tx1"/>
                </a:solidFill>
              </a:rPr>
              <a:t>rencana</a:t>
            </a:r>
            <a:r>
              <a:rPr lang="en-GB" sz="1292" dirty="0">
                <a:solidFill>
                  <a:schemeClr val="tx1"/>
                </a:solidFill>
              </a:rPr>
              <a:t> </a:t>
            </a:r>
            <a:r>
              <a:rPr lang="en-GB" sz="1292" dirty="0" err="1">
                <a:solidFill>
                  <a:schemeClr val="tx1"/>
                </a:solidFill>
              </a:rPr>
              <a:t>induk</a:t>
            </a:r>
            <a:r>
              <a:rPr lang="en-GB" sz="1292" dirty="0">
                <a:solidFill>
                  <a:schemeClr val="tx1"/>
                </a:solidFill>
              </a:rPr>
              <a:t> </a:t>
            </a:r>
            <a:r>
              <a:rPr lang="en-GB" sz="1292" dirty="0" err="1">
                <a:solidFill>
                  <a:schemeClr val="tx1"/>
                </a:solidFill>
              </a:rPr>
              <a:t>masing-masing</a:t>
            </a:r>
            <a:r>
              <a:rPr lang="en-GB" sz="1292" dirty="0">
                <a:solidFill>
                  <a:schemeClr val="tx1"/>
                </a:solidFill>
              </a:rPr>
              <a:t> sector </a:t>
            </a:r>
            <a:r>
              <a:rPr lang="en-GB" sz="1292" dirty="0" err="1">
                <a:solidFill>
                  <a:schemeClr val="tx1"/>
                </a:solidFill>
              </a:rPr>
              <a:t>sebagai</a:t>
            </a:r>
            <a:r>
              <a:rPr lang="en-GB" sz="1292" dirty="0">
                <a:solidFill>
                  <a:schemeClr val="tx1"/>
                </a:solidFill>
              </a:rPr>
              <a:t> </a:t>
            </a:r>
            <a:r>
              <a:rPr lang="en-GB" sz="1292" dirty="0" err="1">
                <a:solidFill>
                  <a:schemeClr val="tx1"/>
                </a:solidFill>
              </a:rPr>
              <a:t>acuan</a:t>
            </a:r>
            <a:r>
              <a:rPr lang="en-GB" sz="1292" dirty="0">
                <a:solidFill>
                  <a:schemeClr val="tx1"/>
                </a:solidFill>
              </a:rPr>
              <a:t> </a:t>
            </a:r>
            <a:r>
              <a:rPr lang="en-GB" sz="1292" dirty="0" err="1">
                <a:solidFill>
                  <a:schemeClr val="tx1"/>
                </a:solidFill>
              </a:rPr>
              <a:t>pelaksanaan</a:t>
            </a:r>
            <a:r>
              <a:rPr lang="en-GB" sz="1292" dirty="0">
                <a:solidFill>
                  <a:schemeClr val="tx1"/>
                </a:solidFill>
              </a:rPr>
              <a:t> </a:t>
            </a:r>
            <a:r>
              <a:rPr lang="en-GB" sz="1292" dirty="0" err="1">
                <a:solidFill>
                  <a:schemeClr val="tx1"/>
                </a:solidFill>
              </a:rPr>
              <a:t>pembangunan</a:t>
            </a:r>
            <a:r>
              <a:rPr lang="en-GB" sz="1292" dirty="0">
                <a:solidFill>
                  <a:schemeClr val="tx1"/>
                </a:solidFill>
              </a:rPr>
              <a:t>”</a:t>
            </a:r>
          </a:p>
        </p:txBody>
      </p:sp>
      <p:sp>
        <p:nvSpPr>
          <p:cNvPr id="21" name="Rectangle: Rounded Corners 20">
            <a:extLst>
              <a:ext uri="{FF2B5EF4-FFF2-40B4-BE49-F238E27FC236}">
                <a16:creationId xmlns:a16="http://schemas.microsoft.com/office/drawing/2014/main" xmlns="" id="{7681E04E-4C3B-4FDF-A5A7-C6A9F7027D91}"/>
              </a:ext>
            </a:extLst>
          </p:cNvPr>
          <p:cNvSpPr/>
          <p:nvPr/>
        </p:nvSpPr>
        <p:spPr>
          <a:xfrm>
            <a:off x="1889689" y="5747990"/>
            <a:ext cx="5966100" cy="644816"/>
          </a:xfrm>
          <a:prstGeom prst="roundRect">
            <a:avLst/>
          </a:prstGeom>
          <a:solidFill>
            <a:schemeClr val="accent1">
              <a:lumMod val="40000"/>
              <a:lumOff val="6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93907"/>
            <a:r>
              <a:rPr lang="en-GB" sz="1292" dirty="0">
                <a:solidFill>
                  <a:schemeClr val="tx1"/>
                </a:solidFill>
              </a:rPr>
              <a:t>“</a:t>
            </a:r>
            <a:r>
              <a:rPr lang="en-GB" sz="1292" dirty="0" err="1">
                <a:solidFill>
                  <a:schemeClr val="tx1"/>
                </a:solidFill>
              </a:rPr>
              <a:t>Pelaksanaan</a:t>
            </a:r>
            <a:r>
              <a:rPr lang="en-GB" sz="1292" dirty="0">
                <a:solidFill>
                  <a:schemeClr val="tx1"/>
                </a:solidFill>
              </a:rPr>
              <a:t> </a:t>
            </a:r>
            <a:r>
              <a:rPr lang="en-GB" sz="1292" dirty="0" err="1">
                <a:solidFill>
                  <a:schemeClr val="tx1"/>
                </a:solidFill>
              </a:rPr>
              <a:t>pembangunan</a:t>
            </a:r>
            <a:r>
              <a:rPr lang="en-GB" sz="1292" dirty="0">
                <a:solidFill>
                  <a:schemeClr val="tx1"/>
                </a:solidFill>
              </a:rPr>
              <a:t> </a:t>
            </a:r>
            <a:r>
              <a:rPr lang="en-GB" sz="1292" dirty="0" err="1">
                <a:solidFill>
                  <a:schemeClr val="tx1"/>
                </a:solidFill>
              </a:rPr>
              <a:t>fisik</a:t>
            </a:r>
            <a:r>
              <a:rPr lang="en-GB" sz="1292" dirty="0">
                <a:solidFill>
                  <a:schemeClr val="tx1"/>
                </a:solidFill>
              </a:rPr>
              <a:t> </a:t>
            </a:r>
            <a:r>
              <a:rPr lang="en-GB" sz="1292" dirty="0" err="1">
                <a:solidFill>
                  <a:schemeClr val="tx1"/>
                </a:solidFill>
              </a:rPr>
              <a:t>sebagaimana</a:t>
            </a:r>
            <a:r>
              <a:rPr lang="en-GB" sz="1292" dirty="0">
                <a:solidFill>
                  <a:schemeClr val="tx1"/>
                </a:solidFill>
              </a:rPr>
              <a:t> </a:t>
            </a:r>
            <a:r>
              <a:rPr lang="en-GB" sz="1292" dirty="0" err="1">
                <a:solidFill>
                  <a:schemeClr val="tx1"/>
                </a:solidFill>
              </a:rPr>
              <a:t>dimaksud</a:t>
            </a:r>
            <a:r>
              <a:rPr lang="en-GB" sz="1292" dirty="0">
                <a:solidFill>
                  <a:schemeClr val="tx1"/>
                </a:solidFill>
              </a:rPr>
              <a:t> pada </a:t>
            </a:r>
            <a:r>
              <a:rPr lang="en-GB" sz="1292" dirty="0" err="1">
                <a:solidFill>
                  <a:schemeClr val="tx1"/>
                </a:solidFill>
              </a:rPr>
              <a:t>ayat</a:t>
            </a:r>
            <a:r>
              <a:rPr lang="en-GB" sz="1292" dirty="0">
                <a:solidFill>
                  <a:schemeClr val="tx1"/>
                </a:solidFill>
              </a:rPr>
              <a:t> (3) </a:t>
            </a:r>
            <a:r>
              <a:rPr lang="en-GB" sz="1292" dirty="0" err="1">
                <a:solidFill>
                  <a:schemeClr val="tx1"/>
                </a:solidFill>
              </a:rPr>
              <a:t>dilakukan</a:t>
            </a:r>
            <a:r>
              <a:rPr lang="en-GB" sz="1292" dirty="0">
                <a:solidFill>
                  <a:schemeClr val="tx1"/>
                </a:solidFill>
              </a:rPr>
              <a:t> </a:t>
            </a:r>
            <a:r>
              <a:rPr lang="en-GB" sz="1292" dirty="0" err="1">
                <a:solidFill>
                  <a:schemeClr val="tx1"/>
                </a:solidFill>
              </a:rPr>
              <a:t>secara</a:t>
            </a:r>
            <a:r>
              <a:rPr lang="en-GB" sz="1292" dirty="0">
                <a:solidFill>
                  <a:schemeClr val="tx1"/>
                </a:solidFill>
              </a:rPr>
              <a:t> </a:t>
            </a:r>
            <a:r>
              <a:rPr lang="en-GB" sz="1292" dirty="0" err="1">
                <a:solidFill>
                  <a:schemeClr val="tx1"/>
                </a:solidFill>
              </a:rPr>
              <a:t>terpadu</a:t>
            </a:r>
            <a:r>
              <a:rPr lang="en-GB" sz="1292" dirty="0">
                <a:solidFill>
                  <a:schemeClr val="tx1"/>
                </a:solidFill>
              </a:rPr>
              <a:t>, yang </a:t>
            </a:r>
            <a:r>
              <a:rPr lang="en-GB" sz="1292" dirty="0" err="1">
                <a:solidFill>
                  <a:schemeClr val="tx1"/>
                </a:solidFill>
              </a:rPr>
              <a:t>lokasinya</a:t>
            </a:r>
            <a:r>
              <a:rPr lang="en-GB" sz="1292" dirty="0">
                <a:solidFill>
                  <a:schemeClr val="tx1"/>
                </a:solidFill>
              </a:rPr>
              <a:t> </a:t>
            </a:r>
            <a:r>
              <a:rPr lang="en-GB" sz="1292" dirty="0" err="1">
                <a:solidFill>
                  <a:schemeClr val="tx1"/>
                </a:solidFill>
              </a:rPr>
              <a:t>harus</a:t>
            </a:r>
            <a:r>
              <a:rPr lang="en-GB" sz="1292" dirty="0">
                <a:solidFill>
                  <a:schemeClr val="tx1"/>
                </a:solidFill>
              </a:rPr>
              <a:t> </a:t>
            </a:r>
            <a:r>
              <a:rPr lang="en-GB" sz="1292" b="1" dirty="0" err="1">
                <a:solidFill>
                  <a:schemeClr val="tx1"/>
                </a:solidFill>
              </a:rPr>
              <a:t>mengacu</a:t>
            </a:r>
            <a:r>
              <a:rPr lang="en-GB" sz="1292" b="1" dirty="0">
                <a:solidFill>
                  <a:schemeClr val="tx1"/>
                </a:solidFill>
              </a:rPr>
              <a:t> pada </a:t>
            </a:r>
            <a:r>
              <a:rPr lang="en-GB" sz="1292" b="1" dirty="0" err="1">
                <a:solidFill>
                  <a:schemeClr val="tx1"/>
                </a:solidFill>
              </a:rPr>
              <a:t>fungsi</a:t>
            </a:r>
            <a:r>
              <a:rPr lang="en-GB" sz="1292" b="1" dirty="0">
                <a:solidFill>
                  <a:schemeClr val="tx1"/>
                </a:solidFill>
              </a:rPr>
              <a:t> </a:t>
            </a:r>
            <a:r>
              <a:rPr lang="en-GB" sz="1292" b="1" dirty="0" err="1">
                <a:solidFill>
                  <a:schemeClr val="tx1"/>
                </a:solidFill>
              </a:rPr>
              <a:t>ruang</a:t>
            </a:r>
            <a:r>
              <a:rPr lang="en-GB" sz="1292" b="1" dirty="0">
                <a:solidFill>
                  <a:schemeClr val="tx1"/>
                </a:solidFill>
              </a:rPr>
              <a:t> </a:t>
            </a:r>
            <a:r>
              <a:rPr lang="en-GB" sz="1292" dirty="0">
                <a:solidFill>
                  <a:schemeClr val="tx1"/>
                </a:solidFill>
              </a:rPr>
              <a:t>yang </a:t>
            </a:r>
            <a:r>
              <a:rPr lang="en-GB" sz="1292" dirty="0" err="1">
                <a:solidFill>
                  <a:schemeClr val="tx1"/>
                </a:solidFill>
              </a:rPr>
              <a:t>ditetapkan</a:t>
            </a:r>
            <a:r>
              <a:rPr lang="en-GB" sz="1292" dirty="0">
                <a:solidFill>
                  <a:schemeClr val="tx1"/>
                </a:solidFill>
              </a:rPr>
              <a:t> </a:t>
            </a:r>
            <a:r>
              <a:rPr lang="en-GB" sz="1292" dirty="0" err="1">
                <a:solidFill>
                  <a:schemeClr val="tx1"/>
                </a:solidFill>
              </a:rPr>
              <a:t>dalam</a:t>
            </a:r>
            <a:r>
              <a:rPr lang="en-GB" sz="1292" dirty="0">
                <a:solidFill>
                  <a:schemeClr val="tx1"/>
                </a:solidFill>
              </a:rPr>
              <a:t> </a:t>
            </a:r>
            <a:r>
              <a:rPr lang="en-GB" sz="1292" dirty="0" err="1">
                <a:solidFill>
                  <a:schemeClr val="tx1"/>
                </a:solidFill>
              </a:rPr>
              <a:t>rencana</a:t>
            </a:r>
            <a:r>
              <a:rPr lang="en-GB" sz="1292" dirty="0">
                <a:solidFill>
                  <a:schemeClr val="tx1"/>
                </a:solidFill>
              </a:rPr>
              <a:t> tata </a:t>
            </a:r>
            <a:r>
              <a:rPr lang="en-GB" sz="1292" dirty="0" err="1">
                <a:solidFill>
                  <a:schemeClr val="tx1"/>
                </a:solidFill>
              </a:rPr>
              <a:t>ruang</a:t>
            </a:r>
            <a:r>
              <a:rPr lang="en-GB" sz="1292" dirty="0">
                <a:solidFill>
                  <a:schemeClr val="tx1"/>
                </a:solidFill>
              </a:rPr>
              <a:t>”</a:t>
            </a:r>
            <a:endParaRPr lang="en-US" sz="1292" dirty="0">
              <a:solidFill>
                <a:schemeClr val="tx1"/>
              </a:solidFill>
            </a:endParaRPr>
          </a:p>
        </p:txBody>
      </p:sp>
      <p:sp>
        <p:nvSpPr>
          <p:cNvPr id="18" name="Rectangle: Rounded Corners 17">
            <a:extLst>
              <a:ext uri="{FF2B5EF4-FFF2-40B4-BE49-F238E27FC236}">
                <a16:creationId xmlns:a16="http://schemas.microsoft.com/office/drawing/2014/main" xmlns="" id="{B5A1A348-BDDC-4B3B-B9CF-098250C4B71F}"/>
              </a:ext>
            </a:extLst>
          </p:cNvPr>
          <p:cNvSpPr/>
          <p:nvPr/>
        </p:nvSpPr>
        <p:spPr>
          <a:xfrm>
            <a:off x="1889690" y="2147987"/>
            <a:ext cx="5966100" cy="652277"/>
          </a:xfrm>
          <a:prstGeom prst="roundRect">
            <a:avLst/>
          </a:prstGeom>
          <a:solidFill>
            <a:schemeClr val="accent4">
              <a:lumMod val="40000"/>
              <a:lumOff val="6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45197" algn="just"/>
            <a:r>
              <a:rPr lang="en-GB" sz="1292" dirty="0">
                <a:solidFill>
                  <a:schemeClr val="tx1"/>
                </a:solidFill>
              </a:rPr>
              <a:t>“</a:t>
            </a:r>
            <a:r>
              <a:rPr lang="en-GB" sz="1292" dirty="0" err="1">
                <a:solidFill>
                  <a:schemeClr val="tx1"/>
                </a:solidFill>
              </a:rPr>
              <a:t>Pelaksanaan</a:t>
            </a:r>
            <a:r>
              <a:rPr lang="en-GB" sz="1292" dirty="0">
                <a:solidFill>
                  <a:schemeClr val="tx1"/>
                </a:solidFill>
              </a:rPr>
              <a:t> program </a:t>
            </a:r>
            <a:r>
              <a:rPr lang="en-GB" sz="1292" dirty="0" err="1">
                <a:solidFill>
                  <a:schemeClr val="tx1"/>
                </a:solidFill>
              </a:rPr>
              <a:t>pemanfaatan</a:t>
            </a:r>
            <a:r>
              <a:rPr lang="en-GB" sz="1292" dirty="0">
                <a:solidFill>
                  <a:schemeClr val="tx1"/>
                </a:solidFill>
              </a:rPr>
              <a:t> </a:t>
            </a:r>
            <a:r>
              <a:rPr lang="en-GB" sz="1292" dirty="0" err="1">
                <a:solidFill>
                  <a:schemeClr val="tx1"/>
                </a:solidFill>
              </a:rPr>
              <a:t>ruang</a:t>
            </a:r>
            <a:r>
              <a:rPr lang="en-GB" sz="1292" dirty="0">
                <a:solidFill>
                  <a:schemeClr val="tx1"/>
                </a:solidFill>
              </a:rPr>
              <a:t> </a:t>
            </a:r>
            <a:r>
              <a:rPr lang="en-GB" sz="1292" dirty="0" err="1">
                <a:solidFill>
                  <a:schemeClr val="tx1"/>
                </a:solidFill>
              </a:rPr>
              <a:t>merupakan</a:t>
            </a:r>
            <a:r>
              <a:rPr lang="en-GB" sz="1292" dirty="0">
                <a:solidFill>
                  <a:schemeClr val="tx1"/>
                </a:solidFill>
              </a:rPr>
              <a:t> </a:t>
            </a:r>
            <a:r>
              <a:rPr lang="en-GB" sz="1292" dirty="0" err="1">
                <a:solidFill>
                  <a:schemeClr val="tx1"/>
                </a:solidFill>
              </a:rPr>
              <a:t>kegiatan</a:t>
            </a:r>
            <a:r>
              <a:rPr lang="en-GB" sz="1292" dirty="0">
                <a:solidFill>
                  <a:schemeClr val="tx1"/>
                </a:solidFill>
              </a:rPr>
              <a:t> </a:t>
            </a:r>
            <a:r>
              <a:rPr lang="en-GB" sz="1292" dirty="0" err="1">
                <a:solidFill>
                  <a:schemeClr val="tx1"/>
                </a:solidFill>
              </a:rPr>
              <a:t>pelaksanaan</a:t>
            </a:r>
            <a:r>
              <a:rPr lang="en-GB" sz="1292" dirty="0">
                <a:solidFill>
                  <a:schemeClr val="tx1"/>
                </a:solidFill>
              </a:rPr>
              <a:t> </a:t>
            </a:r>
            <a:r>
              <a:rPr lang="en-GB" sz="1292" dirty="0" err="1">
                <a:solidFill>
                  <a:schemeClr val="tx1"/>
                </a:solidFill>
              </a:rPr>
              <a:t>rencana</a:t>
            </a:r>
            <a:r>
              <a:rPr lang="en-GB" sz="1292" dirty="0">
                <a:solidFill>
                  <a:schemeClr val="tx1"/>
                </a:solidFill>
              </a:rPr>
              <a:t> </a:t>
            </a:r>
            <a:r>
              <a:rPr lang="en-GB" sz="1292" dirty="0" err="1">
                <a:solidFill>
                  <a:schemeClr val="tx1"/>
                </a:solidFill>
              </a:rPr>
              <a:t>pembangunan</a:t>
            </a:r>
            <a:r>
              <a:rPr lang="en-GB" sz="1292" dirty="0">
                <a:solidFill>
                  <a:schemeClr val="tx1"/>
                </a:solidFill>
              </a:rPr>
              <a:t>”</a:t>
            </a:r>
          </a:p>
        </p:txBody>
      </p:sp>
      <p:sp>
        <p:nvSpPr>
          <p:cNvPr id="4" name="Slide Number Placeholder 3">
            <a:extLst>
              <a:ext uri="{FF2B5EF4-FFF2-40B4-BE49-F238E27FC236}">
                <a16:creationId xmlns:a16="http://schemas.microsoft.com/office/drawing/2014/main" xmlns="" id="{5E30D21A-B36E-4247-AD18-F082C0CA4C9F}"/>
              </a:ext>
            </a:extLst>
          </p:cNvPr>
          <p:cNvSpPr>
            <a:spLocks noGrp="1"/>
          </p:cNvSpPr>
          <p:nvPr>
            <p:ph type="sldNum" sz="quarter" idx="12"/>
          </p:nvPr>
        </p:nvSpPr>
        <p:spPr>
          <a:xfrm>
            <a:off x="6457950" y="6492875"/>
            <a:ext cx="2057400" cy="365125"/>
          </a:xfrm>
        </p:spPr>
        <p:txBody>
          <a:bodyPr/>
          <a:lstStyle/>
          <a:p>
            <a:fld id="{3DFDD913-8BBB-4EA3-8FD2-52582AD81A15}" type="slidenum">
              <a:rPr lang="en-ID" smtClean="0"/>
              <a:t>9</a:t>
            </a:fld>
            <a:endParaRPr lang="en-ID" dirty="0"/>
          </a:p>
        </p:txBody>
      </p:sp>
      <p:sp>
        <p:nvSpPr>
          <p:cNvPr id="6" name="Title 1">
            <a:extLst>
              <a:ext uri="{FF2B5EF4-FFF2-40B4-BE49-F238E27FC236}">
                <a16:creationId xmlns:a16="http://schemas.microsoft.com/office/drawing/2014/main" xmlns="" id="{2DC8EC0D-3F6F-4741-AD76-4A3B40F8AC93}"/>
              </a:ext>
            </a:extLst>
          </p:cNvPr>
          <p:cNvSpPr txBox="1">
            <a:spLocks/>
          </p:cNvSpPr>
          <p:nvPr/>
        </p:nvSpPr>
        <p:spPr bwMode="auto">
          <a:xfrm>
            <a:off x="240438" y="1801"/>
            <a:ext cx="8459658" cy="135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rgbClr val="262626"/>
                </a:solidFill>
                <a:latin typeface="Franklin Gothic century"/>
              </a:defRPr>
            </a:lvl1pPr>
            <a:lvl2pPr marL="742950" indent="-285750">
              <a:lnSpc>
                <a:spcPct val="90000"/>
              </a:lnSpc>
              <a:spcBef>
                <a:spcPts val="500"/>
              </a:spcBef>
              <a:buFont typeface="Arial" panose="020B0604020202020204" pitchFamily="34" charset="0"/>
              <a:buChar char="•"/>
              <a:defRPr sz="2400">
                <a:solidFill>
                  <a:srgbClr val="262626"/>
                </a:solidFill>
                <a:latin typeface="Franklin Gothic century"/>
              </a:defRPr>
            </a:lvl2pPr>
            <a:lvl3pPr marL="1143000" indent="-228600">
              <a:lnSpc>
                <a:spcPct val="90000"/>
              </a:lnSpc>
              <a:spcBef>
                <a:spcPts val="500"/>
              </a:spcBef>
              <a:buFont typeface="Arial" panose="020B0604020202020204" pitchFamily="34" charset="0"/>
              <a:buChar char="•"/>
              <a:defRPr sz="2000">
                <a:solidFill>
                  <a:srgbClr val="262626"/>
                </a:solidFill>
                <a:latin typeface="Franklin Gothic century"/>
              </a:defRPr>
            </a:lvl3pPr>
            <a:lvl4pPr marL="1600200" indent="-228600">
              <a:lnSpc>
                <a:spcPct val="90000"/>
              </a:lnSpc>
              <a:spcBef>
                <a:spcPts val="500"/>
              </a:spcBef>
              <a:buFont typeface="Arial" panose="020B0604020202020204" pitchFamily="34" charset="0"/>
              <a:buChar char="•"/>
              <a:defRPr sz="2000">
                <a:solidFill>
                  <a:srgbClr val="262626"/>
                </a:solidFill>
                <a:latin typeface="Franklin Gothic century"/>
              </a:defRPr>
            </a:lvl4pPr>
            <a:lvl5pPr marL="2057400" indent="-228600">
              <a:lnSpc>
                <a:spcPct val="90000"/>
              </a:lnSpc>
              <a:spcBef>
                <a:spcPts val="500"/>
              </a:spcBef>
              <a:buFont typeface="Arial" panose="020B0604020202020204" pitchFamily="34" charset="0"/>
              <a:buChar char="•"/>
              <a:defRPr sz="2000">
                <a:solidFill>
                  <a:srgbClr val="262626"/>
                </a:solidFill>
                <a:latin typeface="Franklin Gothic century"/>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rgbClr val="262626"/>
                </a:solidFill>
                <a:latin typeface="Franklin Gothic century"/>
              </a:defRPr>
            </a:lvl9pPr>
          </a:lstStyle>
          <a:p>
            <a:pPr algn="ctr">
              <a:spcBef>
                <a:spcPct val="0"/>
              </a:spcBef>
              <a:buNone/>
            </a:pPr>
            <a:r>
              <a:rPr lang="id-ID" altLang="id-ID" sz="3600" dirty="0">
                <a:solidFill>
                  <a:schemeClr val="tx1"/>
                </a:solidFill>
                <a:latin typeface="+mj-lt"/>
                <a:ea typeface="+mj-ea"/>
                <a:cs typeface="+mj-cs"/>
              </a:rPr>
              <a:t>RENCANA SEKTOR </a:t>
            </a:r>
            <a:endParaRPr lang="id-ID" altLang="id-ID" sz="3600" dirty="0" smtClean="0">
              <a:solidFill>
                <a:schemeClr val="tx1"/>
              </a:solidFill>
              <a:latin typeface="+mj-lt"/>
              <a:ea typeface="+mj-ea"/>
              <a:cs typeface="+mj-cs"/>
            </a:endParaRPr>
          </a:p>
          <a:p>
            <a:pPr algn="ctr">
              <a:spcBef>
                <a:spcPct val="0"/>
              </a:spcBef>
              <a:buNone/>
            </a:pPr>
            <a:r>
              <a:rPr lang="id-ID" altLang="id-ID" sz="2400" dirty="0" smtClean="0">
                <a:solidFill>
                  <a:schemeClr val="accent6">
                    <a:lumMod val="50000"/>
                  </a:schemeClr>
                </a:solidFill>
                <a:latin typeface="+mj-lt"/>
                <a:ea typeface="+mj-ea"/>
                <a:cs typeface="+mj-cs"/>
              </a:rPr>
              <a:t>Diamanatkan Oleh PP No. 15 Tahun 2010 </a:t>
            </a:r>
            <a:endParaRPr lang="en-US" altLang="id-ID" sz="2400" dirty="0" smtClean="0">
              <a:solidFill>
                <a:schemeClr val="accent6">
                  <a:lumMod val="50000"/>
                </a:schemeClr>
              </a:solidFill>
              <a:latin typeface="+mj-lt"/>
              <a:ea typeface="+mj-ea"/>
              <a:cs typeface="+mj-cs"/>
            </a:endParaRPr>
          </a:p>
          <a:p>
            <a:pPr algn="ctr">
              <a:spcBef>
                <a:spcPct val="0"/>
              </a:spcBef>
              <a:buNone/>
            </a:pPr>
            <a:r>
              <a:rPr lang="id-ID" altLang="id-ID" sz="2400" dirty="0" smtClean="0">
                <a:solidFill>
                  <a:schemeClr val="accent6">
                    <a:lumMod val="50000"/>
                  </a:schemeClr>
                </a:solidFill>
                <a:latin typeface="+mj-lt"/>
                <a:ea typeface="+mj-ea"/>
                <a:cs typeface="+mj-cs"/>
              </a:rPr>
              <a:t>Tentang Penyelenggaraan Penataan Ruang</a:t>
            </a:r>
            <a:endParaRPr lang="en-US" altLang="id-ID" sz="2400" dirty="0">
              <a:solidFill>
                <a:schemeClr val="accent6">
                  <a:lumMod val="50000"/>
                </a:schemeClr>
              </a:solidFill>
              <a:latin typeface="+mj-lt"/>
              <a:ea typeface="+mj-ea"/>
              <a:cs typeface="+mj-cs"/>
            </a:endParaRPr>
          </a:p>
        </p:txBody>
      </p:sp>
      <p:sp>
        <p:nvSpPr>
          <p:cNvPr id="8" name="Rectangle 7">
            <a:extLst>
              <a:ext uri="{FF2B5EF4-FFF2-40B4-BE49-F238E27FC236}">
                <a16:creationId xmlns:a16="http://schemas.microsoft.com/office/drawing/2014/main" xmlns="" id="{1228FDF3-36B6-48BD-97DE-2DB070843923}"/>
              </a:ext>
            </a:extLst>
          </p:cNvPr>
          <p:cNvSpPr/>
          <p:nvPr/>
        </p:nvSpPr>
        <p:spPr>
          <a:xfrm>
            <a:off x="240438" y="1477339"/>
            <a:ext cx="2109680" cy="433196"/>
          </a:xfrm>
          <a:prstGeom prst="rect">
            <a:avLst/>
          </a:prstGeom>
        </p:spPr>
        <p:txBody>
          <a:bodyPr wrap="none">
            <a:spAutoFit/>
          </a:bodyPr>
          <a:lstStyle/>
          <a:p>
            <a:r>
              <a:rPr lang="en-GB" sz="2215" b="1" u="sng" spc="554" dirty="0" err="1">
                <a:solidFill>
                  <a:schemeClr val="accent5">
                    <a:lumMod val="5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Pasal</a:t>
            </a:r>
            <a:r>
              <a:rPr lang="en-GB" sz="2215" b="1" u="sng" spc="554" dirty="0">
                <a:solidFill>
                  <a:schemeClr val="accent5">
                    <a:lumMod val="5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98 </a:t>
            </a:r>
            <a:endParaRPr lang="en-US" sz="2215" b="1" u="sng" spc="554" dirty="0">
              <a:solidFill>
                <a:schemeClr val="accent5">
                  <a:lumMod val="50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14" name="Rectangle: Rounded Corners 13">
            <a:extLst>
              <a:ext uri="{FF2B5EF4-FFF2-40B4-BE49-F238E27FC236}">
                <a16:creationId xmlns:a16="http://schemas.microsoft.com/office/drawing/2014/main" xmlns="" id="{82151750-D83B-4A51-AB2B-D317713DA796}"/>
              </a:ext>
            </a:extLst>
          </p:cNvPr>
          <p:cNvSpPr/>
          <p:nvPr/>
        </p:nvSpPr>
        <p:spPr>
          <a:xfrm>
            <a:off x="1288210" y="2034606"/>
            <a:ext cx="1456316" cy="426152"/>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477" spc="277" dirty="0">
                <a:solidFill>
                  <a:schemeClr val="tx1"/>
                </a:solidFill>
              </a:rPr>
              <a:t>Ayat (1)</a:t>
            </a:r>
          </a:p>
        </p:txBody>
      </p:sp>
      <p:sp>
        <p:nvSpPr>
          <p:cNvPr id="15" name="Rectangle: Rounded Corners 14">
            <a:extLst>
              <a:ext uri="{FF2B5EF4-FFF2-40B4-BE49-F238E27FC236}">
                <a16:creationId xmlns:a16="http://schemas.microsoft.com/office/drawing/2014/main" xmlns="" id="{BD9E69DE-1EEC-4609-BAAE-82AACE00ACE5}"/>
              </a:ext>
            </a:extLst>
          </p:cNvPr>
          <p:cNvSpPr/>
          <p:nvPr/>
        </p:nvSpPr>
        <p:spPr>
          <a:xfrm>
            <a:off x="1288210" y="2964031"/>
            <a:ext cx="1456316" cy="799908"/>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477" spc="277" dirty="0">
                <a:solidFill>
                  <a:schemeClr val="tx1"/>
                </a:solidFill>
              </a:rPr>
              <a:t>Ayat (2)</a:t>
            </a:r>
          </a:p>
        </p:txBody>
      </p:sp>
      <p:sp>
        <p:nvSpPr>
          <p:cNvPr id="16" name="Rectangle: Rounded Corners 15">
            <a:extLst>
              <a:ext uri="{FF2B5EF4-FFF2-40B4-BE49-F238E27FC236}">
                <a16:creationId xmlns:a16="http://schemas.microsoft.com/office/drawing/2014/main" xmlns="" id="{CC625F81-DF56-4A30-BBB8-EF0223D38E00}"/>
              </a:ext>
            </a:extLst>
          </p:cNvPr>
          <p:cNvSpPr/>
          <p:nvPr/>
        </p:nvSpPr>
        <p:spPr>
          <a:xfrm>
            <a:off x="1288210" y="4562241"/>
            <a:ext cx="1456316" cy="426152"/>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477" spc="277" dirty="0">
                <a:solidFill>
                  <a:schemeClr val="tx1"/>
                </a:solidFill>
              </a:rPr>
              <a:t>Ayat (3)</a:t>
            </a:r>
          </a:p>
        </p:txBody>
      </p:sp>
      <p:sp>
        <p:nvSpPr>
          <p:cNvPr id="17" name="Rectangle: Rounded Corners 16">
            <a:extLst>
              <a:ext uri="{FF2B5EF4-FFF2-40B4-BE49-F238E27FC236}">
                <a16:creationId xmlns:a16="http://schemas.microsoft.com/office/drawing/2014/main" xmlns="" id="{AC7D9FCA-594B-4E9D-BE0D-42C8EF1AA1FA}"/>
              </a:ext>
            </a:extLst>
          </p:cNvPr>
          <p:cNvSpPr/>
          <p:nvPr/>
        </p:nvSpPr>
        <p:spPr>
          <a:xfrm>
            <a:off x="1288210" y="5602172"/>
            <a:ext cx="1456316" cy="426152"/>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477" spc="277" dirty="0">
                <a:solidFill>
                  <a:schemeClr val="tx1"/>
                </a:solidFill>
              </a:rPr>
              <a:t>Ayat (4)</a:t>
            </a:r>
          </a:p>
        </p:txBody>
      </p:sp>
      <p:sp>
        <p:nvSpPr>
          <p:cNvPr id="13" name="Rectangle 12">
            <a:extLst>
              <a:ext uri="{FF2B5EF4-FFF2-40B4-BE49-F238E27FC236}">
                <a16:creationId xmlns="" xmlns:a16="http://schemas.microsoft.com/office/drawing/2014/main" id="{88C12433-9DFB-FB4A-B4A8-A4DD86A472D0}"/>
              </a:ext>
            </a:extLst>
          </p:cNvPr>
          <p:cNvSpPr/>
          <p:nvPr/>
        </p:nvSpPr>
        <p:spPr>
          <a:xfrm>
            <a:off x="2943225" y="1449387"/>
            <a:ext cx="3235325" cy="36512"/>
          </a:xfrm>
          <a:prstGeom prst="rect">
            <a:avLst/>
          </a:prstGeom>
          <a:solidFill>
            <a:srgbClr val="58A3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Tree>
    <p:extLst>
      <p:ext uri="{BB962C8B-B14F-4D97-AF65-F5344CB8AC3E}">
        <p14:creationId xmlns:p14="http://schemas.microsoft.com/office/powerpoint/2010/main" val="1019878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89670" y="5986850"/>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4572" y="5986850"/>
            <a:ext cx="8229600" cy="144019"/>
          </a:xfrm>
          <a:prstGeom prst="rect">
            <a:avLst/>
          </a:prstGeom>
          <a:blipFill>
            <a:blip r:embed="rId3" cstate="print"/>
            <a:stretch>
              <a:fillRect/>
            </a:stretch>
          </a:blipFill>
        </p:spPr>
        <p:txBody>
          <a:bodyPr wrap="square" lIns="0" tIns="0" rIns="0" bIns="0" rtlCol="0"/>
          <a:lstStyle/>
          <a:p>
            <a:endParaRPr sz="1350"/>
          </a:p>
        </p:txBody>
      </p:sp>
      <p:sp>
        <p:nvSpPr>
          <p:cNvPr id="4" name="object 4"/>
          <p:cNvSpPr/>
          <p:nvPr/>
        </p:nvSpPr>
        <p:spPr>
          <a:xfrm>
            <a:off x="8266177" y="5986850"/>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29065" y="5986850"/>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4"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5"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6"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7"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8"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sp>
        <p:nvSpPr>
          <p:cNvPr id="12" name="object 12"/>
          <p:cNvSpPr/>
          <p:nvPr/>
        </p:nvSpPr>
        <p:spPr>
          <a:xfrm>
            <a:off x="930004" y="2116836"/>
            <a:ext cx="6111908" cy="1702008"/>
          </a:xfrm>
          <a:prstGeom prst="rect">
            <a:avLst/>
          </a:prstGeom>
          <a:blipFill>
            <a:blip r:embed="rId9" cstate="print"/>
            <a:stretch>
              <a:fillRect/>
            </a:stretch>
          </a:blipFill>
        </p:spPr>
        <p:txBody>
          <a:bodyPr wrap="square" lIns="0" tIns="0" rIns="0" bIns="0" rtlCol="0"/>
          <a:lstStyle/>
          <a:p>
            <a:endParaRPr sz="1350"/>
          </a:p>
        </p:txBody>
      </p:sp>
      <p:sp>
        <p:nvSpPr>
          <p:cNvPr id="13" name="object 13"/>
          <p:cNvSpPr txBox="1">
            <a:spLocks noGrp="1"/>
          </p:cNvSpPr>
          <p:nvPr>
            <p:ph type="title"/>
          </p:nvPr>
        </p:nvSpPr>
        <p:spPr>
          <a:xfrm>
            <a:off x="1224105" y="246325"/>
            <a:ext cx="6625114" cy="286617"/>
          </a:xfrm>
          <a:prstGeom prst="rect">
            <a:avLst/>
          </a:prstGeom>
        </p:spPr>
        <p:txBody>
          <a:bodyPr vert="horz" wrap="square" lIns="0" tIns="9525" rIns="0" bIns="0" rtlCol="0" anchor="ctr">
            <a:spAutoFit/>
          </a:bodyPr>
          <a:lstStyle/>
          <a:p>
            <a:pPr marL="9525">
              <a:lnSpc>
                <a:spcPct val="100000"/>
              </a:lnSpc>
              <a:spcBef>
                <a:spcPts val="75"/>
              </a:spcBef>
            </a:pPr>
            <a:r>
              <a:rPr sz="1800" spc="-11" dirty="0">
                <a:latin typeface="Arial"/>
                <a:cs typeface="Arial"/>
              </a:rPr>
              <a:t>RENCANA PEMBANGUNAN </a:t>
            </a:r>
            <a:r>
              <a:rPr sz="1800" spc="-64" dirty="0">
                <a:latin typeface="Arial"/>
                <a:cs typeface="Arial"/>
              </a:rPr>
              <a:t>WILAYAH </a:t>
            </a:r>
            <a:r>
              <a:rPr sz="1800" spc="-30" dirty="0">
                <a:latin typeface="Arial"/>
                <a:cs typeface="Arial"/>
              </a:rPr>
              <a:t>JAWA-BALI</a:t>
            </a:r>
            <a:r>
              <a:rPr sz="1800" spc="-79" dirty="0">
                <a:latin typeface="Arial"/>
                <a:cs typeface="Arial"/>
              </a:rPr>
              <a:t> </a:t>
            </a:r>
            <a:r>
              <a:rPr sz="1800" dirty="0">
                <a:latin typeface="Arial"/>
                <a:cs typeface="Arial"/>
              </a:rPr>
              <a:t>2020-2024</a:t>
            </a:r>
          </a:p>
        </p:txBody>
      </p:sp>
      <p:sp>
        <p:nvSpPr>
          <p:cNvPr id="14" name="object 14"/>
          <p:cNvSpPr/>
          <p:nvPr/>
        </p:nvSpPr>
        <p:spPr>
          <a:xfrm>
            <a:off x="43434" y="4007358"/>
            <a:ext cx="6540341" cy="1753553"/>
          </a:xfrm>
          <a:custGeom>
            <a:avLst/>
            <a:gdLst/>
            <a:ahLst/>
            <a:cxnLst/>
            <a:rect l="l" t="t" r="r" b="b"/>
            <a:pathLst>
              <a:path w="8720455" h="2338070">
                <a:moveTo>
                  <a:pt x="0" y="2337816"/>
                </a:moveTo>
                <a:lnTo>
                  <a:pt x="8720328" y="2337816"/>
                </a:lnTo>
                <a:lnTo>
                  <a:pt x="8720328" y="0"/>
                </a:lnTo>
                <a:lnTo>
                  <a:pt x="0" y="0"/>
                </a:lnTo>
                <a:lnTo>
                  <a:pt x="0" y="2337816"/>
                </a:lnTo>
                <a:close/>
              </a:path>
            </a:pathLst>
          </a:custGeom>
          <a:solidFill>
            <a:srgbClr val="DAE2F3"/>
          </a:solidFill>
        </p:spPr>
        <p:txBody>
          <a:bodyPr wrap="square" lIns="0" tIns="0" rIns="0" bIns="0" rtlCol="0"/>
          <a:lstStyle/>
          <a:p>
            <a:endParaRPr sz="1350"/>
          </a:p>
        </p:txBody>
      </p:sp>
      <p:sp>
        <p:nvSpPr>
          <p:cNvPr id="15" name="object 15"/>
          <p:cNvSpPr/>
          <p:nvPr/>
        </p:nvSpPr>
        <p:spPr>
          <a:xfrm>
            <a:off x="43434" y="4007358"/>
            <a:ext cx="6540341" cy="1753553"/>
          </a:xfrm>
          <a:custGeom>
            <a:avLst/>
            <a:gdLst/>
            <a:ahLst/>
            <a:cxnLst/>
            <a:rect l="l" t="t" r="r" b="b"/>
            <a:pathLst>
              <a:path w="8720455" h="2338070">
                <a:moveTo>
                  <a:pt x="0" y="2337816"/>
                </a:moveTo>
                <a:lnTo>
                  <a:pt x="8720328" y="2337816"/>
                </a:lnTo>
                <a:lnTo>
                  <a:pt x="8720328" y="0"/>
                </a:lnTo>
                <a:lnTo>
                  <a:pt x="0" y="0"/>
                </a:lnTo>
                <a:lnTo>
                  <a:pt x="0" y="2337816"/>
                </a:lnTo>
                <a:close/>
              </a:path>
            </a:pathLst>
          </a:custGeom>
          <a:ln w="6096">
            <a:solidFill>
              <a:srgbClr val="A6A6A6"/>
            </a:solidFill>
          </a:ln>
        </p:spPr>
        <p:txBody>
          <a:bodyPr wrap="square" lIns="0" tIns="0" rIns="0" bIns="0" rtlCol="0"/>
          <a:lstStyle/>
          <a:p>
            <a:endParaRPr sz="1350"/>
          </a:p>
        </p:txBody>
      </p:sp>
      <p:sp>
        <p:nvSpPr>
          <p:cNvPr id="16" name="object 16"/>
          <p:cNvSpPr txBox="1"/>
          <p:nvPr/>
        </p:nvSpPr>
        <p:spPr>
          <a:xfrm>
            <a:off x="104318" y="4030313"/>
            <a:ext cx="3131820" cy="759343"/>
          </a:xfrm>
          <a:prstGeom prst="rect">
            <a:avLst/>
          </a:prstGeom>
        </p:spPr>
        <p:txBody>
          <a:bodyPr vert="horz" wrap="square" lIns="0" tIns="9049" rIns="0" bIns="0" rtlCol="0">
            <a:spAutoFit/>
          </a:bodyPr>
          <a:lstStyle/>
          <a:p>
            <a:pPr marL="137160" indent="-128111">
              <a:spcBef>
                <a:spcPts val="71"/>
              </a:spcBef>
              <a:buFont typeface="Wingdings"/>
              <a:buChar char=""/>
              <a:tabLst>
                <a:tab pos="137636" algn="l"/>
              </a:tabLst>
            </a:pPr>
            <a:r>
              <a:rPr sz="975" spc="-30" dirty="0">
                <a:latin typeface="Arial"/>
                <a:cs typeface="Arial"/>
              </a:rPr>
              <a:t>Tema </a:t>
            </a:r>
            <a:r>
              <a:rPr sz="975" spc="-8" dirty="0">
                <a:latin typeface="Arial"/>
                <a:cs typeface="Arial"/>
              </a:rPr>
              <a:t>Pembangunan </a:t>
            </a:r>
            <a:r>
              <a:rPr sz="975" spc="4" dirty="0">
                <a:latin typeface="Arial"/>
                <a:cs typeface="Arial"/>
              </a:rPr>
              <a:t>Wilayah </a:t>
            </a:r>
            <a:r>
              <a:rPr sz="975" dirty="0">
                <a:latin typeface="Arial"/>
                <a:cs typeface="Arial"/>
              </a:rPr>
              <a:t>Jawa-Bali</a:t>
            </a:r>
            <a:r>
              <a:rPr sz="975" spc="71" dirty="0">
                <a:latin typeface="Arial"/>
                <a:cs typeface="Arial"/>
              </a:rPr>
              <a:t> </a:t>
            </a:r>
            <a:r>
              <a:rPr sz="975" spc="-4" dirty="0">
                <a:latin typeface="Arial"/>
                <a:cs typeface="Arial"/>
              </a:rPr>
              <a:t>yaitu:</a:t>
            </a:r>
            <a:endParaRPr sz="975">
              <a:latin typeface="Arial"/>
              <a:cs typeface="Arial"/>
            </a:endParaRPr>
          </a:p>
          <a:p>
            <a:pPr marL="342900" marR="3810" lvl="1" indent="-201454">
              <a:buFont typeface="Wingdings"/>
              <a:buChar char=""/>
              <a:tabLst>
                <a:tab pos="342900" algn="l"/>
                <a:tab pos="343376" algn="l"/>
              </a:tabLst>
            </a:pPr>
            <a:r>
              <a:rPr sz="975" spc="-8" dirty="0">
                <a:latin typeface="Arial"/>
                <a:cs typeface="Arial"/>
              </a:rPr>
              <a:t>Pendorong </a:t>
            </a:r>
            <a:r>
              <a:rPr sz="975" spc="-4" dirty="0">
                <a:latin typeface="Arial"/>
                <a:cs typeface="Arial"/>
              </a:rPr>
              <a:t>industri, </a:t>
            </a:r>
            <a:r>
              <a:rPr sz="975" dirty="0">
                <a:latin typeface="Arial"/>
                <a:cs typeface="Arial"/>
              </a:rPr>
              <a:t>pariwisata, </a:t>
            </a:r>
            <a:r>
              <a:rPr sz="975" spc="-4" dirty="0">
                <a:latin typeface="Arial"/>
                <a:cs typeface="Arial"/>
              </a:rPr>
              <a:t>perdagangan serta  </a:t>
            </a:r>
            <a:r>
              <a:rPr sz="975" spc="-8" dirty="0">
                <a:latin typeface="Arial"/>
                <a:cs typeface="Arial"/>
              </a:rPr>
              <a:t>pangan nasional</a:t>
            </a:r>
            <a:r>
              <a:rPr sz="975" spc="83" dirty="0">
                <a:latin typeface="Arial"/>
                <a:cs typeface="Arial"/>
              </a:rPr>
              <a:t> </a:t>
            </a:r>
            <a:r>
              <a:rPr sz="975" spc="-4" dirty="0">
                <a:latin typeface="Arial"/>
                <a:cs typeface="Arial"/>
              </a:rPr>
              <a:t>berkelanjutan</a:t>
            </a:r>
            <a:endParaRPr sz="975">
              <a:latin typeface="Arial"/>
              <a:cs typeface="Arial"/>
            </a:endParaRPr>
          </a:p>
          <a:p>
            <a:pPr marL="137160" indent="-128111">
              <a:buFont typeface="Wingdings"/>
              <a:buChar char=""/>
              <a:tabLst>
                <a:tab pos="137636" algn="l"/>
              </a:tabLst>
            </a:pPr>
            <a:r>
              <a:rPr sz="975" spc="-8" dirty="0">
                <a:latin typeface="Arial"/>
                <a:cs typeface="Arial"/>
              </a:rPr>
              <a:t>Pembangunan pusat-pusat pertumbuhan yang</a:t>
            </a:r>
            <a:r>
              <a:rPr sz="975" spc="-23" dirty="0">
                <a:latin typeface="Arial"/>
                <a:cs typeface="Arial"/>
              </a:rPr>
              <a:t> </a:t>
            </a:r>
            <a:r>
              <a:rPr sz="975" spc="-8" dirty="0">
                <a:latin typeface="Arial"/>
                <a:cs typeface="Arial"/>
              </a:rPr>
              <a:t>utama</a:t>
            </a:r>
            <a:endParaRPr sz="975">
              <a:latin typeface="Arial"/>
              <a:cs typeface="Arial"/>
            </a:endParaRPr>
          </a:p>
          <a:p>
            <a:pPr marL="137160"/>
            <a:r>
              <a:rPr sz="975" spc="-4" dirty="0">
                <a:latin typeface="Arial"/>
                <a:cs typeface="Arial"/>
              </a:rPr>
              <a:t>diarahkan</a:t>
            </a:r>
            <a:r>
              <a:rPr sz="975" spc="26" dirty="0">
                <a:latin typeface="Arial"/>
                <a:cs typeface="Arial"/>
              </a:rPr>
              <a:t> </a:t>
            </a:r>
            <a:r>
              <a:rPr sz="975" spc="-11" dirty="0">
                <a:latin typeface="Arial"/>
                <a:cs typeface="Arial"/>
              </a:rPr>
              <a:t>untuk:</a:t>
            </a:r>
            <a:endParaRPr sz="975">
              <a:latin typeface="Arial"/>
              <a:cs typeface="Arial"/>
            </a:endParaRPr>
          </a:p>
        </p:txBody>
      </p:sp>
      <p:sp>
        <p:nvSpPr>
          <p:cNvPr id="17" name="object 17"/>
          <p:cNvSpPr txBox="1"/>
          <p:nvPr/>
        </p:nvSpPr>
        <p:spPr>
          <a:xfrm>
            <a:off x="232333" y="4773453"/>
            <a:ext cx="3003233" cy="909384"/>
          </a:xfrm>
          <a:prstGeom prst="rect">
            <a:avLst/>
          </a:prstGeom>
        </p:spPr>
        <p:txBody>
          <a:bodyPr vert="horz" wrap="square" lIns="0" tIns="9049" rIns="0" bIns="0" rtlCol="0">
            <a:spAutoFit/>
          </a:bodyPr>
          <a:lstStyle/>
          <a:p>
            <a:pPr marL="224314" marR="105251" indent="-215265">
              <a:spcBef>
                <a:spcPts val="71"/>
              </a:spcBef>
              <a:buFont typeface="Wingdings"/>
              <a:buChar char=""/>
              <a:tabLst>
                <a:tab pos="224314" algn="l"/>
                <a:tab pos="224790" algn="l"/>
              </a:tabLst>
            </a:pPr>
            <a:r>
              <a:rPr sz="975" dirty="0">
                <a:latin typeface="Arial"/>
                <a:cs typeface="Arial"/>
              </a:rPr>
              <a:t>Operasionalisasi </a:t>
            </a:r>
            <a:r>
              <a:rPr sz="975" spc="-4" dirty="0">
                <a:latin typeface="Arial"/>
                <a:cs typeface="Arial"/>
              </a:rPr>
              <a:t>dan </a:t>
            </a:r>
            <a:r>
              <a:rPr sz="975" spc="-8" dirty="0">
                <a:latin typeface="Arial"/>
                <a:cs typeface="Arial"/>
              </a:rPr>
              <a:t>peningkatan </a:t>
            </a:r>
            <a:r>
              <a:rPr sz="975" spc="-4" dirty="0">
                <a:latin typeface="Arial"/>
                <a:cs typeface="Arial"/>
              </a:rPr>
              <a:t>investasi di KI  </a:t>
            </a:r>
            <a:r>
              <a:rPr sz="975" spc="-8" dirty="0">
                <a:latin typeface="Arial"/>
                <a:cs typeface="Arial"/>
              </a:rPr>
              <a:t>Kendal</a:t>
            </a:r>
            <a:endParaRPr sz="975">
              <a:latin typeface="Arial"/>
              <a:cs typeface="Arial"/>
            </a:endParaRPr>
          </a:p>
          <a:p>
            <a:pPr marL="224314" indent="-215265">
              <a:buFont typeface="Wingdings"/>
              <a:buChar char=""/>
              <a:tabLst>
                <a:tab pos="224314" algn="l"/>
                <a:tab pos="224790" algn="l"/>
              </a:tabLst>
            </a:pPr>
            <a:r>
              <a:rPr sz="975" spc="-8" dirty="0">
                <a:latin typeface="Arial"/>
                <a:cs typeface="Arial"/>
              </a:rPr>
              <a:t>Pengembangan </a:t>
            </a:r>
            <a:r>
              <a:rPr sz="975" spc="-4" dirty="0">
                <a:latin typeface="Arial"/>
                <a:cs typeface="Arial"/>
              </a:rPr>
              <a:t>Kawasan </a:t>
            </a:r>
            <a:r>
              <a:rPr sz="975" dirty="0">
                <a:latin typeface="Arial"/>
                <a:cs typeface="Arial"/>
              </a:rPr>
              <a:t>Pariwisata</a:t>
            </a:r>
            <a:r>
              <a:rPr sz="975" spc="86" dirty="0">
                <a:latin typeface="Arial"/>
                <a:cs typeface="Arial"/>
              </a:rPr>
              <a:t> </a:t>
            </a:r>
            <a:r>
              <a:rPr sz="975" spc="-15" dirty="0">
                <a:latin typeface="Arial"/>
                <a:cs typeface="Arial"/>
              </a:rPr>
              <a:t>Borobudur,</a:t>
            </a:r>
            <a:endParaRPr sz="975">
              <a:latin typeface="Arial"/>
              <a:cs typeface="Arial"/>
            </a:endParaRPr>
          </a:p>
          <a:p>
            <a:pPr marL="224314"/>
            <a:r>
              <a:rPr sz="975" spc="-8" dirty="0">
                <a:latin typeface="Arial"/>
                <a:cs typeface="Arial"/>
              </a:rPr>
              <a:t>Kepulauan </a:t>
            </a:r>
            <a:r>
              <a:rPr sz="975" spc="-4" dirty="0">
                <a:latin typeface="Arial"/>
                <a:cs typeface="Arial"/>
              </a:rPr>
              <a:t>Seribu, Bromo dan</a:t>
            </a:r>
            <a:r>
              <a:rPr sz="975" spc="83" dirty="0">
                <a:latin typeface="Arial"/>
                <a:cs typeface="Arial"/>
              </a:rPr>
              <a:t> </a:t>
            </a:r>
            <a:r>
              <a:rPr sz="975" spc="-4" dirty="0">
                <a:latin typeface="Arial"/>
                <a:cs typeface="Arial"/>
              </a:rPr>
              <a:t>Semeru</a:t>
            </a:r>
            <a:endParaRPr sz="975">
              <a:latin typeface="Arial"/>
              <a:cs typeface="Arial"/>
            </a:endParaRPr>
          </a:p>
          <a:p>
            <a:pPr marL="224314" marR="3810" indent="-215265">
              <a:buFont typeface="Wingdings"/>
              <a:buChar char=""/>
              <a:tabLst>
                <a:tab pos="224314" algn="l"/>
                <a:tab pos="224790" algn="l"/>
              </a:tabLst>
            </a:pPr>
            <a:r>
              <a:rPr sz="975" spc="-8" dirty="0">
                <a:latin typeface="Arial"/>
                <a:cs typeface="Arial"/>
              </a:rPr>
              <a:t>Peningkatan </a:t>
            </a:r>
            <a:r>
              <a:rPr sz="975" spc="-4" dirty="0">
                <a:latin typeface="Arial"/>
                <a:cs typeface="Arial"/>
              </a:rPr>
              <a:t>investasi di KEK </a:t>
            </a:r>
            <a:r>
              <a:rPr sz="975" spc="-26" dirty="0">
                <a:latin typeface="Arial"/>
                <a:cs typeface="Arial"/>
              </a:rPr>
              <a:t>Tanjung </a:t>
            </a:r>
            <a:r>
              <a:rPr sz="975" spc="-11" dirty="0">
                <a:latin typeface="Arial"/>
                <a:cs typeface="Arial"/>
              </a:rPr>
              <a:t>Lesung </a:t>
            </a:r>
            <a:r>
              <a:rPr sz="975" spc="-8" dirty="0">
                <a:latin typeface="Arial"/>
                <a:cs typeface="Arial"/>
              </a:rPr>
              <a:t>dan  </a:t>
            </a:r>
            <a:r>
              <a:rPr sz="975" spc="-4" dirty="0">
                <a:latin typeface="Arial"/>
                <a:cs typeface="Arial"/>
              </a:rPr>
              <a:t>Kawasan </a:t>
            </a:r>
            <a:r>
              <a:rPr sz="975" dirty="0">
                <a:latin typeface="Arial"/>
                <a:cs typeface="Arial"/>
              </a:rPr>
              <a:t>Pariwisata</a:t>
            </a:r>
            <a:r>
              <a:rPr sz="975" spc="-4" dirty="0">
                <a:latin typeface="Arial"/>
                <a:cs typeface="Arial"/>
              </a:rPr>
              <a:t> </a:t>
            </a:r>
            <a:r>
              <a:rPr sz="975" dirty="0">
                <a:latin typeface="Arial"/>
                <a:cs typeface="Arial"/>
              </a:rPr>
              <a:t>Bali</a:t>
            </a:r>
            <a:endParaRPr sz="975">
              <a:latin typeface="Arial"/>
              <a:cs typeface="Arial"/>
            </a:endParaRPr>
          </a:p>
        </p:txBody>
      </p:sp>
      <p:sp>
        <p:nvSpPr>
          <p:cNvPr id="18" name="object 18"/>
          <p:cNvSpPr txBox="1"/>
          <p:nvPr/>
        </p:nvSpPr>
        <p:spPr>
          <a:xfrm>
            <a:off x="3435668" y="4030314"/>
            <a:ext cx="2874169" cy="759343"/>
          </a:xfrm>
          <a:prstGeom prst="rect">
            <a:avLst/>
          </a:prstGeom>
        </p:spPr>
        <p:txBody>
          <a:bodyPr vert="horz" wrap="square" lIns="0" tIns="9049" rIns="0" bIns="0" rtlCol="0">
            <a:spAutoFit/>
          </a:bodyPr>
          <a:lstStyle/>
          <a:p>
            <a:pPr marL="224314" indent="-215265">
              <a:spcBef>
                <a:spcPts val="71"/>
              </a:spcBef>
              <a:buFont typeface="Wingdings"/>
              <a:buChar char=""/>
              <a:tabLst>
                <a:tab pos="224314" algn="l"/>
                <a:tab pos="224790" algn="l"/>
              </a:tabLst>
            </a:pPr>
            <a:r>
              <a:rPr sz="975" spc="-8" dirty="0">
                <a:latin typeface="Arial"/>
                <a:cs typeface="Arial"/>
              </a:rPr>
              <a:t>Peningkatan </a:t>
            </a:r>
            <a:r>
              <a:rPr sz="975" spc="-4" dirty="0">
                <a:latin typeface="Arial"/>
                <a:cs typeface="Arial"/>
              </a:rPr>
              <a:t>Investasi di KI</a:t>
            </a:r>
            <a:r>
              <a:rPr sz="975" spc="86" dirty="0">
                <a:latin typeface="Arial"/>
                <a:cs typeface="Arial"/>
              </a:rPr>
              <a:t> </a:t>
            </a:r>
            <a:r>
              <a:rPr sz="975" dirty="0">
                <a:latin typeface="Arial"/>
                <a:cs typeface="Arial"/>
              </a:rPr>
              <a:t>Gresik</a:t>
            </a:r>
            <a:endParaRPr sz="975">
              <a:latin typeface="Arial"/>
              <a:cs typeface="Arial"/>
            </a:endParaRPr>
          </a:p>
          <a:p>
            <a:pPr marL="224314" marR="3810" indent="-215265">
              <a:buFont typeface="Wingdings"/>
              <a:buChar char=""/>
              <a:tabLst>
                <a:tab pos="224314" algn="l"/>
                <a:tab pos="224790" algn="l"/>
              </a:tabLst>
            </a:pPr>
            <a:r>
              <a:rPr sz="975" spc="-8" dirty="0">
                <a:latin typeface="Arial"/>
                <a:cs typeface="Arial"/>
              </a:rPr>
              <a:t>Pengembangan </a:t>
            </a:r>
            <a:r>
              <a:rPr sz="975" spc="-4" dirty="0">
                <a:latin typeface="Arial"/>
                <a:cs typeface="Arial"/>
              </a:rPr>
              <a:t>Kawasan </a:t>
            </a:r>
            <a:r>
              <a:rPr sz="975" dirty="0">
                <a:latin typeface="Arial"/>
                <a:cs typeface="Arial"/>
              </a:rPr>
              <a:t>megapolitan  </a:t>
            </a:r>
            <a:r>
              <a:rPr sz="975" spc="-8" dirty="0">
                <a:latin typeface="Arial"/>
                <a:cs typeface="Arial"/>
              </a:rPr>
              <a:t>Jabodetabekjur, </a:t>
            </a:r>
            <a:r>
              <a:rPr sz="975" spc="-4" dirty="0">
                <a:latin typeface="Arial"/>
                <a:cs typeface="Arial"/>
              </a:rPr>
              <a:t>kawasan </a:t>
            </a:r>
            <a:r>
              <a:rPr sz="975" dirty="0">
                <a:latin typeface="Arial"/>
                <a:cs typeface="Arial"/>
              </a:rPr>
              <a:t>metropolitan </a:t>
            </a:r>
            <a:r>
              <a:rPr sz="975" spc="-11" dirty="0">
                <a:latin typeface="Arial"/>
                <a:cs typeface="Arial"/>
              </a:rPr>
              <a:t>Bandung  </a:t>
            </a:r>
            <a:r>
              <a:rPr sz="975" spc="-4" dirty="0">
                <a:latin typeface="Arial"/>
                <a:cs typeface="Arial"/>
              </a:rPr>
              <a:t>Raya, </a:t>
            </a:r>
            <a:r>
              <a:rPr sz="975" spc="-15" dirty="0">
                <a:latin typeface="Arial"/>
                <a:cs typeface="Arial"/>
              </a:rPr>
              <a:t>Kedungsepur, </a:t>
            </a:r>
            <a:r>
              <a:rPr sz="975" spc="-4" dirty="0">
                <a:latin typeface="Arial"/>
                <a:cs typeface="Arial"/>
              </a:rPr>
              <a:t>Gerbangkertosusila, </a:t>
            </a:r>
            <a:r>
              <a:rPr sz="975" spc="-8" dirty="0">
                <a:latin typeface="Arial"/>
                <a:cs typeface="Arial"/>
              </a:rPr>
              <a:t>dan  </a:t>
            </a:r>
            <a:r>
              <a:rPr sz="975" dirty="0">
                <a:latin typeface="Arial"/>
                <a:cs typeface="Arial"/>
              </a:rPr>
              <a:t>Sarbagita</a:t>
            </a:r>
            <a:endParaRPr sz="975">
              <a:latin typeface="Arial"/>
              <a:cs typeface="Arial"/>
            </a:endParaRPr>
          </a:p>
        </p:txBody>
      </p:sp>
      <p:sp>
        <p:nvSpPr>
          <p:cNvPr id="19" name="object 19"/>
          <p:cNvSpPr/>
          <p:nvPr/>
        </p:nvSpPr>
        <p:spPr>
          <a:xfrm>
            <a:off x="6112764" y="1529334"/>
            <a:ext cx="3027045" cy="1316831"/>
          </a:xfrm>
          <a:custGeom>
            <a:avLst/>
            <a:gdLst/>
            <a:ahLst/>
            <a:cxnLst/>
            <a:rect l="l" t="t" r="r" b="b"/>
            <a:pathLst>
              <a:path w="4036059" h="1755775">
                <a:moveTo>
                  <a:pt x="0" y="1755648"/>
                </a:moveTo>
                <a:lnTo>
                  <a:pt x="4035552" y="1755648"/>
                </a:lnTo>
                <a:lnTo>
                  <a:pt x="4035552" y="0"/>
                </a:lnTo>
                <a:lnTo>
                  <a:pt x="0" y="0"/>
                </a:lnTo>
                <a:lnTo>
                  <a:pt x="0" y="1755648"/>
                </a:lnTo>
                <a:close/>
              </a:path>
            </a:pathLst>
          </a:custGeom>
          <a:solidFill>
            <a:srgbClr val="FAE4D5"/>
          </a:solidFill>
        </p:spPr>
        <p:txBody>
          <a:bodyPr wrap="square" lIns="0" tIns="0" rIns="0" bIns="0" rtlCol="0"/>
          <a:lstStyle/>
          <a:p>
            <a:endParaRPr sz="1350"/>
          </a:p>
        </p:txBody>
      </p:sp>
      <p:sp>
        <p:nvSpPr>
          <p:cNvPr id="20" name="object 20"/>
          <p:cNvSpPr txBox="1"/>
          <p:nvPr/>
        </p:nvSpPr>
        <p:spPr>
          <a:xfrm>
            <a:off x="6173914" y="1552252"/>
            <a:ext cx="2627947" cy="286617"/>
          </a:xfrm>
          <a:prstGeom prst="rect">
            <a:avLst/>
          </a:prstGeom>
        </p:spPr>
        <p:txBody>
          <a:bodyPr vert="horz" wrap="square" lIns="0" tIns="9525" rIns="0" bIns="0" rtlCol="0">
            <a:spAutoFit/>
          </a:bodyPr>
          <a:lstStyle/>
          <a:p>
            <a:pPr marL="144304" indent="-135255">
              <a:spcBef>
                <a:spcPts val="75"/>
              </a:spcBef>
              <a:buFont typeface="Wingdings"/>
              <a:buChar char=""/>
              <a:tabLst>
                <a:tab pos="144780" algn="l"/>
              </a:tabLst>
            </a:pPr>
            <a:r>
              <a:rPr sz="900" spc="-4" dirty="0">
                <a:latin typeface="Arial"/>
                <a:cs typeface="Arial"/>
              </a:rPr>
              <a:t>Sektor </a:t>
            </a:r>
            <a:r>
              <a:rPr sz="900" spc="-8" dirty="0">
                <a:latin typeface="Arial"/>
                <a:cs typeface="Arial"/>
              </a:rPr>
              <a:t>utama </a:t>
            </a:r>
            <a:r>
              <a:rPr sz="900" dirty="0">
                <a:latin typeface="Arial"/>
                <a:cs typeface="Arial"/>
              </a:rPr>
              <a:t>pendukung </a:t>
            </a:r>
            <a:r>
              <a:rPr sz="900" spc="-4" dirty="0">
                <a:latin typeface="Arial"/>
                <a:cs typeface="Arial"/>
              </a:rPr>
              <a:t>pembangunan</a:t>
            </a:r>
            <a:r>
              <a:rPr sz="900" spc="-34" dirty="0">
                <a:latin typeface="Arial"/>
                <a:cs typeface="Arial"/>
              </a:rPr>
              <a:t> </a:t>
            </a:r>
            <a:r>
              <a:rPr sz="900" dirty="0">
                <a:latin typeface="Arial"/>
                <a:cs typeface="Arial"/>
              </a:rPr>
              <a:t>Wilayah</a:t>
            </a:r>
            <a:endParaRPr sz="900">
              <a:latin typeface="Arial"/>
              <a:cs typeface="Arial"/>
            </a:endParaRPr>
          </a:p>
          <a:p>
            <a:pPr marL="144304">
              <a:spcBef>
                <a:spcPts val="4"/>
              </a:spcBef>
            </a:pPr>
            <a:r>
              <a:rPr sz="900" spc="-4" dirty="0">
                <a:latin typeface="Arial"/>
                <a:cs typeface="Arial"/>
              </a:rPr>
              <a:t>Jawa-Bali </a:t>
            </a:r>
            <a:r>
              <a:rPr sz="900" dirty="0">
                <a:latin typeface="Arial"/>
                <a:cs typeface="Arial"/>
              </a:rPr>
              <a:t>2020-2024</a:t>
            </a:r>
            <a:r>
              <a:rPr sz="900" spc="-86" dirty="0">
                <a:latin typeface="Arial"/>
                <a:cs typeface="Arial"/>
              </a:rPr>
              <a:t> </a:t>
            </a:r>
            <a:r>
              <a:rPr sz="900" dirty="0">
                <a:latin typeface="Arial"/>
                <a:cs typeface="Arial"/>
              </a:rPr>
              <a:t>yaitu</a:t>
            </a:r>
            <a:endParaRPr sz="900">
              <a:latin typeface="Arial"/>
              <a:cs typeface="Arial"/>
            </a:endParaRPr>
          </a:p>
        </p:txBody>
      </p:sp>
      <p:sp>
        <p:nvSpPr>
          <p:cNvPr id="21" name="object 21"/>
          <p:cNvSpPr txBox="1"/>
          <p:nvPr/>
        </p:nvSpPr>
        <p:spPr>
          <a:xfrm>
            <a:off x="6308789" y="1827086"/>
            <a:ext cx="2681764" cy="979114"/>
          </a:xfrm>
          <a:prstGeom prst="rect">
            <a:avLst/>
          </a:prstGeom>
        </p:spPr>
        <p:txBody>
          <a:bodyPr vert="horz" wrap="square" lIns="0" tIns="9525" rIns="0" bIns="0" rtlCol="0">
            <a:spAutoFit/>
          </a:bodyPr>
          <a:lstStyle/>
          <a:p>
            <a:pPr marL="210503" indent="-201454">
              <a:spcBef>
                <a:spcPts val="75"/>
              </a:spcBef>
              <a:buFont typeface="Wingdings"/>
              <a:buChar char=""/>
              <a:tabLst>
                <a:tab pos="210503" algn="l"/>
                <a:tab pos="210979" algn="l"/>
              </a:tabLst>
            </a:pPr>
            <a:r>
              <a:rPr sz="900" dirty="0">
                <a:latin typeface="Arial"/>
                <a:cs typeface="Arial"/>
              </a:rPr>
              <a:t>Industri</a:t>
            </a:r>
            <a:r>
              <a:rPr sz="900" spc="-23" dirty="0">
                <a:latin typeface="Arial"/>
                <a:cs typeface="Arial"/>
              </a:rPr>
              <a:t> </a:t>
            </a:r>
            <a:r>
              <a:rPr sz="900" spc="-4" dirty="0">
                <a:latin typeface="Arial"/>
                <a:cs typeface="Arial"/>
              </a:rPr>
              <a:t>Manufaktur</a:t>
            </a:r>
            <a:endParaRPr sz="900">
              <a:latin typeface="Arial"/>
              <a:cs typeface="Arial"/>
            </a:endParaRPr>
          </a:p>
          <a:p>
            <a:pPr marL="567214" lvl="1" indent="-215265">
              <a:buFont typeface="Wingdings"/>
              <a:buChar char=""/>
              <a:tabLst>
                <a:tab pos="567214" algn="l"/>
                <a:tab pos="567690" algn="l"/>
              </a:tabLst>
            </a:pPr>
            <a:r>
              <a:rPr sz="900" spc="-4" dirty="0">
                <a:latin typeface="Arial"/>
                <a:cs typeface="Arial"/>
              </a:rPr>
              <a:t>Sub </a:t>
            </a:r>
            <a:r>
              <a:rPr sz="900" dirty="0">
                <a:latin typeface="Arial"/>
                <a:cs typeface="Arial"/>
              </a:rPr>
              <a:t>sektor industri </a:t>
            </a:r>
            <a:r>
              <a:rPr sz="900" spc="-4" dirty="0">
                <a:latin typeface="Arial"/>
                <a:cs typeface="Arial"/>
              </a:rPr>
              <a:t>pengolahan</a:t>
            </a:r>
            <a:r>
              <a:rPr sz="900" spc="-64" dirty="0">
                <a:latin typeface="Arial"/>
                <a:cs typeface="Arial"/>
              </a:rPr>
              <a:t> </a:t>
            </a:r>
            <a:r>
              <a:rPr sz="900" spc="-8" dirty="0">
                <a:latin typeface="Arial"/>
                <a:cs typeface="Arial"/>
              </a:rPr>
              <a:t>tembakau</a:t>
            </a:r>
            <a:endParaRPr sz="900">
              <a:latin typeface="Arial"/>
              <a:cs typeface="Arial"/>
            </a:endParaRPr>
          </a:p>
          <a:p>
            <a:pPr marL="567214" lvl="1" indent="-215265">
              <a:buFont typeface="Wingdings"/>
              <a:buChar char=""/>
              <a:tabLst>
                <a:tab pos="567214" algn="l"/>
                <a:tab pos="567690" algn="l"/>
              </a:tabLst>
            </a:pPr>
            <a:r>
              <a:rPr sz="900" spc="-4" dirty="0">
                <a:latin typeface="Arial"/>
                <a:cs typeface="Arial"/>
              </a:rPr>
              <a:t>Sub </a:t>
            </a:r>
            <a:r>
              <a:rPr sz="900" dirty="0">
                <a:latin typeface="Arial"/>
                <a:cs typeface="Arial"/>
              </a:rPr>
              <a:t>sektor industri </a:t>
            </a:r>
            <a:r>
              <a:rPr sz="900" spc="4" dirty="0">
                <a:latin typeface="Arial"/>
                <a:cs typeface="Arial"/>
              </a:rPr>
              <a:t>kulit, </a:t>
            </a:r>
            <a:r>
              <a:rPr sz="900" dirty="0">
                <a:latin typeface="Arial"/>
                <a:cs typeface="Arial"/>
              </a:rPr>
              <a:t>barang dari</a:t>
            </a:r>
            <a:r>
              <a:rPr sz="900" spc="-161" dirty="0">
                <a:latin typeface="Arial"/>
                <a:cs typeface="Arial"/>
              </a:rPr>
              <a:t> </a:t>
            </a:r>
            <a:r>
              <a:rPr sz="900" spc="4" dirty="0">
                <a:latin typeface="Arial"/>
                <a:cs typeface="Arial"/>
              </a:rPr>
              <a:t>kulit</a:t>
            </a:r>
            <a:endParaRPr sz="900">
              <a:latin typeface="Arial"/>
              <a:cs typeface="Arial"/>
            </a:endParaRPr>
          </a:p>
          <a:p>
            <a:pPr marL="212884" marR="77629" indent="-203835">
              <a:buFont typeface="Wingdings"/>
              <a:buChar char=""/>
              <a:tabLst>
                <a:tab pos="212884" algn="l"/>
                <a:tab pos="213360" algn="l"/>
              </a:tabLst>
            </a:pPr>
            <a:r>
              <a:rPr sz="900" dirty="0">
                <a:latin typeface="Arial"/>
                <a:cs typeface="Arial"/>
              </a:rPr>
              <a:t>Perdagangan </a:t>
            </a:r>
            <a:r>
              <a:rPr sz="900" spc="-4" dirty="0">
                <a:latin typeface="Arial"/>
                <a:cs typeface="Arial"/>
              </a:rPr>
              <a:t>besar </a:t>
            </a:r>
            <a:r>
              <a:rPr sz="900" dirty="0">
                <a:latin typeface="Arial"/>
                <a:cs typeface="Arial"/>
              </a:rPr>
              <a:t>dan eceran, reparasi</a:t>
            </a:r>
            <a:r>
              <a:rPr sz="900" spc="-116" dirty="0">
                <a:latin typeface="Arial"/>
                <a:cs typeface="Arial"/>
              </a:rPr>
              <a:t> </a:t>
            </a:r>
            <a:r>
              <a:rPr sz="900" spc="-4" dirty="0">
                <a:latin typeface="Arial"/>
                <a:cs typeface="Arial"/>
              </a:rPr>
              <a:t>mobil  </a:t>
            </a:r>
            <a:r>
              <a:rPr sz="900" dirty="0">
                <a:latin typeface="Arial"/>
                <a:cs typeface="Arial"/>
              </a:rPr>
              <a:t>dan sepeda</a:t>
            </a:r>
            <a:r>
              <a:rPr sz="900" spc="-45" dirty="0">
                <a:latin typeface="Arial"/>
                <a:cs typeface="Arial"/>
              </a:rPr>
              <a:t> </a:t>
            </a:r>
            <a:r>
              <a:rPr sz="900" spc="-8" dirty="0">
                <a:latin typeface="Arial"/>
                <a:cs typeface="Arial"/>
              </a:rPr>
              <a:t>motor</a:t>
            </a:r>
            <a:endParaRPr sz="900">
              <a:latin typeface="Arial"/>
              <a:cs typeface="Arial"/>
            </a:endParaRPr>
          </a:p>
          <a:p>
            <a:pPr marL="567214" lvl="1" indent="-215265">
              <a:buFont typeface="Wingdings"/>
              <a:buChar char=""/>
              <a:tabLst>
                <a:tab pos="567214" algn="l"/>
                <a:tab pos="567690" algn="l"/>
              </a:tabLst>
            </a:pPr>
            <a:r>
              <a:rPr sz="900" spc="-4" dirty="0">
                <a:latin typeface="Arial"/>
                <a:cs typeface="Arial"/>
              </a:rPr>
              <a:t>Sub </a:t>
            </a:r>
            <a:r>
              <a:rPr sz="900" dirty="0">
                <a:latin typeface="Arial"/>
                <a:cs typeface="Arial"/>
              </a:rPr>
              <a:t>sektor </a:t>
            </a:r>
            <a:r>
              <a:rPr sz="900" spc="-4" dirty="0">
                <a:latin typeface="Arial"/>
                <a:cs typeface="Arial"/>
              </a:rPr>
              <a:t>perdanganan mobil,</a:t>
            </a:r>
            <a:r>
              <a:rPr sz="900" spc="-83" dirty="0">
                <a:latin typeface="Arial"/>
                <a:cs typeface="Arial"/>
              </a:rPr>
              <a:t> </a:t>
            </a:r>
            <a:r>
              <a:rPr sz="900" spc="-4" dirty="0">
                <a:latin typeface="Arial"/>
                <a:cs typeface="Arial"/>
              </a:rPr>
              <a:t>sepeda</a:t>
            </a:r>
            <a:endParaRPr sz="900">
              <a:latin typeface="Arial"/>
              <a:cs typeface="Arial"/>
            </a:endParaRPr>
          </a:p>
          <a:p>
            <a:pPr marL="567214"/>
            <a:r>
              <a:rPr sz="900" spc="-8" dirty="0">
                <a:latin typeface="Arial"/>
                <a:cs typeface="Arial"/>
              </a:rPr>
              <a:t>motor </a:t>
            </a:r>
            <a:r>
              <a:rPr sz="900" dirty="0">
                <a:latin typeface="Arial"/>
                <a:cs typeface="Arial"/>
              </a:rPr>
              <a:t>dan</a:t>
            </a:r>
            <a:r>
              <a:rPr sz="900" spc="11" dirty="0">
                <a:latin typeface="Arial"/>
                <a:cs typeface="Arial"/>
              </a:rPr>
              <a:t> </a:t>
            </a:r>
            <a:r>
              <a:rPr sz="900" dirty="0">
                <a:latin typeface="Arial"/>
                <a:cs typeface="Arial"/>
              </a:rPr>
              <a:t>reparasi</a:t>
            </a:r>
            <a:endParaRPr sz="900">
              <a:latin typeface="Arial"/>
              <a:cs typeface="Arial"/>
            </a:endParaRPr>
          </a:p>
        </p:txBody>
      </p:sp>
      <p:sp>
        <p:nvSpPr>
          <p:cNvPr id="22" name="object 22"/>
          <p:cNvSpPr/>
          <p:nvPr/>
        </p:nvSpPr>
        <p:spPr>
          <a:xfrm>
            <a:off x="6648830" y="4504563"/>
            <a:ext cx="178308" cy="178308"/>
          </a:xfrm>
          <a:prstGeom prst="rect">
            <a:avLst/>
          </a:prstGeom>
          <a:blipFill>
            <a:blip r:embed="rId10" cstate="print"/>
            <a:stretch>
              <a:fillRect/>
            </a:stretch>
          </a:blipFill>
        </p:spPr>
        <p:txBody>
          <a:bodyPr wrap="square" lIns="0" tIns="0" rIns="0" bIns="0" rtlCol="0"/>
          <a:lstStyle/>
          <a:p>
            <a:endParaRPr sz="1350"/>
          </a:p>
        </p:txBody>
      </p:sp>
      <p:sp>
        <p:nvSpPr>
          <p:cNvPr id="23" name="object 23"/>
          <p:cNvSpPr/>
          <p:nvPr/>
        </p:nvSpPr>
        <p:spPr>
          <a:xfrm>
            <a:off x="6648831" y="4504563"/>
            <a:ext cx="178594" cy="178594"/>
          </a:xfrm>
          <a:custGeom>
            <a:avLst/>
            <a:gdLst/>
            <a:ahLst/>
            <a:cxnLst/>
            <a:rect l="l" t="t" r="r" b="b"/>
            <a:pathLst>
              <a:path w="238125" h="238125">
                <a:moveTo>
                  <a:pt x="0" y="118872"/>
                </a:moveTo>
                <a:lnTo>
                  <a:pt x="9340" y="72598"/>
                </a:lnTo>
                <a:lnTo>
                  <a:pt x="34813" y="34813"/>
                </a:lnTo>
                <a:lnTo>
                  <a:pt x="72598" y="9340"/>
                </a:lnTo>
                <a:lnTo>
                  <a:pt x="118872" y="0"/>
                </a:lnTo>
                <a:lnTo>
                  <a:pt x="165145" y="9340"/>
                </a:lnTo>
                <a:lnTo>
                  <a:pt x="202930" y="34813"/>
                </a:lnTo>
                <a:lnTo>
                  <a:pt x="228403" y="72598"/>
                </a:lnTo>
                <a:lnTo>
                  <a:pt x="237744" y="118872"/>
                </a:lnTo>
                <a:lnTo>
                  <a:pt x="228403" y="165145"/>
                </a:lnTo>
                <a:lnTo>
                  <a:pt x="202930" y="202930"/>
                </a:lnTo>
                <a:lnTo>
                  <a:pt x="165145" y="228403"/>
                </a:lnTo>
                <a:lnTo>
                  <a:pt x="118872" y="237744"/>
                </a:lnTo>
                <a:lnTo>
                  <a:pt x="72598" y="228403"/>
                </a:lnTo>
                <a:lnTo>
                  <a:pt x="34813" y="202930"/>
                </a:lnTo>
                <a:lnTo>
                  <a:pt x="9340" y="165145"/>
                </a:lnTo>
                <a:lnTo>
                  <a:pt x="0" y="118872"/>
                </a:lnTo>
                <a:close/>
              </a:path>
            </a:pathLst>
          </a:custGeom>
          <a:ln w="27432">
            <a:solidFill>
              <a:srgbClr val="00AF50"/>
            </a:solidFill>
          </a:ln>
        </p:spPr>
        <p:txBody>
          <a:bodyPr wrap="square" lIns="0" tIns="0" rIns="0" bIns="0" rtlCol="0"/>
          <a:lstStyle/>
          <a:p>
            <a:endParaRPr sz="1350"/>
          </a:p>
        </p:txBody>
      </p:sp>
      <p:sp>
        <p:nvSpPr>
          <p:cNvPr id="24" name="object 24"/>
          <p:cNvSpPr/>
          <p:nvPr/>
        </p:nvSpPr>
        <p:spPr>
          <a:xfrm>
            <a:off x="6648830" y="4074795"/>
            <a:ext cx="182880" cy="176021"/>
          </a:xfrm>
          <a:prstGeom prst="rect">
            <a:avLst/>
          </a:prstGeom>
          <a:blipFill>
            <a:blip r:embed="rId11" cstate="print"/>
            <a:stretch>
              <a:fillRect/>
            </a:stretch>
          </a:blipFill>
        </p:spPr>
        <p:txBody>
          <a:bodyPr wrap="square" lIns="0" tIns="0" rIns="0" bIns="0" rtlCol="0"/>
          <a:lstStyle/>
          <a:p>
            <a:endParaRPr sz="1350"/>
          </a:p>
        </p:txBody>
      </p:sp>
      <p:sp>
        <p:nvSpPr>
          <p:cNvPr id="25" name="object 25"/>
          <p:cNvSpPr/>
          <p:nvPr/>
        </p:nvSpPr>
        <p:spPr>
          <a:xfrm>
            <a:off x="6648830" y="4074794"/>
            <a:ext cx="182880" cy="176213"/>
          </a:xfrm>
          <a:custGeom>
            <a:avLst/>
            <a:gdLst/>
            <a:ahLst/>
            <a:cxnLst/>
            <a:rect l="l" t="t" r="r" b="b"/>
            <a:pathLst>
              <a:path w="243840" h="234950">
                <a:moveTo>
                  <a:pt x="0" y="117347"/>
                </a:moveTo>
                <a:lnTo>
                  <a:pt x="9584" y="71687"/>
                </a:lnTo>
                <a:lnTo>
                  <a:pt x="35718" y="34385"/>
                </a:lnTo>
                <a:lnTo>
                  <a:pt x="74473" y="9227"/>
                </a:lnTo>
                <a:lnTo>
                  <a:pt x="121920" y="0"/>
                </a:lnTo>
                <a:lnTo>
                  <a:pt x="169366" y="9227"/>
                </a:lnTo>
                <a:lnTo>
                  <a:pt x="208121" y="34385"/>
                </a:lnTo>
                <a:lnTo>
                  <a:pt x="234255" y="71687"/>
                </a:lnTo>
                <a:lnTo>
                  <a:pt x="243840" y="117347"/>
                </a:lnTo>
                <a:lnTo>
                  <a:pt x="234255" y="163008"/>
                </a:lnTo>
                <a:lnTo>
                  <a:pt x="208121" y="200310"/>
                </a:lnTo>
                <a:lnTo>
                  <a:pt x="169366" y="225468"/>
                </a:lnTo>
                <a:lnTo>
                  <a:pt x="121920" y="234695"/>
                </a:lnTo>
                <a:lnTo>
                  <a:pt x="74473" y="225468"/>
                </a:lnTo>
                <a:lnTo>
                  <a:pt x="35718" y="200310"/>
                </a:lnTo>
                <a:lnTo>
                  <a:pt x="9584" y="163008"/>
                </a:lnTo>
                <a:lnTo>
                  <a:pt x="0" y="117347"/>
                </a:lnTo>
                <a:close/>
              </a:path>
            </a:pathLst>
          </a:custGeom>
          <a:ln w="27432">
            <a:solidFill>
              <a:srgbClr val="00AF50"/>
            </a:solidFill>
          </a:ln>
        </p:spPr>
        <p:txBody>
          <a:bodyPr wrap="square" lIns="0" tIns="0" rIns="0" bIns="0" rtlCol="0"/>
          <a:lstStyle/>
          <a:p>
            <a:endParaRPr sz="1350"/>
          </a:p>
        </p:txBody>
      </p:sp>
      <p:sp>
        <p:nvSpPr>
          <p:cNvPr id="26" name="object 26"/>
          <p:cNvSpPr/>
          <p:nvPr/>
        </p:nvSpPr>
        <p:spPr>
          <a:xfrm>
            <a:off x="6648830" y="4287392"/>
            <a:ext cx="178308" cy="180594"/>
          </a:xfrm>
          <a:prstGeom prst="rect">
            <a:avLst/>
          </a:prstGeom>
          <a:blipFill>
            <a:blip r:embed="rId12" cstate="print"/>
            <a:stretch>
              <a:fillRect/>
            </a:stretch>
          </a:blipFill>
        </p:spPr>
        <p:txBody>
          <a:bodyPr wrap="square" lIns="0" tIns="0" rIns="0" bIns="0" rtlCol="0"/>
          <a:lstStyle/>
          <a:p>
            <a:endParaRPr sz="1350"/>
          </a:p>
        </p:txBody>
      </p:sp>
      <p:sp>
        <p:nvSpPr>
          <p:cNvPr id="27" name="object 27"/>
          <p:cNvSpPr/>
          <p:nvPr/>
        </p:nvSpPr>
        <p:spPr>
          <a:xfrm>
            <a:off x="6648831" y="4287392"/>
            <a:ext cx="178594" cy="180975"/>
          </a:xfrm>
          <a:custGeom>
            <a:avLst/>
            <a:gdLst/>
            <a:ahLst/>
            <a:cxnLst/>
            <a:rect l="l" t="t" r="r" b="b"/>
            <a:pathLst>
              <a:path w="238125" h="241300">
                <a:moveTo>
                  <a:pt x="0" y="120395"/>
                </a:moveTo>
                <a:lnTo>
                  <a:pt x="9340" y="73509"/>
                </a:lnTo>
                <a:lnTo>
                  <a:pt x="34813" y="35242"/>
                </a:lnTo>
                <a:lnTo>
                  <a:pt x="72598" y="9453"/>
                </a:lnTo>
                <a:lnTo>
                  <a:pt x="118872" y="0"/>
                </a:lnTo>
                <a:lnTo>
                  <a:pt x="165145" y="9453"/>
                </a:lnTo>
                <a:lnTo>
                  <a:pt x="202930" y="35242"/>
                </a:lnTo>
                <a:lnTo>
                  <a:pt x="228403" y="73509"/>
                </a:lnTo>
                <a:lnTo>
                  <a:pt x="237744" y="120395"/>
                </a:lnTo>
                <a:lnTo>
                  <a:pt x="228403" y="167282"/>
                </a:lnTo>
                <a:lnTo>
                  <a:pt x="202930" y="205549"/>
                </a:lnTo>
                <a:lnTo>
                  <a:pt x="165145" y="231338"/>
                </a:lnTo>
                <a:lnTo>
                  <a:pt x="118872" y="240792"/>
                </a:lnTo>
                <a:lnTo>
                  <a:pt x="72598" y="231338"/>
                </a:lnTo>
                <a:lnTo>
                  <a:pt x="34813" y="205549"/>
                </a:lnTo>
                <a:lnTo>
                  <a:pt x="9340" y="167282"/>
                </a:lnTo>
                <a:lnTo>
                  <a:pt x="0" y="120395"/>
                </a:lnTo>
                <a:close/>
              </a:path>
            </a:pathLst>
          </a:custGeom>
          <a:ln w="27432">
            <a:solidFill>
              <a:srgbClr val="00AF50"/>
            </a:solidFill>
          </a:ln>
        </p:spPr>
        <p:txBody>
          <a:bodyPr wrap="square" lIns="0" tIns="0" rIns="0" bIns="0" rtlCol="0"/>
          <a:lstStyle/>
          <a:p>
            <a:endParaRPr sz="1350"/>
          </a:p>
        </p:txBody>
      </p:sp>
      <p:sp>
        <p:nvSpPr>
          <p:cNvPr id="28" name="object 28"/>
          <p:cNvSpPr/>
          <p:nvPr/>
        </p:nvSpPr>
        <p:spPr>
          <a:xfrm>
            <a:off x="6646544" y="4922900"/>
            <a:ext cx="178308" cy="178308"/>
          </a:xfrm>
          <a:prstGeom prst="rect">
            <a:avLst/>
          </a:prstGeom>
          <a:blipFill>
            <a:blip r:embed="rId13" cstate="print"/>
            <a:stretch>
              <a:fillRect/>
            </a:stretch>
          </a:blipFill>
        </p:spPr>
        <p:txBody>
          <a:bodyPr wrap="square" lIns="0" tIns="0" rIns="0" bIns="0" rtlCol="0"/>
          <a:lstStyle/>
          <a:p>
            <a:endParaRPr sz="1350"/>
          </a:p>
        </p:txBody>
      </p:sp>
      <p:sp>
        <p:nvSpPr>
          <p:cNvPr id="29" name="object 29"/>
          <p:cNvSpPr/>
          <p:nvPr/>
        </p:nvSpPr>
        <p:spPr>
          <a:xfrm>
            <a:off x="6646545" y="4922901"/>
            <a:ext cx="178594" cy="178594"/>
          </a:xfrm>
          <a:custGeom>
            <a:avLst/>
            <a:gdLst/>
            <a:ahLst/>
            <a:cxnLst/>
            <a:rect l="l" t="t" r="r" b="b"/>
            <a:pathLst>
              <a:path w="238125" h="238125">
                <a:moveTo>
                  <a:pt x="0" y="118871"/>
                </a:moveTo>
                <a:lnTo>
                  <a:pt x="9340" y="72598"/>
                </a:lnTo>
                <a:lnTo>
                  <a:pt x="34813" y="34813"/>
                </a:lnTo>
                <a:lnTo>
                  <a:pt x="72598" y="9340"/>
                </a:lnTo>
                <a:lnTo>
                  <a:pt x="118872" y="0"/>
                </a:lnTo>
                <a:lnTo>
                  <a:pt x="165145" y="9340"/>
                </a:lnTo>
                <a:lnTo>
                  <a:pt x="202930" y="34813"/>
                </a:lnTo>
                <a:lnTo>
                  <a:pt x="228403" y="72598"/>
                </a:lnTo>
                <a:lnTo>
                  <a:pt x="237744" y="118871"/>
                </a:lnTo>
                <a:lnTo>
                  <a:pt x="228403" y="165140"/>
                </a:lnTo>
                <a:lnTo>
                  <a:pt x="202930" y="202925"/>
                </a:lnTo>
                <a:lnTo>
                  <a:pt x="165145" y="228401"/>
                </a:lnTo>
                <a:lnTo>
                  <a:pt x="118872" y="237743"/>
                </a:lnTo>
                <a:lnTo>
                  <a:pt x="72598" y="228401"/>
                </a:lnTo>
                <a:lnTo>
                  <a:pt x="34813" y="202925"/>
                </a:lnTo>
                <a:lnTo>
                  <a:pt x="9340" y="165140"/>
                </a:lnTo>
                <a:lnTo>
                  <a:pt x="0" y="118871"/>
                </a:lnTo>
                <a:close/>
              </a:path>
            </a:pathLst>
          </a:custGeom>
          <a:ln w="27432">
            <a:solidFill>
              <a:srgbClr val="C55A11"/>
            </a:solidFill>
          </a:ln>
        </p:spPr>
        <p:txBody>
          <a:bodyPr wrap="square" lIns="0" tIns="0" rIns="0" bIns="0" rtlCol="0"/>
          <a:lstStyle/>
          <a:p>
            <a:endParaRPr sz="1350"/>
          </a:p>
        </p:txBody>
      </p:sp>
      <p:sp>
        <p:nvSpPr>
          <p:cNvPr id="30" name="object 30"/>
          <p:cNvSpPr/>
          <p:nvPr/>
        </p:nvSpPr>
        <p:spPr>
          <a:xfrm>
            <a:off x="6646544" y="4712589"/>
            <a:ext cx="180594" cy="173736"/>
          </a:xfrm>
          <a:prstGeom prst="rect">
            <a:avLst/>
          </a:prstGeom>
          <a:blipFill>
            <a:blip r:embed="rId14" cstate="print"/>
            <a:stretch>
              <a:fillRect/>
            </a:stretch>
          </a:blipFill>
        </p:spPr>
        <p:txBody>
          <a:bodyPr wrap="square" lIns="0" tIns="0" rIns="0" bIns="0" rtlCol="0"/>
          <a:lstStyle/>
          <a:p>
            <a:endParaRPr sz="1350"/>
          </a:p>
        </p:txBody>
      </p:sp>
      <p:sp>
        <p:nvSpPr>
          <p:cNvPr id="31" name="object 31"/>
          <p:cNvSpPr/>
          <p:nvPr/>
        </p:nvSpPr>
        <p:spPr>
          <a:xfrm>
            <a:off x="6646544" y="4712590"/>
            <a:ext cx="180975" cy="173831"/>
          </a:xfrm>
          <a:custGeom>
            <a:avLst/>
            <a:gdLst/>
            <a:ahLst/>
            <a:cxnLst/>
            <a:rect l="l" t="t" r="r" b="b"/>
            <a:pathLst>
              <a:path w="241300" h="231775">
                <a:moveTo>
                  <a:pt x="0" y="115824"/>
                </a:moveTo>
                <a:lnTo>
                  <a:pt x="9453" y="70723"/>
                </a:lnTo>
                <a:lnTo>
                  <a:pt x="35242" y="33908"/>
                </a:lnTo>
                <a:lnTo>
                  <a:pt x="73509" y="9096"/>
                </a:lnTo>
                <a:lnTo>
                  <a:pt x="120396" y="0"/>
                </a:lnTo>
                <a:lnTo>
                  <a:pt x="167282" y="9096"/>
                </a:lnTo>
                <a:lnTo>
                  <a:pt x="205549" y="33909"/>
                </a:lnTo>
                <a:lnTo>
                  <a:pt x="231338" y="70723"/>
                </a:lnTo>
                <a:lnTo>
                  <a:pt x="240792" y="115824"/>
                </a:lnTo>
                <a:lnTo>
                  <a:pt x="231338" y="160924"/>
                </a:lnTo>
                <a:lnTo>
                  <a:pt x="205549" y="197739"/>
                </a:lnTo>
                <a:lnTo>
                  <a:pt x="167282" y="222551"/>
                </a:lnTo>
                <a:lnTo>
                  <a:pt x="120396" y="231648"/>
                </a:lnTo>
                <a:lnTo>
                  <a:pt x="73509" y="222551"/>
                </a:lnTo>
                <a:lnTo>
                  <a:pt x="35242" y="197739"/>
                </a:lnTo>
                <a:lnTo>
                  <a:pt x="9453" y="160924"/>
                </a:lnTo>
                <a:lnTo>
                  <a:pt x="0" y="115824"/>
                </a:lnTo>
                <a:close/>
              </a:path>
            </a:pathLst>
          </a:custGeom>
          <a:ln w="27432">
            <a:solidFill>
              <a:srgbClr val="000000"/>
            </a:solidFill>
          </a:ln>
        </p:spPr>
        <p:txBody>
          <a:bodyPr wrap="square" lIns="0" tIns="0" rIns="0" bIns="0" rtlCol="0"/>
          <a:lstStyle/>
          <a:p>
            <a:endParaRPr sz="1350"/>
          </a:p>
        </p:txBody>
      </p:sp>
      <p:sp>
        <p:nvSpPr>
          <p:cNvPr id="32" name="object 32"/>
          <p:cNvSpPr/>
          <p:nvPr/>
        </p:nvSpPr>
        <p:spPr>
          <a:xfrm>
            <a:off x="6647688" y="5159501"/>
            <a:ext cx="162401" cy="164783"/>
          </a:xfrm>
          <a:custGeom>
            <a:avLst/>
            <a:gdLst/>
            <a:ahLst/>
            <a:cxnLst/>
            <a:rect l="l" t="t" r="r" b="b"/>
            <a:pathLst>
              <a:path w="216534" h="219710">
                <a:moveTo>
                  <a:pt x="0" y="219455"/>
                </a:moveTo>
                <a:lnTo>
                  <a:pt x="216407" y="219455"/>
                </a:lnTo>
                <a:lnTo>
                  <a:pt x="216407" y="0"/>
                </a:lnTo>
                <a:lnTo>
                  <a:pt x="0" y="0"/>
                </a:lnTo>
                <a:lnTo>
                  <a:pt x="0" y="219455"/>
                </a:lnTo>
                <a:close/>
              </a:path>
            </a:pathLst>
          </a:custGeom>
          <a:solidFill>
            <a:srgbClr val="000000"/>
          </a:solidFill>
        </p:spPr>
        <p:txBody>
          <a:bodyPr wrap="square" lIns="0" tIns="0" rIns="0" bIns="0" rtlCol="0"/>
          <a:lstStyle/>
          <a:p>
            <a:endParaRPr sz="1350"/>
          </a:p>
        </p:txBody>
      </p:sp>
      <p:sp>
        <p:nvSpPr>
          <p:cNvPr id="33" name="object 33"/>
          <p:cNvSpPr/>
          <p:nvPr/>
        </p:nvSpPr>
        <p:spPr>
          <a:xfrm>
            <a:off x="6647688" y="5159501"/>
            <a:ext cx="162401" cy="164783"/>
          </a:xfrm>
          <a:custGeom>
            <a:avLst/>
            <a:gdLst/>
            <a:ahLst/>
            <a:cxnLst/>
            <a:rect l="l" t="t" r="r" b="b"/>
            <a:pathLst>
              <a:path w="216534" h="219710">
                <a:moveTo>
                  <a:pt x="0" y="219455"/>
                </a:moveTo>
                <a:lnTo>
                  <a:pt x="216407" y="219455"/>
                </a:lnTo>
                <a:lnTo>
                  <a:pt x="216407" y="0"/>
                </a:lnTo>
                <a:lnTo>
                  <a:pt x="0" y="0"/>
                </a:lnTo>
                <a:lnTo>
                  <a:pt x="0" y="219455"/>
                </a:lnTo>
                <a:close/>
              </a:path>
            </a:pathLst>
          </a:custGeom>
          <a:ln w="12192">
            <a:solidFill>
              <a:srgbClr val="41709C"/>
            </a:solidFill>
          </a:ln>
        </p:spPr>
        <p:txBody>
          <a:bodyPr wrap="square" lIns="0" tIns="0" rIns="0" bIns="0" rtlCol="0"/>
          <a:lstStyle/>
          <a:p>
            <a:endParaRPr sz="1350"/>
          </a:p>
        </p:txBody>
      </p:sp>
      <p:sp>
        <p:nvSpPr>
          <p:cNvPr id="34" name="object 34"/>
          <p:cNvSpPr/>
          <p:nvPr/>
        </p:nvSpPr>
        <p:spPr>
          <a:xfrm>
            <a:off x="6648545" y="5586727"/>
            <a:ext cx="121699" cy="122049"/>
          </a:xfrm>
          <a:prstGeom prst="rect">
            <a:avLst/>
          </a:prstGeom>
          <a:blipFill>
            <a:blip r:embed="rId15" cstate="print"/>
            <a:stretch>
              <a:fillRect/>
            </a:stretch>
          </a:blipFill>
        </p:spPr>
        <p:txBody>
          <a:bodyPr wrap="square" lIns="0" tIns="0" rIns="0" bIns="0" rtlCol="0"/>
          <a:lstStyle/>
          <a:p>
            <a:endParaRPr sz="1350"/>
          </a:p>
        </p:txBody>
      </p:sp>
      <p:sp>
        <p:nvSpPr>
          <p:cNvPr id="35" name="object 35"/>
          <p:cNvSpPr/>
          <p:nvPr/>
        </p:nvSpPr>
        <p:spPr>
          <a:xfrm>
            <a:off x="6638545" y="5481827"/>
            <a:ext cx="156209" cy="0"/>
          </a:xfrm>
          <a:custGeom>
            <a:avLst/>
            <a:gdLst/>
            <a:ahLst/>
            <a:cxnLst/>
            <a:rect l="l" t="t" r="r" b="b"/>
            <a:pathLst>
              <a:path w="208279">
                <a:moveTo>
                  <a:pt x="0" y="0"/>
                </a:moveTo>
                <a:lnTo>
                  <a:pt x="207899" y="0"/>
                </a:lnTo>
              </a:path>
            </a:pathLst>
          </a:custGeom>
          <a:ln w="12192">
            <a:solidFill>
              <a:srgbClr val="FF0000"/>
            </a:solidFill>
          </a:ln>
        </p:spPr>
        <p:txBody>
          <a:bodyPr wrap="square" lIns="0" tIns="0" rIns="0" bIns="0" rtlCol="0"/>
          <a:lstStyle/>
          <a:p>
            <a:endParaRPr sz="1350"/>
          </a:p>
        </p:txBody>
      </p:sp>
      <p:sp>
        <p:nvSpPr>
          <p:cNvPr id="36" name="object 36"/>
          <p:cNvSpPr txBox="1"/>
          <p:nvPr/>
        </p:nvSpPr>
        <p:spPr>
          <a:xfrm>
            <a:off x="6890957" y="4024676"/>
            <a:ext cx="2147411" cy="1724992"/>
          </a:xfrm>
          <a:prstGeom prst="rect">
            <a:avLst/>
          </a:prstGeom>
        </p:spPr>
        <p:txBody>
          <a:bodyPr vert="horz" wrap="square" lIns="0" tIns="70009" rIns="0" bIns="0" rtlCol="0">
            <a:spAutoFit/>
          </a:bodyPr>
          <a:lstStyle/>
          <a:p>
            <a:pPr marL="30956">
              <a:spcBef>
                <a:spcPts val="551"/>
              </a:spcBef>
            </a:pPr>
            <a:r>
              <a:rPr sz="900" spc="-15" dirty="0">
                <a:latin typeface="Cambria"/>
                <a:cs typeface="Cambria"/>
              </a:rPr>
              <a:t>Kawasan </a:t>
            </a:r>
            <a:r>
              <a:rPr sz="900" spc="-8" dirty="0">
                <a:latin typeface="Cambria"/>
                <a:cs typeface="Cambria"/>
              </a:rPr>
              <a:t>Strategis</a:t>
            </a:r>
            <a:r>
              <a:rPr sz="900" spc="41" dirty="0">
                <a:latin typeface="Cambria"/>
                <a:cs typeface="Cambria"/>
              </a:rPr>
              <a:t> </a:t>
            </a:r>
            <a:r>
              <a:rPr sz="900" spc="-4" dirty="0">
                <a:latin typeface="Cambria"/>
                <a:cs typeface="Cambria"/>
              </a:rPr>
              <a:t>Existing</a:t>
            </a:r>
            <a:endParaRPr sz="900" dirty="0">
              <a:latin typeface="Cambria"/>
              <a:cs typeface="Cambria"/>
            </a:endParaRPr>
          </a:p>
          <a:p>
            <a:pPr marL="30956">
              <a:spcBef>
                <a:spcPts val="476"/>
              </a:spcBef>
            </a:pPr>
            <a:r>
              <a:rPr sz="900" spc="-8" dirty="0">
                <a:latin typeface="Cambria"/>
                <a:cs typeface="Cambria"/>
              </a:rPr>
              <a:t>Rencana Pengembangan </a:t>
            </a:r>
            <a:r>
              <a:rPr sz="900" spc="-11" dirty="0">
                <a:latin typeface="Cambria"/>
                <a:cs typeface="Cambria"/>
              </a:rPr>
              <a:t>Kawasan</a:t>
            </a:r>
            <a:r>
              <a:rPr sz="900" spc="86" dirty="0">
                <a:latin typeface="Cambria"/>
                <a:cs typeface="Cambria"/>
              </a:rPr>
              <a:t> </a:t>
            </a:r>
            <a:r>
              <a:rPr sz="900" spc="-4" dirty="0">
                <a:latin typeface="Cambria"/>
                <a:cs typeface="Cambria"/>
              </a:rPr>
              <a:t>Strategis</a:t>
            </a:r>
            <a:endParaRPr sz="900" dirty="0">
              <a:latin typeface="Cambria"/>
              <a:cs typeface="Cambria"/>
            </a:endParaRPr>
          </a:p>
          <a:p>
            <a:pPr marL="41433">
              <a:spcBef>
                <a:spcPts val="769"/>
              </a:spcBef>
            </a:pPr>
            <a:r>
              <a:rPr sz="900" spc="-8" dirty="0">
                <a:latin typeface="Cambria"/>
                <a:cs typeface="Cambria"/>
              </a:rPr>
              <a:t>Rencana Pengembangan Pusat</a:t>
            </a:r>
            <a:r>
              <a:rPr sz="900" spc="68" dirty="0">
                <a:latin typeface="Cambria"/>
                <a:cs typeface="Cambria"/>
              </a:rPr>
              <a:t> </a:t>
            </a:r>
            <a:r>
              <a:rPr sz="900" spc="-8" dirty="0">
                <a:latin typeface="Cambria"/>
                <a:cs typeface="Cambria"/>
              </a:rPr>
              <a:t>Kegiatan</a:t>
            </a:r>
            <a:endParaRPr sz="900" dirty="0">
              <a:latin typeface="Cambria"/>
              <a:cs typeface="Cambria"/>
            </a:endParaRPr>
          </a:p>
          <a:p>
            <a:pPr marL="44768" marR="992981">
              <a:lnSpc>
                <a:spcPts val="1695"/>
              </a:lnSpc>
              <a:spcBef>
                <a:spcPts val="15"/>
              </a:spcBef>
            </a:pPr>
            <a:r>
              <a:rPr sz="900" spc="-11" dirty="0">
                <a:latin typeface="Cambria"/>
                <a:cs typeface="Cambria"/>
              </a:rPr>
              <a:t>Kawasan </a:t>
            </a:r>
            <a:r>
              <a:rPr sz="900" spc="-4" dirty="0">
                <a:latin typeface="Cambria"/>
                <a:cs typeface="Cambria"/>
              </a:rPr>
              <a:t>Megapolitan  </a:t>
            </a:r>
            <a:r>
              <a:rPr sz="900" spc="-11" dirty="0">
                <a:latin typeface="Cambria"/>
                <a:cs typeface="Cambria"/>
              </a:rPr>
              <a:t>Kawasan</a:t>
            </a:r>
            <a:r>
              <a:rPr sz="900" spc="-8" dirty="0">
                <a:latin typeface="Cambria"/>
                <a:cs typeface="Cambria"/>
              </a:rPr>
              <a:t> </a:t>
            </a:r>
            <a:r>
              <a:rPr sz="900" spc="-4" dirty="0">
                <a:latin typeface="Cambria"/>
                <a:cs typeface="Cambria"/>
              </a:rPr>
              <a:t>Metropolitan</a:t>
            </a:r>
            <a:endParaRPr sz="900" dirty="0">
              <a:latin typeface="Cambria"/>
              <a:cs typeface="Cambria"/>
            </a:endParaRPr>
          </a:p>
          <a:p>
            <a:pPr marL="23813">
              <a:spcBef>
                <a:spcPts val="652"/>
              </a:spcBef>
            </a:pPr>
            <a:r>
              <a:rPr sz="900" b="1" spc="-11" dirty="0">
                <a:latin typeface="Cambria"/>
                <a:cs typeface="Cambria"/>
              </a:rPr>
              <a:t>Kota</a:t>
            </a:r>
            <a:r>
              <a:rPr sz="900" b="1" spc="-4" dirty="0">
                <a:latin typeface="Cambria"/>
                <a:cs typeface="Cambria"/>
              </a:rPr>
              <a:t> Baru</a:t>
            </a:r>
            <a:endParaRPr sz="900" dirty="0">
              <a:latin typeface="Cambria"/>
              <a:cs typeface="Cambria"/>
            </a:endParaRPr>
          </a:p>
          <a:p>
            <a:pPr marL="9525">
              <a:spcBef>
                <a:spcPts val="821"/>
              </a:spcBef>
            </a:pPr>
            <a:r>
              <a:rPr sz="825" spc="-8" dirty="0">
                <a:latin typeface="Cambria"/>
                <a:cs typeface="Cambria"/>
              </a:rPr>
              <a:t>Jalur </a:t>
            </a:r>
            <a:r>
              <a:rPr sz="825" spc="-4" dirty="0">
                <a:latin typeface="Cambria"/>
                <a:cs typeface="Cambria"/>
              </a:rPr>
              <a:t>Penghubung Koridor</a:t>
            </a:r>
            <a:r>
              <a:rPr sz="825" spc="4" dirty="0">
                <a:latin typeface="Cambria"/>
                <a:cs typeface="Cambria"/>
              </a:rPr>
              <a:t> </a:t>
            </a:r>
            <a:r>
              <a:rPr sz="825" spc="-4" dirty="0">
                <a:latin typeface="Cambria"/>
                <a:cs typeface="Cambria"/>
              </a:rPr>
              <a:t>Ekonomi/MP3EI</a:t>
            </a:r>
            <a:endParaRPr sz="825" dirty="0">
              <a:latin typeface="Cambria"/>
              <a:cs typeface="Cambria"/>
            </a:endParaRPr>
          </a:p>
          <a:p>
            <a:pPr marL="9525">
              <a:spcBef>
                <a:spcPts val="363"/>
              </a:spcBef>
            </a:pPr>
            <a:r>
              <a:rPr sz="825" spc="-4" dirty="0">
                <a:latin typeface="Cambria"/>
                <a:cs typeface="Cambria"/>
              </a:rPr>
              <a:t>Ibu Kota Prov/Pusat</a:t>
            </a:r>
            <a:r>
              <a:rPr sz="825" spc="-19" dirty="0">
                <a:latin typeface="Cambria"/>
                <a:cs typeface="Cambria"/>
              </a:rPr>
              <a:t> </a:t>
            </a:r>
            <a:r>
              <a:rPr sz="825" spc="-4" dirty="0">
                <a:latin typeface="Cambria"/>
                <a:cs typeface="Cambria"/>
              </a:rPr>
              <a:t>Ekonomi</a:t>
            </a:r>
            <a:endParaRPr sz="825" dirty="0">
              <a:latin typeface="Cambria"/>
              <a:cs typeface="Cambria"/>
            </a:endParaRPr>
          </a:p>
        </p:txBody>
      </p:sp>
      <p:sp>
        <p:nvSpPr>
          <p:cNvPr id="37" name="object 37"/>
          <p:cNvSpPr txBox="1"/>
          <p:nvPr/>
        </p:nvSpPr>
        <p:spPr>
          <a:xfrm>
            <a:off x="4124706" y="2980372"/>
            <a:ext cx="823913" cy="576825"/>
          </a:xfrm>
          <a:prstGeom prst="rect">
            <a:avLst/>
          </a:prstGeom>
        </p:spPr>
        <p:txBody>
          <a:bodyPr vert="horz" wrap="square" lIns="0" tIns="36195" rIns="0" bIns="0" rtlCol="0">
            <a:spAutoFit/>
          </a:bodyPr>
          <a:lstStyle/>
          <a:p>
            <a:pPr marL="9525" marR="3810">
              <a:lnSpc>
                <a:spcPts val="863"/>
              </a:lnSpc>
              <a:spcBef>
                <a:spcPts val="285"/>
              </a:spcBef>
            </a:pPr>
            <a:r>
              <a:rPr sz="900" b="1" spc="-4" dirty="0">
                <a:solidFill>
                  <a:srgbClr val="404040"/>
                </a:solidFill>
                <a:latin typeface="Cambria"/>
                <a:cs typeface="Cambria"/>
              </a:rPr>
              <a:t>Pariwisata  </a:t>
            </a:r>
            <a:r>
              <a:rPr sz="900" b="1" spc="-8" dirty="0">
                <a:solidFill>
                  <a:srgbClr val="404040"/>
                </a:solidFill>
                <a:latin typeface="Cambria"/>
                <a:cs typeface="Cambria"/>
              </a:rPr>
              <a:t>Borobudur </a:t>
            </a:r>
            <a:r>
              <a:rPr sz="900" b="1" spc="-4" dirty="0">
                <a:solidFill>
                  <a:srgbClr val="404040"/>
                </a:solidFill>
                <a:latin typeface="Cambria"/>
                <a:cs typeface="Cambria"/>
              </a:rPr>
              <a:t>dan  </a:t>
            </a:r>
            <a:r>
              <a:rPr sz="900" b="1" spc="-8" dirty="0">
                <a:solidFill>
                  <a:srgbClr val="404040"/>
                </a:solidFill>
                <a:latin typeface="Cambria"/>
                <a:cs typeface="Cambria"/>
              </a:rPr>
              <a:t>sekitranya</a:t>
            </a:r>
            <a:endParaRPr sz="900">
              <a:latin typeface="Cambria"/>
              <a:cs typeface="Cambria"/>
            </a:endParaRPr>
          </a:p>
          <a:p>
            <a:pPr marL="9525" marR="168593">
              <a:lnSpc>
                <a:spcPct val="80000"/>
              </a:lnSpc>
              <a:spcBef>
                <a:spcPts val="8"/>
              </a:spcBef>
            </a:pPr>
            <a:r>
              <a:rPr sz="788" spc="-4" dirty="0">
                <a:solidFill>
                  <a:srgbClr val="404040"/>
                </a:solidFill>
                <a:latin typeface="Cambria"/>
                <a:cs typeface="Cambria"/>
              </a:rPr>
              <a:t>Kab.</a:t>
            </a:r>
            <a:r>
              <a:rPr sz="788" spc="-41" dirty="0">
                <a:solidFill>
                  <a:srgbClr val="404040"/>
                </a:solidFill>
                <a:latin typeface="Cambria"/>
                <a:cs typeface="Cambria"/>
              </a:rPr>
              <a:t> </a:t>
            </a:r>
            <a:r>
              <a:rPr sz="788" spc="-4" dirty="0">
                <a:solidFill>
                  <a:srgbClr val="404040"/>
                </a:solidFill>
                <a:latin typeface="Cambria"/>
                <a:cs typeface="Cambria"/>
              </a:rPr>
              <a:t>Magelang,  </a:t>
            </a:r>
            <a:r>
              <a:rPr sz="788" dirty="0">
                <a:solidFill>
                  <a:srgbClr val="404040"/>
                </a:solidFill>
                <a:latin typeface="Cambria"/>
                <a:cs typeface="Cambria"/>
              </a:rPr>
              <a:t>Jawa</a:t>
            </a:r>
            <a:r>
              <a:rPr sz="788" spc="-34" dirty="0">
                <a:solidFill>
                  <a:srgbClr val="404040"/>
                </a:solidFill>
                <a:latin typeface="Cambria"/>
                <a:cs typeface="Cambria"/>
              </a:rPr>
              <a:t> </a:t>
            </a:r>
            <a:r>
              <a:rPr sz="788" spc="-4" dirty="0">
                <a:solidFill>
                  <a:srgbClr val="404040"/>
                </a:solidFill>
                <a:latin typeface="Cambria"/>
                <a:cs typeface="Cambria"/>
              </a:rPr>
              <a:t>Tengah</a:t>
            </a:r>
            <a:endParaRPr sz="788">
              <a:latin typeface="Cambria"/>
              <a:cs typeface="Cambria"/>
            </a:endParaRPr>
          </a:p>
        </p:txBody>
      </p:sp>
      <p:sp>
        <p:nvSpPr>
          <p:cNvPr id="38" name="object 38"/>
          <p:cNvSpPr/>
          <p:nvPr/>
        </p:nvSpPr>
        <p:spPr>
          <a:xfrm>
            <a:off x="5188076" y="3247263"/>
            <a:ext cx="180594" cy="182879"/>
          </a:xfrm>
          <a:prstGeom prst="rect">
            <a:avLst/>
          </a:prstGeom>
          <a:blipFill>
            <a:blip r:embed="rId16" cstate="print"/>
            <a:stretch>
              <a:fillRect/>
            </a:stretch>
          </a:blipFill>
        </p:spPr>
        <p:txBody>
          <a:bodyPr wrap="square" lIns="0" tIns="0" rIns="0" bIns="0" rtlCol="0"/>
          <a:lstStyle/>
          <a:p>
            <a:endParaRPr sz="1350"/>
          </a:p>
        </p:txBody>
      </p:sp>
      <p:sp>
        <p:nvSpPr>
          <p:cNvPr id="39" name="object 39"/>
          <p:cNvSpPr/>
          <p:nvPr/>
        </p:nvSpPr>
        <p:spPr>
          <a:xfrm>
            <a:off x="5188076" y="3247262"/>
            <a:ext cx="180975" cy="182880"/>
          </a:xfrm>
          <a:custGeom>
            <a:avLst/>
            <a:gdLst/>
            <a:ahLst/>
            <a:cxnLst/>
            <a:rect l="l" t="t" r="r" b="b"/>
            <a:pathLst>
              <a:path w="241300" h="243839">
                <a:moveTo>
                  <a:pt x="0" y="121919"/>
                </a:moveTo>
                <a:lnTo>
                  <a:pt x="9453" y="74473"/>
                </a:lnTo>
                <a:lnTo>
                  <a:pt x="35242" y="35718"/>
                </a:lnTo>
                <a:lnTo>
                  <a:pt x="73509" y="9584"/>
                </a:lnTo>
                <a:lnTo>
                  <a:pt x="120396" y="0"/>
                </a:lnTo>
                <a:lnTo>
                  <a:pt x="167282" y="9584"/>
                </a:lnTo>
                <a:lnTo>
                  <a:pt x="205549" y="35718"/>
                </a:lnTo>
                <a:lnTo>
                  <a:pt x="231338" y="74473"/>
                </a:lnTo>
                <a:lnTo>
                  <a:pt x="240792" y="121919"/>
                </a:lnTo>
                <a:lnTo>
                  <a:pt x="231338" y="169366"/>
                </a:lnTo>
                <a:lnTo>
                  <a:pt x="205549" y="208121"/>
                </a:lnTo>
                <a:lnTo>
                  <a:pt x="167282" y="234255"/>
                </a:lnTo>
                <a:lnTo>
                  <a:pt x="120396" y="243839"/>
                </a:lnTo>
                <a:lnTo>
                  <a:pt x="73509" y="234255"/>
                </a:lnTo>
                <a:lnTo>
                  <a:pt x="35242" y="208121"/>
                </a:lnTo>
                <a:lnTo>
                  <a:pt x="9453" y="169366"/>
                </a:lnTo>
                <a:lnTo>
                  <a:pt x="0" y="121919"/>
                </a:lnTo>
                <a:close/>
              </a:path>
            </a:pathLst>
          </a:custGeom>
          <a:ln w="27432">
            <a:solidFill>
              <a:srgbClr val="00AF50"/>
            </a:solidFill>
          </a:ln>
        </p:spPr>
        <p:txBody>
          <a:bodyPr wrap="square" lIns="0" tIns="0" rIns="0" bIns="0" rtlCol="0"/>
          <a:lstStyle/>
          <a:p>
            <a:endParaRPr sz="1350"/>
          </a:p>
        </p:txBody>
      </p:sp>
      <p:sp>
        <p:nvSpPr>
          <p:cNvPr id="40" name="object 40"/>
          <p:cNvSpPr txBox="1"/>
          <p:nvPr/>
        </p:nvSpPr>
        <p:spPr>
          <a:xfrm>
            <a:off x="5177884" y="3369183"/>
            <a:ext cx="822008" cy="369973"/>
          </a:xfrm>
          <a:prstGeom prst="rect">
            <a:avLst/>
          </a:prstGeom>
        </p:spPr>
        <p:txBody>
          <a:bodyPr vert="horz" wrap="square" lIns="0" tIns="36195" rIns="0" bIns="0" rtlCol="0">
            <a:spAutoFit/>
          </a:bodyPr>
          <a:lstStyle/>
          <a:p>
            <a:pPr marL="9525" marR="4286" indent="240030">
              <a:lnSpc>
                <a:spcPts val="863"/>
              </a:lnSpc>
              <a:spcBef>
                <a:spcPts val="285"/>
              </a:spcBef>
            </a:pPr>
            <a:r>
              <a:rPr sz="900" b="1" spc="-15" dirty="0">
                <a:solidFill>
                  <a:srgbClr val="404040"/>
                </a:solidFill>
                <a:latin typeface="Cambria"/>
                <a:cs typeface="Cambria"/>
              </a:rPr>
              <a:t>P</a:t>
            </a:r>
            <a:r>
              <a:rPr sz="900" b="1" dirty="0">
                <a:solidFill>
                  <a:srgbClr val="404040"/>
                </a:solidFill>
                <a:latin typeface="Cambria"/>
                <a:cs typeface="Cambria"/>
              </a:rPr>
              <a:t>a</a:t>
            </a:r>
            <a:r>
              <a:rPr sz="900" b="1" spc="-4" dirty="0">
                <a:solidFill>
                  <a:srgbClr val="404040"/>
                </a:solidFill>
                <a:latin typeface="Cambria"/>
                <a:cs typeface="Cambria"/>
              </a:rPr>
              <a:t>r</a:t>
            </a:r>
            <a:r>
              <a:rPr sz="900" b="1" spc="-15" dirty="0">
                <a:solidFill>
                  <a:srgbClr val="404040"/>
                </a:solidFill>
                <a:latin typeface="Cambria"/>
                <a:cs typeface="Cambria"/>
              </a:rPr>
              <a:t>i</a:t>
            </a:r>
            <a:r>
              <a:rPr sz="900" b="1" spc="-4" dirty="0">
                <a:solidFill>
                  <a:srgbClr val="404040"/>
                </a:solidFill>
                <a:latin typeface="Cambria"/>
                <a:cs typeface="Cambria"/>
              </a:rPr>
              <a:t>w</a:t>
            </a:r>
            <a:r>
              <a:rPr sz="900" b="1" spc="4" dirty="0">
                <a:solidFill>
                  <a:srgbClr val="404040"/>
                </a:solidFill>
                <a:latin typeface="Cambria"/>
                <a:cs typeface="Cambria"/>
              </a:rPr>
              <a:t>i</a:t>
            </a:r>
            <a:r>
              <a:rPr sz="900" b="1" dirty="0">
                <a:solidFill>
                  <a:srgbClr val="404040"/>
                </a:solidFill>
                <a:latin typeface="Cambria"/>
                <a:cs typeface="Cambria"/>
              </a:rPr>
              <a:t>s</a:t>
            </a:r>
            <a:r>
              <a:rPr sz="900" b="1" spc="4" dirty="0">
                <a:solidFill>
                  <a:srgbClr val="404040"/>
                </a:solidFill>
                <a:latin typeface="Cambria"/>
                <a:cs typeface="Cambria"/>
              </a:rPr>
              <a:t>a</a:t>
            </a:r>
            <a:r>
              <a:rPr sz="900" b="1" spc="-8" dirty="0">
                <a:solidFill>
                  <a:srgbClr val="404040"/>
                </a:solidFill>
                <a:latin typeface="Cambria"/>
                <a:cs typeface="Cambria"/>
              </a:rPr>
              <a:t>t</a:t>
            </a:r>
            <a:r>
              <a:rPr sz="900" b="1" dirty="0">
                <a:solidFill>
                  <a:srgbClr val="404040"/>
                </a:solidFill>
                <a:latin typeface="Cambria"/>
                <a:cs typeface="Cambria"/>
              </a:rPr>
              <a:t>a  </a:t>
            </a:r>
            <a:r>
              <a:rPr sz="900" b="1" spc="4" dirty="0">
                <a:solidFill>
                  <a:srgbClr val="404040"/>
                </a:solidFill>
                <a:latin typeface="Cambria"/>
                <a:cs typeface="Cambria"/>
              </a:rPr>
              <a:t>B</a:t>
            </a:r>
            <a:r>
              <a:rPr sz="900" b="1" spc="-23" dirty="0">
                <a:solidFill>
                  <a:srgbClr val="404040"/>
                </a:solidFill>
                <a:latin typeface="Cambria"/>
                <a:cs typeface="Cambria"/>
              </a:rPr>
              <a:t>r</a:t>
            </a:r>
            <a:r>
              <a:rPr sz="900" b="1" spc="-11" dirty="0">
                <a:solidFill>
                  <a:srgbClr val="404040"/>
                </a:solidFill>
                <a:latin typeface="Cambria"/>
                <a:cs typeface="Cambria"/>
              </a:rPr>
              <a:t>o</a:t>
            </a:r>
            <a:r>
              <a:rPr sz="900" b="1" spc="8" dirty="0">
                <a:solidFill>
                  <a:srgbClr val="404040"/>
                </a:solidFill>
                <a:latin typeface="Cambria"/>
                <a:cs typeface="Cambria"/>
              </a:rPr>
              <a:t>m</a:t>
            </a:r>
            <a:r>
              <a:rPr sz="900" b="1" spc="-8" dirty="0">
                <a:solidFill>
                  <a:srgbClr val="404040"/>
                </a:solidFill>
                <a:latin typeface="Cambria"/>
                <a:cs typeface="Cambria"/>
              </a:rPr>
              <a:t>o</a:t>
            </a:r>
            <a:r>
              <a:rPr sz="900" b="1" dirty="0">
                <a:solidFill>
                  <a:srgbClr val="404040"/>
                </a:solidFill>
                <a:latin typeface="Cambria"/>
                <a:cs typeface="Cambria"/>
              </a:rPr>
              <a:t>-</a:t>
            </a:r>
            <a:r>
              <a:rPr sz="900" b="1" spc="4" dirty="0">
                <a:solidFill>
                  <a:srgbClr val="404040"/>
                </a:solidFill>
                <a:latin typeface="Cambria"/>
                <a:cs typeface="Cambria"/>
              </a:rPr>
              <a:t>Se</a:t>
            </a:r>
            <a:r>
              <a:rPr sz="900" b="1" spc="8" dirty="0">
                <a:solidFill>
                  <a:srgbClr val="404040"/>
                </a:solidFill>
                <a:latin typeface="Cambria"/>
                <a:cs typeface="Cambria"/>
              </a:rPr>
              <a:t>m</a:t>
            </a:r>
            <a:r>
              <a:rPr sz="900" b="1" spc="4" dirty="0">
                <a:solidFill>
                  <a:srgbClr val="404040"/>
                </a:solidFill>
                <a:latin typeface="Cambria"/>
                <a:cs typeface="Cambria"/>
              </a:rPr>
              <a:t>e</a:t>
            </a:r>
            <a:r>
              <a:rPr sz="900" b="1" spc="-4" dirty="0">
                <a:solidFill>
                  <a:srgbClr val="404040"/>
                </a:solidFill>
                <a:latin typeface="Cambria"/>
                <a:cs typeface="Cambria"/>
              </a:rPr>
              <a:t>ru</a:t>
            </a:r>
            <a:endParaRPr sz="900">
              <a:latin typeface="Cambria"/>
              <a:cs typeface="Cambria"/>
            </a:endParaRPr>
          </a:p>
          <a:p>
            <a:pPr marL="295275">
              <a:lnSpc>
                <a:spcPts val="803"/>
              </a:lnSpc>
            </a:pPr>
            <a:r>
              <a:rPr sz="825" spc="-4" dirty="0">
                <a:solidFill>
                  <a:srgbClr val="404040"/>
                </a:solidFill>
                <a:latin typeface="Cambria"/>
                <a:cs typeface="Cambria"/>
              </a:rPr>
              <a:t>Jawa</a:t>
            </a:r>
            <a:r>
              <a:rPr sz="825" spc="-75" dirty="0">
                <a:solidFill>
                  <a:srgbClr val="404040"/>
                </a:solidFill>
                <a:latin typeface="Cambria"/>
                <a:cs typeface="Cambria"/>
              </a:rPr>
              <a:t> </a:t>
            </a:r>
            <a:r>
              <a:rPr sz="825" spc="-4" dirty="0">
                <a:solidFill>
                  <a:srgbClr val="404040"/>
                </a:solidFill>
                <a:latin typeface="Cambria"/>
                <a:cs typeface="Cambria"/>
              </a:rPr>
              <a:t>Timur</a:t>
            </a:r>
            <a:endParaRPr sz="825">
              <a:latin typeface="Cambria"/>
              <a:cs typeface="Cambria"/>
            </a:endParaRPr>
          </a:p>
        </p:txBody>
      </p:sp>
      <p:sp>
        <p:nvSpPr>
          <p:cNvPr id="41" name="object 41"/>
          <p:cNvSpPr txBox="1"/>
          <p:nvPr/>
        </p:nvSpPr>
        <p:spPr>
          <a:xfrm>
            <a:off x="3146965" y="2497264"/>
            <a:ext cx="533876" cy="148117"/>
          </a:xfrm>
          <a:prstGeom prst="rect">
            <a:avLst/>
          </a:prstGeom>
        </p:spPr>
        <p:txBody>
          <a:bodyPr vert="horz" wrap="square" lIns="0" tIns="9525" rIns="0" bIns="0" rtlCol="0">
            <a:spAutoFit/>
          </a:bodyPr>
          <a:lstStyle/>
          <a:p>
            <a:pPr marL="9525">
              <a:spcBef>
                <a:spcPts val="75"/>
              </a:spcBef>
            </a:pPr>
            <a:r>
              <a:rPr sz="900" b="1" dirty="0">
                <a:solidFill>
                  <a:srgbClr val="404040"/>
                </a:solidFill>
                <a:latin typeface="Cambria"/>
                <a:cs typeface="Cambria"/>
              </a:rPr>
              <a:t>KI</a:t>
            </a:r>
            <a:r>
              <a:rPr sz="900" b="1" spc="-49" dirty="0">
                <a:solidFill>
                  <a:srgbClr val="404040"/>
                </a:solidFill>
                <a:latin typeface="Cambria"/>
                <a:cs typeface="Cambria"/>
              </a:rPr>
              <a:t> </a:t>
            </a:r>
            <a:r>
              <a:rPr sz="900" b="1" spc="-4" dirty="0">
                <a:solidFill>
                  <a:srgbClr val="404040"/>
                </a:solidFill>
                <a:latin typeface="Cambria"/>
                <a:cs typeface="Cambria"/>
              </a:rPr>
              <a:t>Kendal</a:t>
            </a:r>
            <a:endParaRPr sz="900">
              <a:latin typeface="Cambria"/>
              <a:cs typeface="Cambria"/>
            </a:endParaRPr>
          </a:p>
        </p:txBody>
      </p:sp>
      <p:sp>
        <p:nvSpPr>
          <p:cNvPr id="42" name="object 42"/>
          <p:cNvSpPr txBox="1"/>
          <p:nvPr/>
        </p:nvSpPr>
        <p:spPr>
          <a:xfrm>
            <a:off x="2545556" y="2609279"/>
            <a:ext cx="1134428" cy="131350"/>
          </a:xfrm>
          <a:prstGeom prst="rect">
            <a:avLst/>
          </a:prstGeom>
        </p:spPr>
        <p:txBody>
          <a:bodyPr vert="horz" wrap="square" lIns="0" tIns="10001" rIns="0" bIns="0" rtlCol="0">
            <a:spAutoFit/>
          </a:bodyPr>
          <a:lstStyle/>
          <a:p>
            <a:pPr marL="9525">
              <a:spcBef>
                <a:spcPts val="79"/>
              </a:spcBef>
            </a:pPr>
            <a:r>
              <a:rPr sz="788" spc="-4" dirty="0">
                <a:solidFill>
                  <a:srgbClr val="404040"/>
                </a:solidFill>
                <a:latin typeface="Cambria"/>
                <a:cs typeface="Cambria"/>
              </a:rPr>
              <a:t>Kab. Kendal, </a:t>
            </a:r>
            <a:r>
              <a:rPr sz="788" dirty="0">
                <a:solidFill>
                  <a:srgbClr val="404040"/>
                </a:solidFill>
                <a:latin typeface="Cambria"/>
                <a:cs typeface="Cambria"/>
              </a:rPr>
              <a:t>Jawa</a:t>
            </a:r>
            <a:r>
              <a:rPr sz="788" spc="-60" dirty="0">
                <a:solidFill>
                  <a:srgbClr val="404040"/>
                </a:solidFill>
                <a:latin typeface="Cambria"/>
                <a:cs typeface="Cambria"/>
              </a:rPr>
              <a:t> </a:t>
            </a:r>
            <a:r>
              <a:rPr sz="788" spc="-4" dirty="0">
                <a:solidFill>
                  <a:srgbClr val="404040"/>
                </a:solidFill>
                <a:latin typeface="Cambria"/>
                <a:cs typeface="Cambria"/>
              </a:rPr>
              <a:t>Tengah</a:t>
            </a:r>
            <a:endParaRPr sz="788">
              <a:latin typeface="Cambria"/>
              <a:cs typeface="Cambria"/>
            </a:endParaRPr>
          </a:p>
        </p:txBody>
      </p:sp>
      <p:sp>
        <p:nvSpPr>
          <p:cNvPr id="43" name="object 43"/>
          <p:cNvSpPr txBox="1"/>
          <p:nvPr/>
        </p:nvSpPr>
        <p:spPr>
          <a:xfrm>
            <a:off x="5336095" y="2829878"/>
            <a:ext cx="506730" cy="335252"/>
          </a:xfrm>
          <a:prstGeom prst="rect">
            <a:avLst/>
          </a:prstGeom>
        </p:spPr>
        <p:txBody>
          <a:bodyPr vert="horz" wrap="square" lIns="0" tIns="35719" rIns="0" bIns="0" rtlCol="0">
            <a:spAutoFit/>
          </a:bodyPr>
          <a:lstStyle/>
          <a:p>
            <a:pPr marL="13811" marR="3810" indent="-4763" algn="just">
              <a:lnSpc>
                <a:spcPct val="80800"/>
              </a:lnSpc>
              <a:spcBef>
                <a:spcPts val="281"/>
              </a:spcBef>
            </a:pPr>
            <a:r>
              <a:rPr sz="900" b="1" dirty="0">
                <a:solidFill>
                  <a:srgbClr val="404040"/>
                </a:solidFill>
                <a:latin typeface="Cambria"/>
                <a:cs typeface="Cambria"/>
              </a:rPr>
              <a:t>KI</a:t>
            </a:r>
            <a:r>
              <a:rPr sz="900" b="1" spc="-60" dirty="0">
                <a:solidFill>
                  <a:srgbClr val="404040"/>
                </a:solidFill>
                <a:latin typeface="Cambria"/>
                <a:cs typeface="Cambria"/>
              </a:rPr>
              <a:t> </a:t>
            </a:r>
            <a:r>
              <a:rPr sz="900" b="1" spc="-4" dirty="0">
                <a:solidFill>
                  <a:srgbClr val="404040"/>
                </a:solidFill>
                <a:latin typeface="Cambria"/>
                <a:cs typeface="Cambria"/>
              </a:rPr>
              <a:t>Gresik  </a:t>
            </a:r>
            <a:r>
              <a:rPr sz="750" dirty="0">
                <a:solidFill>
                  <a:srgbClr val="404040"/>
                </a:solidFill>
                <a:latin typeface="Cambria"/>
                <a:cs typeface="Cambria"/>
              </a:rPr>
              <a:t>Kab.</a:t>
            </a:r>
            <a:r>
              <a:rPr sz="750" spc="-71" dirty="0">
                <a:solidFill>
                  <a:srgbClr val="404040"/>
                </a:solidFill>
                <a:latin typeface="Cambria"/>
                <a:cs typeface="Cambria"/>
              </a:rPr>
              <a:t> </a:t>
            </a:r>
            <a:r>
              <a:rPr sz="750" dirty="0">
                <a:solidFill>
                  <a:srgbClr val="404040"/>
                </a:solidFill>
                <a:latin typeface="Cambria"/>
                <a:cs typeface="Cambria"/>
              </a:rPr>
              <a:t>Gresik,  </a:t>
            </a:r>
            <a:r>
              <a:rPr sz="750" spc="4" dirty="0">
                <a:solidFill>
                  <a:srgbClr val="404040"/>
                </a:solidFill>
                <a:latin typeface="Cambria"/>
                <a:cs typeface="Cambria"/>
              </a:rPr>
              <a:t>Jawa</a:t>
            </a:r>
            <a:r>
              <a:rPr sz="750" spc="-64" dirty="0">
                <a:solidFill>
                  <a:srgbClr val="404040"/>
                </a:solidFill>
                <a:latin typeface="Cambria"/>
                <a:cs typeface="Cambria"/>
              </a:rPr>
              <a:t> </a:t>
            </a:r>
            <a:r>
              <a:rPr sz="750" dirty="0">
                <a:solidFill>
                  <a:srgbClr val="404040"/>
                </a:solidFill>
                <a:latin typeface="Cambria"/>
                <a:cs typeface="Cambria"/>
              </a:rPr>
              <a:t>Timur</a:t>
            </a:r>
            <a:endParaRPr sz="750">
              <a:latin typeface="Cambria"/>
              <a:cs typeface="Cambria"/>
            </a:endParaRPr>
          </a:p>
        </p:txBody>
      </p:sp>
      <p:sp>
        <p:nvSpPr>
          <p:cNvPr id="44" name="object 44"/>
          <p:cNvSpPr txBox="1"/>
          <p:nvPr/>
        </p:nvSpPr>
        <p:spPr>
          <a:xfrm>
            <a:off x="2242852" y="2266855"/>
            <a:ext cx="1204913" cy="148117"/>
          </a:xfrm>
          <a:prstGeom prst="rect">
            <a:avLst/>
          </a:prstGeom>
        </p:spPr>
        <p:txBody>
          <a:bodyPr vert="horz" wrap="square" lIns="0" tIns="9525" rIns="0" bIns="0" rtlCol="0">
            <a:spAutoFit/>
          </a:bodyPr>
          <a:lstStyle/>
          <a:p>
            <a:pPr marL="9525">
              <a:spcBef>
                <a:spcPts val="75"/>
              </a:spcBef>
            </a:pPr>
            <a:r>
              <a:rPr sz="900" b="1" spc="-8" dirty="0">
                <a:solidFill>
                  <a:srgbClr val="404040"/>
                </a:solidFill>
                <a:latin typeface="Cambria"/>
                <a:cs typeface="Cambria"/>
              </a:rPr>
              <a:t>Kawasan</a:t>
            </a:r>
            <a:r>
              <a:rPr sz="900" b="1" spc="-38" dirty="0">
                <a:solidFill>
                  <a:srgbClr val="404040"/>
                </a:solidFill>
                <a:latin typeface="Cambria"/>
                <a:cs typeface="Cambria"/>
              </a:rPr>
              <a:t> </a:t>
            </a:r>
            <a:r>
              <a:rPr sz="900" b="1" spc="-4" dirty="0">
                <a:solidFill>
                  <a:srgbClr val="404040"/>
                </a:solidFill>
                <a:latin typeface="Cambria"/>
                <a:cs typeface="Cambria"/>
              </a:rPr>
              <a:t>Metropolitan</a:t>
            </a:r>
            <a:endParaRPr sz="900">
              <a:latin typeface="Cambria"/>
              <a:cs typeface="Cambria"/>
            </a:endParaRPr>
          </a:p>
        </p:txBody>
      </p:sp>
      <p:sp>
        <p:nvSpPr>
          <p:cNvPr id="45" name="object 45"/>
          <p:cNvSpPr txBox="1"/>
          <p:nvPr/>
        </p:nvSpPr>
        <p:spPr>
          <a:xfrm>
            <a:off x="2242852" y="2376583"/>
            <a:ext cx="768191" cy="148117"/>
          </a:xfrm>
          <a:prstGeom prst="rect">
            <a:avLst/>
          </a:prstGeom>
        </p:spPr>
        <p:txBody>
          <a:bodyPr vert="horz" wrap="square" lIns="0" tIns="9525" rIns="0" bIns="0" rtlCol="0">
            <a:spAutoFit/>
          </a:bodyPr>
          <a:lstStyle/>
          <a:p>
            <a:pPr marL="9525">
              <a:spcBef>
                <a:spcPts val="75"/>
              </a:spcBef>
            </a:pPr>
            <a:r>
              <a:rPr sz="900" b="1" dirty="0">
                <a:solidFill>
                  <a:srgbClr val="404040"/>
                </a:solidFill>
                <a:latin typeface="Cambria"/>
                <a:cs typeface="Cambria"/>
              </a:rPr>
              <a:t>Bandung</a:t>
            </a:r>
            <a:r>
              <a:rPr sz="900" b="1" spc="-60" dirty="0">
                <a:solidFill>
                  <a:srgbClr val="404040"/>
                </a:solidFill>
                <a:latin typeface="Cambria"/>
                <a:cs typeface="Cambria"/>
              </a:rPr>
              <a:t> </a:t>
            </a:r>
            <a:r>
              <a:rPr sz="900" b="1" spc="-11" dirty="0">
                <a:solidFill>
                  <a:srgbClr val="404040"/>
                </a:solidFill>
                <a:latin typeface="Cambria"/>
                <a:cs typeface="Cambria"/>
              </a:rPr>
              <a:t>Raya</a:t>
            </a:r>
            <a:endParaRPr sz="900">
              <a:latin typeface="Cambria"/>
              <a:cs typeface="Cambria"/>
            </a:endParaRPr>
          </a:p>
        </p:txBody>
      </p:sp>
      <p:sp>
        <p:nvSpPr>
          <p:cNvPr id="46" name="object 46"/>
          <p:cNvSpPr txBox="1"/>
          <p:nvPr/>
        </p:nvSpPr>
        <p:spPr>
          <a:xfrm>
            <a:off x="4813744" y="2335244"/>
            <a:ext cx="1201103" cy="258628"/>
          </a:xfrm>
          <a:prstGeom prst="rect">
            <a:avLst/>
          </a:prstGeom>
        </p:spPr>
        <p:txBody>
          <a:bodyPr vert="horz" wrap="square" lIns="0" tIns="36671" rIns="0" bIns="0" rtlCol="0">
            <a:spAutoFit/>
          </a:bodyPr>
          <a:lstStyle/>
          <a:p>
            <a:pPr marL="9525" marR="3810">
              <a:lnSpc>
                <a:spcPct val="80000"/>
              </a:lnSpc>
              <a:spcBef>
                <a:spcPts val="289"/>
              </a:spcBef>
            </a:pPr>
            <a:r>
              <a:rPr sz="900" b="1" spc="-8" dirty="0">
                <a:solidFill>
                  <a:srgbClr val="404040"/>
                </a:solidFill>
                <a:latin typeface="Cambria"/>
                <a:cs typeface="Cambria"/>
              </a:rPr>
              <a:t>Kawasan</a:t>
            </a:r>
            <a:r>
              <a:rPr sz="900" b="1" spc="-45" dirty="0">
                <a:solidFill>
                  <a:srgbClr val="404040"/>
                </a:solidFill>
                <a:latin typeface="Cambria"/>
                <a:cs typeface="Cambria"/>
              </a:rPr>
              <a:t> </a:t>
            </a:r>
            <a:r>
              <a:rPr sz="900" b="1" spc="-8" dirty="0">
                <a:solidFill>
                  <a:srgbClr val="404040"/>
                </a:solidFill>
                <a:latin typeface="Cambria"/>
                <a:cs typeface="Cambria"/>
              </a:rPr>
              <a:t>Metropolitan  </a:t>
            </a:r>
            <a:r>
              <a:rPr sz="900" b="1" spc="-4" dirty="0">
                <a:solidFill>
                  <a:srgbClr val="404040"/>
                </a:solidFill>
                <a:latin typeface="Cambria"/>
                <a:cs typeface="Cambria"/>
              </a:rPr>
              <a:t>Gerbangkertosusila</a:t>
            </a:r>
            <a:endParaRPr sz="900">
              <a:latin typeface="Cambria"/>
              <a:cs typeface="Cambria"/>
            </a:endParaRPr>
          </a:p>
        </p:txBody>
      </p:sp>
      <p:sp>
        <p:nvSpPr>
          <p:cNvPr id="47" name="object 47"/>
          <p:cNvSpPr/>
          <p:nvPr/>
        </p:nvSpPr>
        <p:spPr>
          <a:xfrm>
            <a:off x="1583054" y="2122551"/>
            <a:ext cx="507683" cy="498634"/>
          </a:xfrm>
          <a:custGeom>
            <a:avLst/>
            <a:gdLst/>
            <a:ahLst/>
            <a:cxnLst/>
            <a:rect l="l" t="t" r="r" b="b"/>
            <a:pathLst>
              <a:path w="676910" h="664844">
                <a:moveTo>
                  <a:pt x="338328" y="0"/>
                </a:moveTo>
                <a:lnTo>
                  <a:pt x="288340" y="3601"/>
                </a:lnTo>
                <a:lnTo>
                  <a:pt x="240627" y="14064"/>
                </a:lnTo>
                <a:lnTo>
                  <a:pt x="195713" y="30873"/>
                </a:lnTo>
                <a:lnTo>
                  <a:pt x="154120" y="53517"/>
                </a:lnTo>
                <a:lnTo>
                  <a:pt x="116374" y="81481"/>
                </a:lnTo>
                <a:lnTo>
                  <a:pt x="82998" y="114251"/>
                </a:lnTo>
                <a:lnTo>
                  <a:pt x="54515" y="151315"/>
                </a:lnTo>
                <a:lnTo>
                  <a:pt x="31450" y="192159"/>
                </a:lnTo>
                <a:lnTo>
                  <a:pt x="14327" y="236268"/>
                </a:lnTo>
                <a:lnTo>
                  <a:pt x="3669" y="283130"/>
                </a:lnTo>
                <a:lnTo>
                  <a:pt x="0" y="332232"/>
                </a:lnTo>
                <a:lnTo>
                  <a:pt x="3669" y="381333"/>
                </a:lnTo>
                <a:lnTo>
                  <a:pt x="14327" y="428195"/>
                </a:lnTo>
                <a:lnTo>
                  <a:pt x="31450" y="472304"/>
                </a:lnTo>
                <a:lnTo>
                  <a:pt x="54515" y="513148"/>
                </a:lnTo>
                <a:lnTo>
                  <a:pt x="82998" y="550212"/>
                </a:lnTo>
                <a:lnTo>
                  <a:pt x="116374" y="582982"/>
                </a:lnTo>
                <a:lnTo>
                  <a:pt x="154120" y="610946"/>
                </a:lnTo>
                <a:lnTo>
                  <a:pt x="195713" y="633590"/>
                </a:lnTo>
                <a:lnTo>
                  <a:pt x="240627" y="650399"/>
                </a:lnTo>
                <a:lnTo>
                  <a:pt x="288340" y="660862"/>
                </a:lnTo>
                <a:lnTo>
                  <a:pt x="338328" y="664464"/>
                </a:lnTo>
                <a:lnTo>
                  <a:pt x="388315" y="660862"/>
                </a:lnTo>
                <a:lnTo>
                  <a:pt x="436028" y="650399"/>
                </a:lnTo>
                <a:lnTo>
                  <a:pt x="480942" y="633590"/>
                </a:lnTo>
                <a:lnTo>
                  <a:pt x="522535" y="610946"/>
                </a:lnTo>
                <a:lnTo>
                  <a:pt x="560281" y="582982"/>
                </a:lnTo>
                <a:lnTo>
                  <a:pt x="593657" y="550212"/>
                </a:lnTo>
                <a:lnTo>
                  <a:pt x="622140" y="513148"/>
                </a:lnTo>
                <a:lnTo>
                  <a:pt x="645205" y="472304"/>
                </a:lnTo>
                <a:lnTo>
                  <a:pt x="662328" y="428195"/>
                </a:lnTo>
                <a:lnTo>
                  <a:pt x="672986" y="381333"/>
                </a:lnTo>
                <a:lnTo>
                  <a:pt x="676656" y="332232"/>
                </a:lnTo>
                <a:lnTo>
                  <a:pt x="672986" y="283130"/>
                </a:lnTo>
                <a:lnTo>
                  <a:pt x="662328" y="236268"/>
                </a:lnTo>
                <a:lnTo>
                  <a:pt x="645205" y="192159"/>
                </a:lnTo>
                <a:lnTo>
                  <a:pt x="622140" y="151315"/>
                </a:lnTo>
                <a:lnTo>
                  <a:pt x="593657" y="114251"/>
                </a:lnTo>
                <a:lnTo>
                  <a:pt x="560281" y="81481"/>
                </a:lnTo>
                <a:lnTo>
                  <a:pt x="522535" y="53517"/>
                </a:lnTo>
                <a:lnTo>
                  <a:pt x="480942" y="30873"/>
                </a:lnTo>
                <a:lnTo>
                  <a:pt x="436028" y="14064"/>
                </a:lnTo>
                <a:lnTo>
                  <a:pt x="388315" y="3601"/>
                </a:lnTo>
                <a:lnTo>
                  <a:pt x="338328" y="0"/>
                </a:lnTo>
                <a:close/>
              </a:path>
            </a:pathLst>
          </a:custGeom>
          <a:solidFill>
            <a:srgbClr val="A6A6A6">
              <a:alpha val="70199"/>
            </a:srgbClr>
          </a:solidFill>
        </p:spPr>
        <p:txBody>
          <a:bodyPr wrap="square" lIns="0" tIns="0" rIns="0" bIns="0" rtlCol="0"/>
          <a:lstStyle/>
          <a:p>
            <a:endParaRPr sz="1350"/>
          </a:p>
        </p:txBody>
      </p:sp>
      <p:sp>
        <p:nvSpPr>
          <p:cNvPr id="48" name="object 48"/>
          <p:cNvSpPr/>
          <p:nvPr/>
        </p:nvSpPr>
        <p:spPr>
          <a:xfrm>
            <a:off x="1583054" y="2122551"/>
            <a:ext cx="507683" cy="498634"/>
          </a:xfrm>
          <a:custGeom>
            <a:avLst/>
            <a:gdLst/>
            <a:ahLst/>
            <a:cxnLst/>
            <a:rect l="l" t="t" r="r" b="b"/>
            <a:pathLst>
              <a:path w="676910" h="664844">
                <a:moveTo>
                  <a:pt x="0" y="332232"/>
                </a:moveTo>
                <a:lnTo>
                  <a:pt x="3669" y="283130"/>
                </a:lnTo>
                <a:lnTo>
                  <a:pt x="14327" y="236268"/>
                </a:lnTo>
                <a:lnTo>
                  <a:pt x="31450" y="192159"/>
                </a:lnTo>
                <a:lnTo>
                  <a:pt x="54515" y="151315"/>
                </a:lnTo>
                <a:lnTo>
                  <a:pt x="82998" y="114251"/>
                </a:lnTo>
                <a:lnTo>
                  <a:pt x="116374" y="81481"/>
                </a:lnTo>
                <a:lnTo>
                  <a:pt x="154120" y="53517"/>
                </a:lnTo>
                <a:lnTo>
                  <a:pt x="195713" y="30873"/>
                </a:lnTo>
                <a:lnTo>
                  <a:pt x="240627" y="14064"/>
                </a:lnTo>
                <a:lnTo>
                  <a:pt x="288340" y="3601"/>
                </a:lnTo>
                <a:lnTo>
                  <a:pt x="338328" y="0"/>
                </a:lnTo>
                <a:lnTo>
                  <a:pt x="388315" y="3601"/>
                </a:lnTo>
                <a:lnTo>
                  <a:pt x="436028" y="14064"/>
                </a:lnTo>
                <a:lnTo>
                  <a:pt x="480942" y="30873"/>
                </a:lnTo>
                <a:lnTo>
                  <a:pt x="522535" y="53517"/>
                </a:lnTo>
                <a:lnTo>
                  <a:pt x="560281" y="81481"/>
                </a:lnTo>
                <a:lnTo>
                  <a:pt x="593657" y="114251"/>
                </a:lnTo>
                <a:lnTo>
                  <a:pt x="622140" y="151315"/>
                </a:lnTo>
                <a:lnTo>
                  <a:pt x="645205" y="192159"/>
                </a:lnTo>
                <a:lnTo>
                  <a:pt x="662328" y="236268"/>
                </a:lnTo>
                <a:lnTo>
                  <a:pt x="672986" y="283130"/>
                </a:lnTo>
                <a:lnTo>
                  <a:pt x="676656" y="332232"/>
                </a:lnTo>
                <a:lnTo>
                  <a:pt x="672986" y="381333"/>
                </a:lnTo>
                <a:lnTo>
                  <a:pt x="662328" y="428195"/>
                </a:lnTo>
                <a:lnTo>
                  <a:pt x="645205" y="472304"/>
                </a:lnTo>
                <a:lnTo>
                  <a:pt x="622140" y="513148"/>
                </a:lnTo>
                <a:lnTo>
                  <a:pt x="593657" y="550212"/>
                </a:lnTo>
                <a:lnTo>
                  <a:pt x="560281" y="582982"/>
                </a:lnTo>
                <a:lnTo>
                  <a:pt x="522535" y="610946"/>
                </a:lnTo>
                <a:lnTo>
                  <a:pt x="480942" y="633590"/>
                </a:lnTo>
                <a:lnTo>
                  <a:pt x="436028" y="650399"/>
                </a:lnTo>
                <a:lnTo>
                  <a:pt x="388315" y="660862"/>
                </a:lnTo>
                <a:lnTo>
                  <a:pt x="338328" y="664464"/>
                </a:lnTo>
                <a:lnTo>
                  <a:pt x="288340" y="660862"/>
                </a:lnTo>
                <a:lnTo>
                  <a:pt x="240627" y="650399"/>
                </a:lnTo>
                <a:lnTo>
                  <a:pt x="195713" y="633590"/>
                </a:lnTo>
                <a:lnTo>
                  <a:pt x="154120" y="610946"/>
                </a:lnTo>
                <a:lnTo>
                  <a:pt x="116374" y="582982"/>
                </a:lnTo>
                <a:lnTo>
                  <a:pt x="82998" y="550212"/>
                </a:lnTo>
                <a:lnTo>
                  <a:pt x="54515" y="513148"/>
                </a:lnTo>
                <a:lnTo>
                  <a:pt x="31450" y="472304"/>
                </a:lnTo>
                <a:lnTo>
                  <a:pt x="14327" y="428195"/>
                </a:lnTo>
                <a:lnTo>
                  <a:pt x="3669" y="381333"/>
                </a:lnTo>
                <a:lnTo>
                  <a:pt x="0" y="332232"/>
                </a:lnTo>
                <a:close/>
              </a:path>
            </a:pathLst>
          </a:custGeom>
          <a:ln w="27432">
            <a:solidFill>
              <a:srgbClr val="000000"/>
            </a:solidFill>
          </a:ln>
        </p:spPr>
        <p:txBody>
          <a:bodyPr wrap="square" lIns="0" tIns="0" rIns="0" bIns="0" rtlCol="0"/>
          <a:lstStyle/>
          <a:p>
            <a:endParaRPr sz="1350"/>
          </a:p>
        </p:txBody>
      </p:sp>
      <p:sp>
        <p:nvSpPr>
          <p:cNvPr id="49" name="object 49"/>
          <p:cNvSpPr txBox="1"/>
          <p:nvPr/>
        </p:nvSpPr>
        <p:spPr>
          <a:xfrm>
            <a:off x="1764886" y="1617630"/>
            <a:ext cx="1296353" cy="487698"/>
          </a:xfrm>
          <a:prstGeom prst="rect">
            <a:avLst/>
          </a:prstGeom>
        </p:spPr>
        <p:txBody>
          <a:bodyPr vert="horz" wrap="square" lIns="0" tIns="9525" rIns="0" bIns="0" rtlCol="0">
            <a:spAutoFit/>
          </a:bodyPr>
          <a:lstStyle/>
          <a:p>
            <a:pPr marL="9525">
              <a:lnSpc>
                <a:spcPts val="994"/>
              </a:lnSpc>
              <a:spcBef>
                <a:spcPts val="75"/>
              </a:spcBef>
            </a:pPr>
            <a:r>
              <a:rPr sz="900" b="1" spc="-4" dirty="0">
                <a:solidFill>
                  <a:srgbClr val="404040"/>
                </a:solidFill>
                <a:latin typeface="Cambria"/>
                <a:cs typeface="Cambria"/>
              </a:rPr>
              <a:t>Pariwisata</a:t>
            </a:r>
            <a:r>
              <a:rPr sz="900" b="1" spc="-98" dirty="0">
                <a:solidFill>
                  <a:srgbClr val="404040"/>
                </a:solidFill>
                <a:latin typeface="Cambria"/>
                <a:cs typeface="Cambria"/>
              </a:rPr>
              <a:t> </a:t>
            </a:r>
            <a:r>
              <a:rPr sz="900" b="1" spc="-4" dirty="0">
                <a:solidFill>
                  <a:srgbClr val="404040"/>
                </a:solidFill>
                <a:latin typeface="Cambria"/>
                <a:cs typeface="Cambria"/>
              </a:rPr>
              <a:t>Kep.Seribu</a:t>
            </a:r>
            <a:endParaRPr sz="900">
              <a:latin typeface="Cambria"/>
              <a:cs typeface="Cambria"/>
            </a:endParaRPr>
          </a:p>
          <a:p>
            <a:pPr marL="20955">
              <a:lnSpc>
                <a:spcPts val="806"/>
              </a:lnSpc>
            </a:pPr>
            <a:r>
              <a:rPr sz="750" dirty="0">
                <a:solidFill>
                  <a:srgbClr val="404040"/>
                </a:solidFill>
                <a:latin typeface="Cambria"/>
                <a:cs typeface="Cambria"/>
              </a:rPr>
              <a:t>Kab. </a:t>
            </a:r>
            <a:r>
              <a:rPr sz="750" spc="-4" dirty="0">
                <a:solidFill>
                  <a:srgbClr val="404040"/>
                </a:solidFill>
                <a:latin typeface="Cambria"/>
                <a:cs typeface="Cambria"/>
              </a:rPr>
              <a:t>Kep.Seribu, DKI</a:t>
            </a:r>
            <a:r>
              <a:rPr sz="750" spc="-75" dirty="0">
                <a:solidFill>
                  <a:srgbClr val="404040"/>
                </a:solidFill>
                <a:latin typeface="Cambria"/>
                <a:cs typeface="Cambria"/>
              </a:rPr>
              <a:t> </a:t>
            </a:r>
            <a:r>
              <a:rPr sz="750" dirty="0">
                <a:solidFill>
                  <a:srgbClr val="404040"/>
                </a:solidFill>
                <a:latin typeface="Cambria"/>
                <a:cs typeface="Cambria"/>
              </a:rPr>
              <a:t>Jakarta</a:t>
            </a:r>
            <a:endParaRPr sz="750">
              <a:latin typeface="Cambria"/>
              <a:cs typeface="Cambria"/>
            </a:endParaRPr>
          </a:p>
          <a:p>
            <a:pPr marL="139541" marR="3810">
              <a:lnSpc>
                <a:spcPct val="80000"/>
              </a:lnSpc>
              <a:spcBef>
                <a:spcPts val="206"/>
              </a:spcBef>
            </a:pPr>
            <a:r>
              <a:rPr sz="900" b="1" spc="-8" dirty="0">
                <a:solidFill>
                  <a:srgbClr val="404040"/>
                </a:solidFill>
                <a:latin typeface="Cambria"/>
                <a:cs typeface="Cambria"/>
              </a:rPr>
              <a:t>Kawasan</a:t>
            </a:r>
            <a:r>
              <a:rPr sz="900" b="1" spc="-53" dirty="0">
                <a:solidFill>
                  <a:srgbClr val="404040"/>
                </a:solidFill>
                <a:latin typeface="Cambria"/>
                <a:cs typeface="Cambria"/>
              </a:rPr>
              <a:t> </a:t>
            </a:r>
            <a:r>
              <a:rPr sz="900" b="1" spc="-4" dirty="0">
                <a:solidFill>
                  <a:srgbClr val="404040"/>
                </a:solidFill>
                <a:latin typeface="Cambria"/>
                <a:cs typeface="Cambria"/>
              </a:rPr>
              <a:t>Megapolitan  Jabodetabek</a:t>
            </a:r>
            <a:endParaRPr sz="900">
              <a:latin typeface="Cambria"/>
              <a:cs typeface="Cambria"/>
            </a:endParaRPr>
          </a:p>
        </p:txBody>
      </p:sp>
      <p:sp>
        <p:nvSpPr>
          <p:cNvPr id="50" name="object 50"/>
          <p:cNvSpPr/>
          <p:nvPr/>
        </p:nvSpPr>
        <p:spPr>
          <a:xfrm>
            <a:off x="1247012" y="2168271"/>
            <a:ext cx="180594" cy="182879"/>
          </a:xfrm>
          <a:prstGeom prst="rect">
            <a:avLst/>
          </a:prstGeom>
          <a:blipFill>
            <a:blip r:embed="rId17" cstate="print"/>
            <a:stretch>
              <a:fillRect/>
            </a:stretch>
          </a:blipFill>
        </p:spPr>
        <p:txBody>
          <a:bodyPr wrap="square" lIns="0" tIns="0" rIns="0" bIns="0" rtlCol="0"/>
          <a:lstStyle/>
          <a:p>
            <a:endParaRPr sz="1350"/>
          </a:p>
        </p:txBody>
      </p:sp>
      <p:sp>
        <p:nvSpPr>
          <p:cNvPr id="51" name="object 51"/>
          <p:cNvSpPr/>
          <p:nvPr/>
        </p:nvSpPr>
        <p:spPr>
          <a:xfrm>
            <a:off x="1247012" y="2168270"/>
            <a:ext cx="180975" cy="182880"/>
          </a:xfrm>
          <a:custGeom>
            <a:avLst/>
            <a:gdLst/>
            <a:ahLst/>
            <a:cxnLst/>
            <a:rect l="l" t="t" r="r" b="b"/>
            <a:pathLst>
              <a:path w="241300" h="243839">
                <a:moveTo>
                  <a:pt x="0" y="121920"/>
                </a:moveTo>
                <a:lnTo>
                  <a:pt x="9453" y="74473"/>
                </a:lnTo>
                <a:lnTo>
                  <a:pt x="35242" y="35718"/>
                </a:lnTo>
                <a:lnTo>
                  <a:pt x="73509" y="9584"/>
                </a:lnTo>
                <a:lnTo>
                  <a:pt x="120396" y="0"/>
                </a:lnTo>
                <a:lnTo>
                  <a:pt x="167282" y="9584"/>
                </a:lnTo>
                <a:lnTo>
                  <a:pt x="205549" y="35718"/>
                </a:lnTo>
                <a:lnTo>
                  <a:pt x="231338" y="74473"/>
                </a:lnTo>
                <a:lnTo>
                  <a:pt x="240792" y="121920"/>
                </a:lnTo>
                <a:lnTo>
                  <a:pt x="231338" y="169366"/>
                </a:lnTo>
                <a:lnTo>
                  <a:pt x="205549" y="208121"/>
                </a:lnTo>
                <a:lnTo>
                  <a:pt x="167282" y="234255"/>
                </a:lnTo>
                <a:lnTo>
                  <a:pt x="120396" y="243839"/>
                </a:lnTo>
                <a:lnTo>
                  <a:pt x="73509" y="234255"/>
                </a:lnTo>
                <a:lnTo>
                  <a:pt x="35242" y="208121"/>
                </a:lnTo>
                <a:lnTo>
                  <a:pt x="9453" y="169366"/>
                </a:lnTo>
                <a:lnTo>
                  <a:pt x="0" y="121920"/>
                </a:lnTo>
                <a:close/>
              </a:path>
            </a:pathLst>
          </a:custGeom>
          <a:ln w="27431">
            <a:solidFill>
              <a:srgbClr val="00AF50"/>
            </a:solidFill>
          </a:ln>
        </p:spPr>
        <p:txBody>
          <a:bodyPr wrap="square" lIns="0" tIns="0" rIns="0" bIns="0" rtlCol="0"/>
          <a:lstStyle/>
          <a:p>
            <a:endParaRPr sz="1350"/>
          </a:p>
        </p:txBody>
      </p:sp>
      <p:sp>
        <p:nvSpPr>
          <p:cNvPr id="52" name="object 52"/>
          <p:cNvSpPr/>
          <p:nvPr/>
        </p:nvSpPr>
        <p:spPr>
          <a:xfrm>
            <a:off x="1935099" y="2513457"/>
            <a:ext cx="395764" cy="391001"/>
          </a:xfrm>
          <a:custGeom>
            <a:avLst/>
            <a:gdLst/>
            <a:ahLst/>
            <a:cxnLst/>
            <a:rect l="l" t="t" r="r" b="b"/>
            <a:pathLst>
              <a:path w="527685" h="521335">
                <a:moveTo>
                  <a:pt x="263651" y="0"/>
                </a:moveTo>
                <a:lnTo>
                  <a:pt x="216244" y="4199"/>
                </a:lnTo>
                <a:lnTo>
                  <a:pt x="171631" y="16308"/>
                </a:lnTo>
                <a:lnTo>
                  <a:pt x="130555" y="35588"/>
                </a:lnTo>
                <a:lnTo>
                  <a:pt x="93760" y="61302"/>
                </a:lnTo>
                <a:lnTo>
                  <a:pt x="61988" y="92715"/>
                </a:lnTo>
                <a:lnTo>
                  <a:pt x="35983" y="129088"/>
                </a:lnTo>
                <a:lnTo>
                  <a:pt x="16488" y="169685"/>
                </a:lnTo>
                <a:lnTo>
                  <a:pt x="4245" y="213769"/>
                </a:lnTo>
                <a:lnTo>
                  <a:pt x="0" y="260603"/>
                </a:lnTo>
                <a:lnTo>
                  <a:pt x="4245" y="307438"/>
                </a:lnTo>
                <a:lnTo>
                  <a:pt x="16488" y="351522"/>
                </a:lnTo>
                <a:lnTo>
                  <a:pt x="35983" y="392119"/>
                </a:lnTo>
                <a:lnTo>
                  <a:pt x="61988" y="428492"/>
                </a:lnTo>
                <a:lnTo>
                  <a:pt x="93760" y="459905"/>
                </a:lnTo>
                <a:lnTo>
                  <a:pt x="130556" y="485619"/>
                </a:lnTo>
                <a:lnTo>
                  <a:pt x="171631" y="504899"/>
                </a:lnTo>
                <a:lnTo>
                  <a:pt x="216244" y="517008"/>
                </a:lnTo>
                <a:lnTo>
                  <a:pt x="263651" y="521208"/>
                </a:lnTo>
                <a:lnTo>
                  <a:pt x="311059" y="517008"/>
                </a:lnTo>
                <a:lnTo>
                  <a:pt x="355672" y="504899"/>
                </a:lnTo>
                <a:lnTo>
                  <a:pt x="396748" y="485619"/>
                </a:lnTo>
                <a:lnTo>
                  <a:pt x="433543" y="459905"/>
                </a:lnTo>
                <a:lnTo>
                  <a:pt x="465315" y="428492"/>
                </a:lnTo>
                <a:lnTo>
                  <a:pt x="491320" y="392119"/>
                </a:lnTo>
                <a:lnTo>
                  <a:pt x="510815" y="351522"/>
                </a:lnTo>
                <a:lnTo>
                  <a:pt x="523058" y="307438"/>
                </a:lnTo>
                <a:lnTo>
                  <a:pt x="527304" y="260603"/>
                </a:lnTo>
                <a:lnTo>
                  <a:pt x="523058" y="213769"/>
                </a:lnTo>
                <a:lnTo>
                  <a:pt x="510815" y="169685"/>
                </a:lnTo>
                <a:lnTo>
                  <a:pt x="491320" y="129088"/>
                </a:lnTo>
                <a:lnTo>
                  <a:pt x="465315" y="92715"/>
                </a:lnTo>
                <a:lnTo>
                  <a:pt x="433543" y="61302"/>
                </a:lnTo>
                <a:lnTo>
                  <a:pt x="396747" y="35588"/>
                </a:lnTo>
                <a:lnTo>
                  <a:pt x="355672" y="16308"/>
                </a:lnTo>
                <a:lnTo>
                  <a:pt x="311059" y="4199"/>
                </a:lnTo>
                <a:lnTo>
                  <a:pt x="263651" y="0"/>
                </a:lnTo>
                <a:close/>
              </a:path>
            </a:pathLst>
          </a:custGeom>
          <a:solidFill>
            <a:srgbClr val="FFD966">
              <a:alpha val="70199"/>
            </a:srgbClr>
          </a:solidFill>
        </p:spPr>
        <p:txBody>
          <a:bodyPr wrap="square" lIns="0" tIns="0" rIns="0" bIns="0" rtlCol="0"/>
          <a:lstStyle/>
          <a:p>
            <a:endParaRPr sz="1350"/>
          </a:p>
        </p:txBody>
      </p:sp>
      <p:sp>
        <p:nvSpPr>
          <p:cNvPr id="53" name="object 53"/>
          <p:cNvSpPr/>
          <p:nvPr/>
        </p:nvSpPr>
        <p:spPr>
          <a:xfrm>
            <a:off x="1935099" y="2513457"/>
            <a:ext cx="395764" cy="391001"/>
          </a:xfrm>
          <a:custGeom>
            <a:avLst/>
            <a:gdLst/>
            <a:ahLst/>
            <a:cxnLst/>
            <a:rect l="l" t="t" r="r" b="b"/>
            <a:pathLst>
              <a:path w="527685" h="521335">
                <a:moveTo>
                  <a:pt x="0" y="260603"/>
                </a:moveTo>
                <a:lnTo>
                  <a:pt x="4245" y="213769"/>
                </a:lnTo>
                <a:lnTo>
                  <a:pt x="16488" y="169685"/>
                </a:lnTo>
                <a:lnTo>
                  <a:pt x="35983" y="129088"/>
                </a:lnTo>
                <a:lnTo>
                  <a:pt x="61988" y="92715"/>
                </a:lnTo>
                <a:lnTo>
                  <a:pt x="93760" y="61302"/>
                </a:lnTo>
                <a:lnTo>
                  <a:pt x="130555" y="35588"/>
                </a:lnTo>
                <a:lnTo>
                  <a:pt x="171631" y="16308"/>
                </a:lnTo>
                <a:lnTo>
                  <a:pt x="216244" y="4199"/>
                </a:lnTo>
                <a:lnTo>
                  <a:pt x="263651" y="0"/>
                </a:lnTo>
                <a:lnTo>
                  <a:pt x="311059" y="4199"/>
                </a:lnTo>
                <a:lnTo>
                  <a:pt x="355672" y="16308"/>
                </a:lnTo>
                <a:lnTo>
                  <a:pt x="396747" y="35588"/>
                </a:lnTo>
                <a:lnTo>
                  <a:pt x="433543" y="61302"/>
                </a:lnTo>
                <a:lnTo>
                  <a:pt x="465315" y="92715"/>
                </a:lnTo>
                <a:lnTo>
                  <a:pt x="491320" y="129088"/>
                </a:lnTo>
                <a:lnTo>
                  <a:pt x="510815" y="169685"/>
                </a:lnTo>
                <a:lnTo>
                  <a:pt x="523058" y="213769"/>
                </a:lnTo>
                <a:lnTo>
                  <a:pt x="527304" y="260603"/>
                </a:lnTo>
                <a:lnTo>
                  <a:pt x="523058" y="307438"/>
                </a:lnTo>
                <a:lnTo>
                  <a:pt x="510815" y="351522"/>
                </a:lnTo>
                <a:lnTo>
                  <a:pt x="491320" y="392119"/>
                </a:lnTo>
                <a:lnTo>
                  <a:pt x="465315" y="428492"/>
                </a:lnTo>
                <a:lnTo>
                  <a:pt x="433543" y="459905"/>
                </a:lnTo>
                <a:lnTo>
                  <a:pt x="396748" y="485619"/>
                </a:lnTo>
                <a:lnTo>
                  <a:pt x="355672" y="504899"/>
                </a:lnTo>
                <a:lnTo>
                  <a:pt x="311059" y="517008"/>
                </a:lnTo>
                <a:lnTo>
                  <a:pt x="263651" y="521208"/>
                </a:lnTo>
                <a:lnTo>
                  <a:pt x="216244" y="517008"/>
                </a:lnTo>
                <a:lnTo>
                  <a:pt x="171631" y="504899"/>
                </a:lnTo>
                <a:lnTo>
                  <a:pt x="130556" y="485619"/>
                </a:lnTo>
                <a:lnTo>
                  <a:pt x="93760" y="459905"/>
                </a:lnTo>
                <a:lnTo>
                  <a:pt x="61988" y="428492"/>
                </a:lnTo>
                <a:lnTo>
                  <a:pt x="35983" y="392119"/>
                </a:lnTo>
                <a:lnTo>
                  <a:pt x="16488" y="351522"/>
                </a:lnTo>
                <a:lnTo>
                  <a:pt x="4245" y="307438"/>
                </a:lnTo>
                <a:lnTo>
                  <a:pt x="0" y="260603"/>
                </a:lnTo>
                <a:close/>
              </a:path>
            </a:pathLst>
          </a:custGeom>
          <a:ln w="27431">
            <a:solidFill>
              <a:srgbClr val="C55A11"/>
            </a:solidFill>
          </a:ln>
        </p:spPr>
        <p:txBody>
          <a:bodyPr wrap="square" lIns="0" tIns="0" rIns="0" bIns="0" rtlCol="0"/>
          <a:lstStyle/>
          <a:p>
            <a:endParaRPr sz="1350"/>
          </a:p>
        </p:txBody>
      </p:sp>
      <p:sp>
        <p:nvSpPr>
          <p:cNvPr id="54" name="object 54"/>
          <p:cNvSpPr/>
          <p:nvPr/>
        </p:nvSpPr>
        <p:spPr>
          <a:xfrm>
            <a:off x="3775329" y="2547747"/>
            <a:ext cx="402431" cy="395764"/>
          </a:xfrm>
          <a:custGeom>
            <a:avLst/>
            <a:gdLst/>
            <a:ahLst/>
            <a:cxnLst/>
            <a:rect l="l" t="t" r="r" b="b"/>
            <a:pathLst>
              <a:path w="536575" h="527685">
                <a:moveTo>
                  <a:pt x="268224" y="0"/>
                </a:moveTo>
                <a:lnTo>
                  <a:pt x="220024" y="4245"/>
                </a:lnTo>
                <a:lnTo>
                  <a:pt x="174653" y="16488"/>
                </a:lnTo>
                <a:lnTo>
                  <a:pt x="132870" y="35983"/>
                </a:lnTo>
                <a:lnTo>
                  <a:pt x="95432" y="61988"/>
                </a:lnTo>
                <a:lnTo>
                  <a:pt x="63100" y="93760"/>
                </a:lnTo>
                <a:lnTo>
                  <a:pt x="36632" y="130556"/>
                </a:lnTo>
                <a:lnTo>
                  <a:pt x="16786" y="171631"/>
                </a:lnTo>
                <a:lnTo>
                  <a:pt x="4323" y="216244"/>
                </a:lnTo>
                <a:lnTo>
                  <a:pt x="0" y="263651"/>
                </a:lnTo>
                <a:lnTo>
                  <a:pt x="4323" y="311059"/>
                </a:lnTo>
                <a:lnTo>
                  <a:pt x="16786" y="355672"/>
                </a:lnTo>
                <a:lnTo>
                  <a:pt x="36632" y="396747"/>
                </a:lnTo>
                <a:lnTo>
                  <a:pt x="63100" y="433543"/>
                </a:lnTo>
                <a:lnTo>
                  <a:pt x="95432" y="465315"/>
                </a:lnTo>
                <a:lnTo>
                  <a:pt x="132870" y="491320"/>
                </a:lnTo>
                <a:lnTo>
                  <a:pt x="174653" y="510815"/>
                </a:lnTo>
                <a:lnTo>
                  <a:pt x="220024" y="523058"/>
                </a:lnTo>
                <a:lnTo>
                  <a:pt x="268224" y="527303"/>
                </a:lnTo>
                <a:lnTo>
                  <a:pt x="316423" y="523058"/>
                </a:lnTo>
                <a:lnTo>
                  <a:pt x="361794" y="510815"/>
                </a:lnTo>
                <a:lnTo>
                  <a:pt x="403577" y="491320"/>
                </a:lnTo>
                <a:lnTo>
                  <a:pt x="441015" y="465315"/>
                </a:lnTo>
                <a:lnTo>
                  <a:pt x="473347" y="433543"/>
                </a:lnTo>
                <a:lnTo>
                  <a:pt x="499815" y="396747"/>
                </a:lnTo>
                <a:lnTo>
                  <a:pt x="519661" y="355672"/>
                </a:lnTo>
                <a:lnTo>
                  <a:pt x="532124" y="311059"/>
                </a:lnTo>
                <a:lnTo>
                  <a:pt x="536448" y="263651"/>
                </a:lnTo>
                <a:lnTo>
                  <a:pt x="532124" y="216244"/>
                </a:lnTo>
                <a:lnTo>
                  <a:pt x="519661" y="171631"/>
                </a:lnTo>
                <a:lnTo>
                  <a:pt x="499815" y="130556"/>
                </a:lnTo>
                <a:lnTo>
                  <a:pt x="473347" y="93760"/>
                </a:lnTo>
                <a:lnTo>
                  <a:pt x="441015" y="61988"/>
                </a:lnTo>
                <a:lnTo>
                  <a:pt x="403577" y="35983"/>
                </a:lnTo>
                <a:lnTo>
                  <a:pt x="361794" y="16488"/>
                </a:lnTo>
                <a:lnTo>
                  <a:pt x="316423" y="4245"/>
                </a:lnTo>
                <a:lnTo>
                  <a:pt x="268224" y="0"/>
                </a:lnTo>
                <a:close/>
              </a:path>
            </a:pathLst>
          </a:custGeom>
          <a:solidFill>
            <a:srgbClr val="FFD966">
              <a:alpha val="70199"/>
            </a:srgbClr>
          </a:solidFill>
        </p:spPr>
        <p:txBody>
          <a:bodyPr wrap="square" lIns="0" tIns="0" rIns="0" bIns="0" rtlCol="0"/>
          <a:lstStyle/>
          <a:p>
            <a:endParaRPr sz="1350"/>
          </a:p>
        </p:txBody>
      </p:sp>
      <p:sp>
        <p:nvSpPr>
          <p:cNvPr id="55" name="object 55"/>
          <p:cNvSpPr/>
          <p:nvPr/>
        </p:nvSpPr>
        <p:spPr>
          <a:xfrm>
            <a:off x="3775329" y="2547747"/>
            <a:ext cx="402431" cy="395764"/>
          </a:xfrm>
          <a:custGeom>
            <a:avLst/>
            <a:gdLst/>
            <a:ahLst/>
            <a:cxnLst/>
            <a:rect l="l" t="t" r="r" b="b"/>
            <a:pathLst>
              <a:path w="536575" h="527685">
                <a:moveTo>
                  <a:pt x="0" y="263651"/>
                </a:moveTo>
                <a:lnTo>
                  <a:pt x="4323" y="216244"/>
                </a:lnTo>
                <a:lnTo>
                  <a:pt x="16786" y="171631"/>
                </a:lnTo>
                <a:lnTo>
                  <a:pt x="36632" y="130555"/>
                </a:lnTo>
                <a:lnTo>
                  <a:pt x="63100" y="93760"/>
                </a:lnTo>
                <a:lnTo>
                  <a:pt x="95432" y="61988"/>
                </a:lnTo>
                <a:lnTo>
                  <a:pt x="132870" y="35983"/>
                </a:lnTo>
                <a:lnTo>
                  <a:pt x="174653" y="16488"/>
                </a:lnTo>
                <a:lnTo>
                  <a:pt x="220024" y="4245"/>
                </a:lnTo>
                <a:lnTo>
                  <a:pt x="268224" y="0"/>
                </a:lnTo>
                <a:lnTo>
                  <a:pt x="316423" y="4245"/>
                </a:lnTo>
                <a:lnTo>
                  <a:pt x="361794" y="16488"/>
                </a:lnTo>
                <a:lnTo>
                  <a:pt x="403577" y="35983"/>
                </a:lnTo>
                <a:lnTo>
                  <a:pt x="441015" y="61988"/>
                </a:lnTo>
                <a:lnTo>
                  <a:pt x="473347" y="93760"/>
                </a:lnTo>
                <a:lnTo>
                  <a:pt x="499815" y="130556"/>
                </a:lnTo>
                <a:lnTo>
                  <a:pt x="519661" y="171631"/>
                </a:lnTo>
                <a:lnTo>
                  <a:pt x="532124" y="216244"/>
                </a:lnTo>
                <a:lnTo>
                  <a:pt x="536448" y="263651"/>
                </a:lnTo>
                <a:lnTo>
                  <a:pt x="532124" y="311059"/>
                </a:lnTo>
                <a:lnTo>
                  <a:pt x="519661" y="355672"/>
                </a:lnTo>
                <a:lnTo>
                  <a:pt x="499815" y="396747"/>
                </a:lnTo>
                <a:lnTo>
                  <a:pt x="473347" y="433543"/>
                </a:lnTo>
                <a:lnTo>
                  <a:pt x="441015" y="465315"/>
                </a:lnTo>
                <a:lnTo>
                  <a:pt x="403577" y="491320"/>
                </a:lnTo>
                <a:lnTo>
                  <a:pt x="361794" y="510815"/>
                </a:lnTo>
                <a:lnTo>
                  <a:pt x="316423" y="523058"/>
                </a:lnTo>
                <a:lnTo>
                  <a:pt x="268224" y="527303"/>
                </a:lnTo>
                <a:lnTo>
                  <a:pt x="220024" y="523058"/>
                </a:lnTo>
                <a:lnTo>
                  <a:pt x="174653" y="510815"/>
                </a:lnTo>
                <a:lnTo>
                  <a:pt x="132870" y="491320"/>
                </a:lnTo>
                <a:lnTo>
                  <a:pt x="95432" y="465315"/>
                </a:lnTo>
                <a:lnTo>
                  <a:pt x="63100" y="433543"/>
                </a:lnTo>
                <a:lnTo>
                  <a:pt x="36632" y="396747"/>
                </a:lnTo>
                <a:lnTo>
                  <a:pt x="16786" y="355672"/>
                </a:lnTo>
                <a:lnTo>
                  <a:pt x="4323" y="311059"/>
                </a:lnTo>
                <a:lnTo>
                  <a:pt x="0" y="263651"/>
                </a:lnTo>
                <a:close/>
              </a:path>
            </a:pathLst>
          </a:custGeom>
          <a:ln w="27432">
            <a:solidFill>
              <a:srgbClr val="C55A11"/>
            </a:solidFill>
          </a:ln>
        </p:spPr>
        <p:txBody>
          <a:bodyPr wrap="square" lIns="0" tIns="0" rIns="0" bIns="0" rtlCol="0"/>
          <a:lstStyle/>
          <a:p>
            <a:endParaRPr sz="1350"/>
          </a:p>
        </p:txBody>
      </p:sp>
      <p:sp>
        <p:nvSpPr>
          <p:cNvPr id="56" name="object 56"/>
          <p:cNvSpPr/>
          <p:nvPr/>
        </p:nvSpPr>
        <p:spPr>
          <a:xfrm>
            <a:off x="2095119" y="2851784"/>
            <a:ext cx="178308" cy="182880"/>
          </a:xfrm>
          <a:prstGeom prst="rect">
            <a:avLst/>
          </a:prstGeom>
          <a:blipFill>
            <a:blip r:embed="rId18" cstate="print"/>
            <a:stretch>
              <a:fillRect/>
            </a:stretch>
          </a:blipFill>
        </p:spPr>
        <p:txBody>
          <a:bodyPr wrap="square" lIns="0" tIns="0" rIns="0" bIns="0" rtlCol="0"/>
          <a:lstStyle/>
          <a:p>
            <a:endParaRPr sz="1350"/>
          </a:p>
        </p:txBody>
      </p:sp>
      <p:sp>
        <p:nvSpPr>
          <p:cNvPr id="57" name="object 57"/>
          <p:cNvSpPr/>
          <p:nvPr/>
        </p:nvSpPr>
        <p:spPr>
          <a:xfrm>
            <a:off x="2095119" y="2851784"/>
            <a:ext cx="178594" cy="182880"/>
          </a:xfrm>
          <a:custGeom>
            <a:avLst/>
            <a:gdLst/>
            <a:ahLst/>
            <a:cxnLst/>
            <a:rect l="l" t="t" r="r" b="b"/>
            <a:pathLst>
              <a:path w="238125" h="243839">
                <a:moveTo>
                  <a:pt x="0" y="121920"/>
                </a:moveTo>
                <a:lnTo>
                  <a:pt x="9340" y="74473"/>
                </a:lnTo>
                <a:lnTo>
                  <a:pt x="34813" y="35718"/>
                </a:lnTo>
                <a:lnTo>
                  <a:pt x="72598" y="9584"/>
                </a:lnTo>
                <a:lnTo>
                  <a:pt x="118871" y="0"/>
                </a:lnTo>
                <a:lnTo>
                  <a:pt x="165145" y="9584"/>
                </a:lnTo>
                <a:lnTo>
                  <a:pt x="202930" y="35718"/>
                </a:lnTo>
                <a:lnTo>
                  <a:pt x="228403" y="74473"/>
                </a:lnTo>
                <a:lnTo>
                  <a:pt x="237744" y="121920"/>
                </a:lnTo>
                <a:lnTo>
                  <a:pt x="228403" y="169366"/>
                </a:lnTo>
                <a:lnTo>
                  <a:pt x="202930" y="208121"/>
                </a:lnTo>
                <a:lnTo>
                  <a:pt x="165145" y="234255"/>
                </a:lnTo>
                <a:lnTo>
                  <a:pt x="118871" y="243840"/>
                </a:lnTo>
                <a:lnTo>
                  <a:pt x="72598" y="234255"/>
                </a:lnTo>
                <a:lnTo>
                  <a:pt x="34813" y="208121"/>
                </a:lnTo>
                <a:lnTo>
                  <a:pt x="9340" y="169366"/>
                </a:lnTo>
                <a:lnTo>
                  <a:pt x="0" y="121920"/>
                </a:lnTo>
                <a:close/>
              </a:path>
            </a:pathLst>
          </a:custGeom>
          <a:ln w="27432">
            <a:solidFill>
              <a:srgbClr val="00AF50"/>
            </a:solidFill>
          </a:ln>
        </p:spPr>
        <p:txBody>
          <a:bodyPr wrap="square" lIns="0" tIns="0" rIns="0" bIns="0" rtlCol="0"/>
          <a:lstStyle/>
          <a:p>
            <a:endParaRPr sz="1350"/>
          </a:p>
        </p:txBody>
      </p:sp>
      <p:sp>
        <p:nvSpPr>
          <p:cNvPr id="58" name="object 58"/>
          <p:cNvSpPr/>
          <p:nvPr/>
        </p:nvSpPr>
        <p:spPr>
          <a:xfrm>
            <a:off x="1361312" y="2282571"/>
            <a:ext cx="180594" cy="182879"/>
          </a:xfrm>
          <a:prstGeom prst="rect">
            <a:avLst/>
          </a:prstGeom>
          <a:blipFill>
            <a:blip r:embed="rId17" cstate="print"/>
            <a:stretch>
              <a:fillRect/>
            </a:stretch>
          </a:blipFill>
        </p:spPr>
        <p:txBody>
          <a:bodyPr wrap="square" lIns="0" tIns="0" rIns="0" bIns="0" rtlCol="0"/>
          <a:lstStyle/>
          <a:p>
            <a:endParaRPr sz="1350"/>
          </a:p>
        </p:txBody>
      </p:sp>
      <p:sp>
        <p:nvSpPr>
          <p:cNvPr id="59" name="object 59"/>
          <p:cNvSpPr/>
          <p:nvPr/>
        </p:nvSpPr>
        <p:spPr>
          <a:xfrm>
            <a:off x="1361312" y="2282570"/>
            <a:ext cx="180975" cy="182880"/>
          </a:xfrm>
          <a:custGeom>
            <a:avLst/>
            <a:gdLst/>
            <a:ahLst/>
            <a:cxnLst/>
            <a:rect l="l" t="t" r="r" b="b"/>
            <a:pathLst>
              <a:path w="241300" h="243839">
                <a:moveTo>
                  <a:pt x="0" y="121920"/>
                </a:moveTo>
                <a:lnTo>
                  <a:pt x="9453" y="74473"/>
                </a:lnTo>
                <a:lnTo>
                  <a:pt x="35242" y="35718"/>
                </a:lnTo>
                <a:lnTo>
                  <a:pt x="73509" y="9584"/>
                </a:lnTo>
                <a:lnTo>
                  <a:pt x="120396" y="0"/>
                </a:lnTo>
                <a:lnTo>
                  <a:pt x="167282" y="9584"/>
                </a:lnTo>
                <a:lnTo>
                  <a:pt x="205549" y="35718"/>
                </a:lnTo>
                <a:lnTo>
                  <a:pt x="231338" y="74473"/>
                </a:lnTo>
                <a:lnTo>
                  <a:pt x="240792" y="121920"/>
                </a:lnTo>
                <a:lnTo>
                  <a:pt x="231338" y="169366"/>
                </a:lnTo>
                <a:lnTo>
                  <a:pt x="205549" y="208121"/>
                </a:lnTo>
                <a:lnTo>
                  <a:pt x="167282" y="234255"/>
                </a:lnTo>
                <a:lnTo>
                  <a:pt x="120396" y="243839"/>
                </a:lnTo>
                <a:lnTo>
                  <a:pt x="73509" y="234255"/>
                </a:lnTo>
                <a:lnTo>
                  <a:pt x="35242" y="208121"/>
                </a:lnTo>
                <a:lnTo>
                  <a:pt x="9453" y="169366"/>
                </a:lnTo>
                <a:lnTo>
                  <a:pt x="0" y="121920"/>
                </a:lnTo>
                <a:close/>
              </a:path>
            </a:pathLst>
          </a:custGeom>
          <a:ln w="27431">
            <a:solidFill>
              <a:srgbClr val="00AF50"/>
            </a:solidFill>
          </a:ln>
        </p:spPr>
        <p:txBody>
          <a:bodyPr wrap="square" lIns="0" tIns="0" rIns="0" bIns="0" rtlCol="0"/>
          <a:lstStyle/>
          <a:p>
            <a:endParaRPr sz="1350"/>
          </a:p>
        </p:txBody>
      </p:sp>
      <p:sp>
        <p:nvSpPr>
          <p:cNvPr id="60" name="object 60"/>
          <p:cNvSpPr/>
          <p:nvPr/>
        </p:nvSpPr>
        <p:spPr>
          <a:xfrm>
            <a:off x="3743325" y="3004947"/>
            <a:ext cx="178308" cy="182879"/>
          </a:xfrm>
          <a:prstGeom prst="rect">
            <a:avLst/>
          </a:prstGeom>
          <a:blipFill>
            <a:blip r:embed="rId19" cstate="print"/>
            <a:stretch>
              <a:fillRect/>
            </a:stretch>
          </a:blipFill>
        </p:spPr>
        <p:txBody>
          <a:bodyPr wrap="square" lIns="0" tIns="0" rIns="0" bIns="0" rtlCol="0"/>
          <a:lstStyle/>
          <a:p>
            <a:endParaRPr sz="1350"/>
          </a:p>
        </p:txBody>
      </p:sp>
      <p:sp>
        <p:nvSpPr>
          <p:cNvPr id="61" name="object 61"/>
          <p:cNvSpPr/>
          <p:nvPr/>
        </p:nvSpPr>
        <p:spPr>
          <a:xfrm>
            <a:off x="3743325" y="3004946"/>
            <a:ext cx="178594" cy="182880"/>
          </a:xfrm>
          <a:custGeom>
            <a:avLst/>
            <a:gdLst/>
            <a:ahLst/>
            <a:cxnLst/>
            <a:rect l="l" t="t" r="r" b="b"/>
            <a:pathLst>
              <a:path w="238125" h="243839">
                <a:moveTo>
                  <a:pt x="0" y="121919"/>
                </a:moveTo>
                <a:lnTo>
                  <a:pt x="9340" y="74473"/>
                </a:lnTo>
                <a:lnTo>
                  <a:pt x="34813" y="35718"/>
                </a:lnTo>
                <a:lnTo>
                  <a:pt x="72598" y="9584"/>
                </a:lnTo>
                <a:lnTo>
                  <a:pt x="118872" y="0"/>
                </a:lnTo>
                <a:lnTo>
                  <a:pt x="165145" y="9584"/>
                </a:lnTo>
                <a:lnTo>
                  <a:pt x="202930" y="35718"/>
                </a:lnTo>
                <a:lnTo>
                  <a:pt x="228403" y="74473"/>
                </a:lnTo>
                <a:lnTo>
                  <a:pt x="237744" y="121919"/>
                </a:lnTo>
                <a:lnTo>
                  <a:pt x="228403" y="169366"/>
                </a:lnTo>
                <a:lnTo>
                  <a:pt x="202930" y="208121"/>
                </a:lnTo>
                <a:lnTo>
                  <a:pt x="165145" y="234255"/>
                </a:lnTo>
                <a:lnTo>
                  <a:pt x="118872" y="243839"/>
                </a:lnTo>
                <a:lnTo>
                  <a:pt x="72598" y="234255"/>
                </a:lnTo>
                <a:lnTo>
                  <a:pt x="34813" y="208121"/>
                </a:lnTo>
                <a:lnTo>
                  <a:pt x="9340" y="169366"/>
                </a:lnTo>
                <a:lnTo>
                  <a:pt x="0" y="121919"/>
                </a:lnTo>
                <a:close/>
              </a:path>
            </a:pathLst>
          </a:custGeom>
          <a:ln w="27432">
            <a:solidFill>
              <a:srgbClr val="00AF50"/>
            </a:solidFill>
          </a:ln>
        </p:spPr>
        <p:txBody>
          <a:bodyPr wrap="square" lIns="0" tIns="0" rIns="0" bIns="0" rtlCol="0"/>
          <a:lstStyle/>
          <a:p>
            <a:endParaRPr sz="1350"/>
          </a:p>
        </p:txBody>
      </p:sp>
      <p:sp>
        <p:nvSpPr>
          <p:cNvPr id="62" name="object 62"/>
          <p:cNvSpPr/>
          <p:nvPr/>
        </p:nvSpPr>
        <p:spPr>
          <a:xfrm>
            <a:off x="3674745" y="2694051"/>
            <a:ext cx="180593" cy="185165"/>
          </a:xfrm>
          <a:prstGeom prst="rect">
            <a:avLst/>
          </a:prstGeom>
          <a:blipFill>
            <a:blip r:embed="rId20" cstate="print"/>
            <a:stretch>
              <a:fillRect/>
            </a:stretch>
          </a:blipFill>
        </p:spPr>
        <p:txBody>
          <a:bodyPr wrap="square" lIns="0" tIns="0" rIns="0" bIns="0" rtlCol="0"/>
          <a:lstStyle/>
          <a:p>
            <a:endParaRPr sz="1350"/>
          </a:p>
        </p:txBody>
      </p:sp>
      <p:sp>
        <p:nvSpPr>
          <p:cNvPr id="63" name="object 63"/>
          <p:cNvSpPr/>
          <p:nvPr/>
        </p:nvSpPr>
        <p:spPr>
          <a:xfrm>
            <a:off x="3674744" y="2694051"/>
            <a:ext cx="180975" cy="185261"/>
          </a:xfrm>
          <a:custGeom>
            <a:avLst/>
            <a:gdLst/>
            <a:ahLst/>
            <a:cxnLst/>
            <a:rect l="l" t="t" r="r" b="b"/>
            <a:pathLst>
              <a:path w="241300" h="247014">
                <a:moveTo>
                  <a:pt x="0" y="123444"/>
                </a:moveTo>
                <a:lnTo>
                  <a:pt x="9453" y="75384"/>
                </a:lnTo>
                <a:lnTo>
                  <a:pt x="35242" y="36147"/>
                </a:lnTo>
                <a:lnTo>
                  <a:pt x="73509" y="9697"/>
                </a:lnTo>
                <a:lnTo>
                  <a:pt x="120395" y="0"/>
                </a:lnTo>
                <a:lnTo>
                  <a:pt x="167282" y="9697"/>
                </a:lnTo>
                <a:lnTo>
                  <a:pt x="205549" y="36147"/>
                </a:lnTo>
                <a:lnTo>
                  <a:pt x="231338" y="75384"/>
                </a:lnTo>
                <a:lnTo>
                  <a:pt x="240791" y="123444"/>
                </a:lnTo>
                <a:lnTo>
                  <a:pt x="231338" y="171503"/>
                </a:lnTo>
                <a:lnTo>
                  <a:pt x="205549" y="210740"/>
                </a:lnTo>
                <a:lnTo>
                  <a:pt x="167282" y="237190"/>
                </a:lnTo>
                <a:lnTo>
                  <a:pt x="120395" y="246887"/>
                </a:lnTo>
                <a:lnTo>
                  <a:pt x="73509" y="237190"/>
                </a:lnTo>
                <a:lnTo>
                  <a:pt x="35242" y="210740"/>
                </a:lnTo>
                <a:lnTo>
                  <a:pt x="9453" y="171503"/>
                </a:lnTo>
                <a:lnTo>
                  <a:pt x="0" y="123444"/>
                </a:lnTo>
                <a:close/>
              </a:path>
            </a:pathLst>
          </a:custGeom>
          <a:ln w="27432">
            <a:solidFill>
              <a:srgbClr val="00AF50"/>
            </a:solidFill>
          </a:ln>
        </p:spPr>
        <p:txBody>
          <a:bodyPr wrap="square" lIns="0" tIns="0" rIns="0" bIns="0" rtlCol="0"/>
          <a:lstStyle/>
          <a:p>
            <a:endParaRPr sz="1350"/>
          </a:p>
        </p:txBody>
      </p:sp>
      <p:sp>
        <p:nvSpPr>
          <p:cNvPr id="64" name="object 64"/>
          <p:cNvSpPr txBox="1"/>
          <p:nvPr/>
        </p:nvSpPr>
        <p:spPr>
          <a:xfrm>
            <a:off x="3588448" y="2193988"/>
            <a:ext cx="1201103" cy="258628"/>
          </a:xfrm>
          <a:prstGeom prst="rect">
            <a:avLst/>
          </a:prstGeom>
        </p:spPr>
        <p:txBody>
          <a:bodyPr vert="horz" wrap="square" lIns="0" tIns="36671" rIns="0" bIns="0" rtlCol="0">
            <a:spAutoFit/>
          </a:bodyPr>
          <a:lstStyle/>
          <a:p>
            <a:pPr marL="9525" marR="3810">
              <a:lnSpc>
                <a:spcPct val="80000"/>
              </a:lnSpc>
              <a:spcBef>
                <a:spcPts val="289"/>
              </a:spcBef>
            </a:pPr>
            <a:r>
              <a:rPr sz="900" b="1" spc="-8" dirty="0">
                <a:solidFill>
                  <a:srgbClr val="404040"/>
                </a:solidFill>
                <a:latin typeface="Cambria"/>
                <a:cs typeface="Cambria"/>
              </a:rPr>
              <a:t>Kawasan</a:t>
            </a:r>
            <a:r>
              <a:rPr sz="900" b="1" spc="-45" dirty="0">
                <a:solidFill>
                  <a:srgbClr val="404040"/>
                </a:solidFill>
                <a:latin typeface="Cambria"/>
                <a:cs typeface="Cambria"/>
              </a:rPr>
              <a:t> </a:t>
            </a:r>
            <a:r>
              <a:rPr sz="900" b="1" spc="-8" dirty="0">
                <a:solidFill>
                  <a:srgbClr val="404040"/>
                </a:solidFill>
                <a:latin typeface="Cambria"/>
                <a:cs typeface="Cambria"/>
              </a:rPr>
              <a:t>Metropolitan  </a:t>
            </a:r>
            <a:r>
              <a:rPr sz="900" b="1" spc="-4" dirty="0">
                <a:solidFill>
                  <a:srgbClr val="404040"/>
                </a:solidFill>
                <a:latin typeface="Cambria"/>
                <a:cs typeface="Cambria"/>
              </a:rPr>
              <a:t>Kedungsepur</a:t>
            </a:r>
            <a:endParaRPr sz="900">
              <a:latin typeface="Cambria"/>
              <a:cs typeface="Cambria"/>
            </a:endParaRPr>
          </a:p>
        </p:txBody>
      </p:sp>
      <p:sp>
        <p:nvSpPr>
          <p:cNvPr id="65" name="object 65"/>
          <p:cNvSpPr/>
          <p:nvPr/>
        </p:nvSpPr>
        <p:spPr>
          <a:xfrm>
            <a:off x="4888611" y="2627757"/>
            <a:ext cx="402431" cy="395764"/>
          </a:xfrm>
          <a:custGeom>
            <a:avLst/>
            <a:gdLst/>
            <a:ahLst/>
            <a:cxnLst/>
            <a:rect l="l" t="t" r="r" b="b"/>
            <a:pathLst>
              <a:path w="536575" h="527685">
                <a:moveTo>
                  <a:pt x="268224" y="0"/>
                </a:moveTo>
                <a:lnTo>
                  <a:pt x="220024" y="4245"/>
                </a:lnTo>
                <a:lnTo>
                  <a:pt x="174653" y="16488"/>
                </a:lnTo>
                <a:lnTo>
                  <a:pt x="132870" y="35983"/>
                </a:lnTo>
                <a:lnTo>
                  <a:pt x="95432" y="61988"/>
                </a:lnTo>
                <a:lnTo>
                  <a:pt x="63100" y="93760"/>
                </a:lnTo>
                <a:lnTo>
                  <a:pt x="36632" y="130556"/>
                </a:lnTo>
                <a:lnTo>
                  <a:pt x="16786" y="171631"/>
                </a:lnTo>
                <a:lnTo>
                  <a:pt x="4323" y="216244"/>
                </a:lnTo>
                <a:lnTo>
                  <a:pt x="0" y="263651"/>
                </a:lnTo>
                <a:lnTo>
                  <a:pt x="4323" y="311059"/>
                </a:lnTo>
                <a:lnTo>
                  <a:pt x="16786" y="355672"/>
                </a:lnTo>
                <a:lnTo>
                  <a:pt x="36632" y="396748"/>
                </a:lnTo>
                <a:lnTo>
                  <a:pt x="63100" y="433543"/>
                </a:lnTo>
                <a:lnTo>
                  <a:pt x="95432" y="465315"/>
                </a:lnTo>
                <a:lnTo>
                  <a:pt x="132870" y="491320"/>
                </a:lnTo>
                <a:lnTo>
                  <a:pt x="174653" y="510815"/>
                </a:lnTo>
                <a:lnTo>
                  <a:pt x="220024" y="523058"/>
                </a:lnTo>
                <a:lnTo>
                  <a:pt x="268224" y="527303"/>
                </a:lnTo>
                <a:lnTo>
                  <a:pt x="316423" y="523058"/>
                </a:lnTo>
                <a:lnTo>
                  <a:pt x="361794" y="510815"/>
                </a:lnTo>
                <a:lnTo>
                  <a:pt x="403577" y="491320"/>
                </a:lnTo>
                <a:lnTo>
                  <a:pt x="441015" y="465315"/>
                </a:lnTo>
                <a:lnTo>
                  <a:pt x="473347" y="433543"/>
                </a:lnTo>
                <a:lnTo>
                  <a:pt x="499815" y="396748"/>
                </a:lnTo>
                <a:lnTo>
                  <a:pt x="519661" y="355672"/>
                </a:lnTo>
                <a:lnTo>
                  <a:pt x="532124" y="311059"/>
                </a:lnTo>
                <a:lnTo>
                  <a:pt x="536448" y="263651"/>
                </a:lnTo>
                <a:lnTo>
                  <a:pt x="532124" y="216244"/>
                </a:lnTo>
                <a:lnTo>
                  <a:pt x="519661" y="171631"/>
                </a:lnTo>
                <a:lnTo>
                  <a:pt x="499815" y="130556"/>
                </a:lnTo>
                <a:lnTo>
                  <a:pt x="473347" y="93760"/>
                </a:lnTo>
                <a:lnTo>
                  <a:pt x="441015" y="61988"/>
                </a:lnTo>
                <a:lnTo>
                  <a:pt x="403577" y="35983"/>
                </a:lnTo>
                <a:lnTo>
                  <a:pt x="361794" y="16488"/>
                </a:lnTo>
                <a:lnTo>
                  <a:pt x="316423" y="4245"/>
                </a:lnTo>
                <a:lnTo>
                  <a:pt x="268224" y="0"/>
                </a:lnTo>
                <a:close/>
              </a:path>
            </a:pathLst>
          </a:custGeom>
          <a:solidFill>
            <a:srgbClr val="FFD966">
              <a:alpha val="70199"/>
            </a:srgbClr>
          </a:solidFill>
        </p:spPr>
        <p:txBody>
          <a:bodyPr wrap="square" lIns="0" tIns="0" rIns="0" bIns="0" rtlCol="0"/>
          <a:lstStyle/>
          <a:p>
            <a:endParaRPr sz="1350"/>
          </a:p>
        </p:txBody>
      </p:sp>
      <p:sp>
        <p:nvSpPr>
          <p:cNvPr id="66" name="object 66"/>
          <p:cNvSpPr/>
          <p:nvPr/>
        </p:nvSpPr>
        <p:spPr>
          <a:xfrm>
            <a:off x="4888611" y="2627757"/>
            <a:ext cx="402431" cy="395764"/>
          </a:xfrm>
          <a:custGeom>
            <a:avLst/>
            <a:gdLst/>
            <a:ahLst/>
            <a:cxnLst/>
            <a:rect l="l" t="t" r="r" b="b"/>
            <a:pathLst>
              <a:path w="536575" h="527685">
                <a:moveTo>
                  <a:pt x="0" y="263651"/>
                </a:moveTo>
                <a:lnTo>
                  <a:pt x="4323" y="216244"/>
                </a:lnTo>
                <a:lnTo>
                  <a:pt x="16786" y="171631"/>
                </a:lnTo>
                <a:lnTo>
                  <a:pt x="36632" y="130556"/>
                </a:lnTo>
                <a:lnTo>
                  <a:pt x="63100" y="93760"/>
                </a:lnTo>
                <a:lnTo>
                  <a:pt x="95432" y="61988"/>
                </a:lnTo>
                <a:lnTo>
                  <a:pt x="132870" y="35983"/>
                </a:lnTo>
                <a:lnTo>
                  <a:pt x="174653" y="16488"/>
                </a:lnTo>
                <a:lnTo>
                  <a:pt x="220024" y="4245"/>
                </a:lnTo>
                <a:lnTo>
                  <a:pt x="268224" y="0"/>
                </a:lnTo>
                <a:lnTo>
                  <a:pt x="316423" y="4245"/>
                </a:lnTo>
                <a:lnTo>
                  <a:pt x="361794" y="16488"/>
                </a:lnTo>
                <a:lnTo>
                  <a:pt x="403577" y="35983"/>
                </a:lnTo>
                <a:lnTo>
                  <a:pt x="441015" y="61988"/>
                </a:lnTo>
                <a:lnTo>
                  <a:pt x="473347" y="93760"/>
                </a:lnTo>
                <a:lnTo>
                  <a:pt x="499815" y="130556"/>
                </a:lnTo>
                <a:lnTo>
                  <a:pt x="519661" y="171631"/>
                </a:lnTo>
                <a:lnTo>
                  <a:pt x="532124" y="216244"/>
                </a:lnTo>
                <a:lnTo>
                  <a:pt x="536448" y="263651"/>
                </a:lnTo>
                <a:lnTo>
                  <a:pt x="532124" y="311059"/>
                </a:lnTo>
                <a:lnTo>
                  <a:pt x="519661" y="355672"/>
                </a:lnTo>
                <a:lnTo>
                  <a:pt x="499815" y="396748"/>
                </a:lnTo>
                <a:lnTo>
                  <a:pt x="473347" y="433543"/>
                </a:lnTo>
                <a:lnTo>
                  <a:pt x="441015" y="465315"/>
                </a:lnTo>
                <a:lnTo>
                  <a:pt x="403577" y="491320"/>
                </a:lnTo>
                <a:lnTo>
                  <a:pt x="361794" y="510815"/>
                </a:lnTo>
                <a:lnTo>
                  <a:pt x="316423" y="523058"/>
                </a:lnTo>
                <a:lnTo>
                  <a:pt x="268224" y="527303"/>
                </a:lnTo>
                <a:lnTo>
                  <a:pt x="220024" y="523058"/>
                </a:lnTo>
                <a:lnTo>
                  <a:pt x="174653" y="510815"/>
                </a:lnTo>
                <a:lnTo>
                  <a:pt x="132870" y="491320"/>
                </a:lnTo>
                <a:lnTo>
                  <a:pt x="95432" y="465315"/>
                </a:lnTo>
                <a:lnTo>
                  <a:pt x="63100" y="433543"/>
                </a:lnTo>
                <a:lnTo>
                  <a:pt x="36632" y="396747"/>
                </a:lnTo>
                <a:lnTo>
                  <a:pt x="16786" y="355672"/>
                </a:lnTo>
                <a:lnTo>
                  <a:pt x="4323" y="311059"/>
                </a:lnTo>
                <a:lnTo>
                  <a:pt x="0" y="263651"/>
                </a:lnTo>
                <a:close/>
              </a:path>
            </a:pathLst>
          </a:custGeom>
          <a:ln w="27432">
            <a:solidFill>
              <a:srgbClr val="C55A11"/>
            </a:solidFill>
          </a:ln>
        </p:spPr>
        <p:txBody>
          <a:bodyPr wrap="square" lIns="0" tIns="0" rIns="0" bIns="0" rtlCol="0"/>
          <a:lstStyle/>
          <a:p>
            <a:endParaRPr sz="1350"/>
          </a:p>
        </p:txBody>
      </p:sp>
      <p:sp>
        <p:nvSpPr>
          <p:cNvPr id="67" name="object 67"/>
          <p:cNvSpPr/>
          <p:nvPr/>
        </p:nvSpPr>
        <p:spPr>
          <a:xfrm>
            <a:off x="1531620" y="2487168"/>
            <a:ext cx="164783" cy="162401"/>
          </a:xfrm>
          <a:custGeom>
            <a:avLst/>
            <a:gdLst/>
            <a:ahLst/>
            <a:cxnLst/>
            <a:rect l="l" t="t" r="r" b="b"/>
            <a:pathLst>
              <a:path w="219710" h="216535">
                <a:moveTo>
                  <a:pt x="0" y="216408"/>
                </a:moveTo>
                <a:lnTo>
                  <a:pt x="219456" y="216408"/>
                </a:lnTo>
                <a:lnTo>
                  <a:pt x="219456" y="0"/>
                </a:lnTo>
                <a:lnTo>
                  <a:pt x="0" y="0"/>
                </a:lnTo>
                <a:lnTo>
                  <a:pt x="0" y="216408"/>
                </a:lnTo>
                <a:close/>
              </a:path>
            </a:pathLst>
          </a:custGeom>
          <a:solidFill>
            <a:srgbClr val="000000"/>
          </a:solidFill>
        </p:spPr>
        <p:txBody>
          <a:bodyPr wrap="square" lIns="0" tIns="0" rIns="0" bIns="0" rtlCol="0"/>
          <a:lstStyle/>
          <a:p>
            <a:endParaRPr sz="1350"/>
          </a:p>
        </p:txBody>
      </p:sp>
      <p:sp>
        <p:nvSpPr>
          <p:cNvPr id="68" name="object 68"/>
          <p:cNvSpPr/>
          <p:nvPr/>
        </p:nvSpPr>
        <p:spPr>
          <a:xfrm>
            <a:off x="1531620" y="2487168"/>
            <a:ext cx="164783" cy="162401"/>
          </a:xfrm>
          <a:custGeom>
            <a:avLst/>
            <a:gdLst/>
            <a:ahLst/>
            <a:cxnLst/>
            <a:rect l="l" t="t" r="r" b="b"/>
            <a:pathLst>
              <a:path w="219710" h="216535">
                <a:moveTo>
                  <a:pt x="0" y="216408"/>
                </a:moveTo>
                <a:lnTo>
                  <a:pt x="219456" y="216408"/>
                </a:lnTo>
                <a:lnTo>
                  <a:pt x="219456" y="0"/>
                </a:lnTo>
                <a:lnTo>
                  <a:pt x="0" y="0"/>
                </a:lnTo>
                <a:lnTo>
                  <a:pt x="0" y="216408"/>
                </a:lnTo>
                <a:close/>
              </a:path>
            </a:pathLst>
          </a:custGeom>
          <a:ln w="12192">
            <a:solidFill>
              <a:srgbClr val="41709C"/>
            </a:solidFill>
          </a:ln>
        </p:spPr>
        <p:txBody>
          <a:bodyPr wrap="square" lIns="0" tIns="0" rIns="0" bIns="0" rtlCol="0"/>
          <a:lstStyle/>
          <a:p>
            <a:endParaRPr sz="1350"/>
          </a:p>
        </p:txBody>
      </p:sp>
      <p:sp>
        <p:nvSpPr>
          <p:cNvPr id="69" name="object 69"/>
          <p:cNvSpPr/>
          <p:nvPr/>
        </p:nvSpPr>
        <p:spPr>
          <a:xfrm>
            <a:off x="1070991" y="2417446"/>
            <a:ext cx="178308" cy="182879"/>
          </a:xfrm>
          <a:prstGeom prst="rect">
            <a:avLst/>
          </a:prstGeom>
          <a:blipFill>
            <a:blip r:embed="rId19" cstate="print"/>
            <a:stretch>
              <a:fillRect/>
            </a:stretch>
          </a:blipFill>
        </p:spPr>
        <p:txBody>
          <a:bodyPr wrap="square" lIns="0" tIns="0" rIns="0" bIns="0" rtlCol="0"/>
          <a:lstStyle/>
          <a:p>
            <a:endParaRPr sz="1350"/>
          </a:p>
        </p:txBody>
      </p:sp>
      <p:sp>
        <p:nvSpPr>
          <p:cNvPr id="70" name="object 70"/>
          <p:cNvSpPr/>
          <p:nvPr/>
        </p:nvSpPr>
        <p:spPr>
          <a:xfrm>
            <a:off x="1070991" y="2417445"/>
            <a:ext cx="178594" cy="182880"/>
          </a:xfrm>
          <a:custGeom>
            <a:avLst/>
            <a:gdLst/>
            <a:ahLst/>
            <a:cxnLst/>
            <a:rect l="l" t="t" r="r" b="b"/>
            <a:pathLst>
              <a:path w="238125" h="243839">
                <a:moveTo>
                  <a:pt x="0" y="121919"/>
                </a:moveTo>
                <a:lnTo>
                  <a:pt x="9340" y="74473"/>
                </a:lnTo>
                <a:lnTo>
                  <a:pt x="34813" y="35718"/>
                </a:lnTo>
                <a:lnTo>
                  <a:pt x="72598" y="9584"/>
                </a:lnTo>
                <a:lnTo>
                  <a:pt x="118872" y="0"/>
                </a:lnTo>
                <a:lnTo>
                  <a:pt x="165145" y="9584"/>
                </a:lnTo>
                <a:lnTo>
                  <a:pt x="202930" y="35718"/>
                </a:lnTo>
                <a:lnTo>
                  <a:pt x="228403" y="74473"/>
                </a:lnTo>
                <a:lnTo>
                  <a:pt x="237744" y="121919"/>
                </a:lnTo>
                <a:lnTo>
                  <a:pt x="228403" y="169366"/>
                </a:lnTo>
                <a:lnTo>
                  <a:pt x="202930" y="208121"/>
                </a:lnTo>
                <a:lnTo>
                  <a:pt x="165145" y="234255"/>
                </a:lnTo>
                <a:lnTo>
                  <a:pt x="118872" y="243839"/>
                </a:lnTo>
                <a:lnTo>
                  <a:pt x="72598" y="234255"/>
                </a:lnTo>
                <a:lnTo>
                  <a:pt x="34813" y="208121"/>
                </a:lnTo>
                <a:lnTo>
                  <a:pt x="9340" y="169366"/>
                </a:lnTo>
                <a:lnTo>
                  <a:pt x="0" y="121919"/>
                </a:lnTo>
                <a:close/>
              </a:path>
            </a:pathLst>
          </a:custGeom>
          <a:ln w="27432">
            <a:solidFill>
              <a:srgbClr val="00AF50"/>
            </a:solidFill>
          </a:ln>
        </p:spPr>
        <p:txBody>
          <a:bodyPr wrap="square" lIns="0" tIns="0" rIns="0" bIns="0" rtlCol="0"/>
          <a:lstStyle/>
          <a:p>
            <a:endParaRPr sz="1350"/>
          </a:p>
        </p:txBody>
      </p:sp>
      <p:sp>
        <p:nvSpPr>
          <p:cNvPr id="71" name="object 71"/>
          <p:cNvSpPr/>
          <p:nvPr/>
        </p:nvSpPr>
        <p:spPr>
          <a:xfrm>
            <a:off x="1567054" y="1969390"/>
            <a:ext cx="180593" cy="182879"/>
          </a:xfrm>
          <a:prstGeom prst="rect">
            <a:avLst/>
          </a:prstGeom>
          <a:blipFill>
            <a:blip r:embed="rId21" cstate="print"/>
            <a:stretch>
              <a:fillRect/>
            </a:stretch>
          </a:blipFill>
        </p:spPr>
        <p:txBody>
          <a:bodyPr wrap="square" lIns="0" tIns="0" rIns="0" bIns="0" rtlCol="0"/>
          <a:lstStyle/>
          <a:p>
            <a:endParaRPr sz="1350"/>
          </a:p>
        </p:txBody>
      </p:sp>
      <p:sp>
        <p:nvSpPr>
          <p:cNvPr id="72" name="object 72"/>
          <p:cNvSpPr/>
          <p:nvPr/>
        </p:nvSpPr>
        <p:spPr>
          <a:xfrm>
            <a:off x="1567053" y="1969389"/>
            <a:ext cx="180975" cy="182880"/>
          </a:xfrm>
          <a:custGeom>
            <a:avLst/>
            <a:gdLst/>
            <a:ahLst/>
            <a:cxnLst/>
            <a:rect l="l" t="t" r="r" b="b"/>
            <a:pathLst>
              <a:path w="241300" h="243839">
                <a:moveTo>
                  <a:pt x="0" y="121920"/>
                </a:moveTo>
                <a:lnTo>
                  <a:pt x="9453" y="74473"/>
                </a:lnTo>
                <a:lnTo>
                  <a:pt x="35242" y="35718"/>
                </a:lnTo>
                <a:lnTo>
                  <a:pt x="73509" y="9584"/>
                </a:lnTo>
                <a:lnTo>
                  <a:pt x="120395" y="0"/>
                </a:lnTo>
                <a:lnTo>
                  <a:pt x="167282" y="9584"/>
                </a:lnTo>
                <a:lnTo>
                  <a:pt x="205549" y="35718"/>
                </a:lnTo>
                <a:lnTo>
                  <a:pt x="231338" y="74473"/>
                </a:lnTo>
                <a:lnTo>
                  <a:pt x="240791" y="121920"/>
                </a:lnTo>
                <a:lnTo>
                  <a:pt x="231338" y="169366"/>
                </a:lnTo>
                <a:lnTo>
                  <a:pt x="205549" y="208121"/>
                </a:lnTo>
                <a:lnTo>
                  <a:pt x="167282" y="234255"/>
                </a:lnTo>
                <a:lnTo>
                  <a:pt x="120395" y="243839"/>
                </a:lnTo>
                <a:lnTo>
                  <a:pt x="73509" y="234255"/>
                </a:lnTo>
                <a:lnTo>
                  <a:pt x="35242" y="208121"/>
                </a:lnTo>
                <a:lnTo>
                  <a:pt x="9453" y="169366"/>
                </a:lnTo>
                <a:lnTo>
                  <a:pt x="0" y="121920"/>
                </a:lnTo>
                <a:close/>
              </a:path>
            </a:pathLst>
          </a:custGeom>
          <a:ln w="27432">
            <a:solidFill>
              <a:srgbClr val="00AF50"/>
            </a:solidFill>
          </a:ln>
        </p:spPr>
        <p:txBody>
          <a:bodyPr wrap="square" lIns="0" tIns="0" rIns="0" bIns="0" rtlCol="0"/>
          <a:lstStyle/>
          <a:p>
            <a:endParaRPr sz="1350"/>
          </a:p>
        </p:txBody>
      </p:sp>
      <p:sp>
        <p:nvSpPr>
          <p:cNvPr id="73" name="object 73"/>
          <p:cNvSpPr/>
          <p:nvPr/>
        </p:nvSpPr>
        <p:spPr>
          <a:xfrm>
            <a:off x="4964048" y="2892934"/>
            <a:ext cx="178308" cy="182879"/>
          </a:xfrm>
          <a:prstGeom prst="rect">
            <a:avLst/>
          </a:prstGeom>
          <a:blipFill>
            <a:blip r:embed="rId19" cstate="print"/>
            <a:stretch>
              <a:fillRect/>
            </a:stretch>
          </a:blipFill>
        </p:spPr>
        <p:txBody>
          <a:bodyPr wrap="square" lIns="0" tIns="0" rIns="0" bIns="0" rtlCol="0"/>
          <a:lstStyle/>
          <a:p>
            <a:endParaRPr sz="1350"/>
          </a:p>
        </p:txBody>
      </p:sp>
      <p:sp>
        <p:nvSpPr>
          <p:cNvPr id="74" name="object 74"/>
          <p:cNvSpPr/>
          <p:nvPr/>
        </p:nvSpPr>
        <p:spPr>
          <a:xfrm>
            <a:off x="4964049" y="2892933"/>
            <a:ext cx="178594" cy="182880"/>
          </a:xfrm>
          <a:custGeom>
            <a:avLst/>
            <a:gdLst/>
            <a:ahLst/>
            <a:cxnLst/>
            <a:rect l="l" t="t" r="r" b="b"/>
            <a:pathLst>
              <a:path w="238125" h="243839">
                <a:moveTo>
                  <a:pt x="0" y="121919"/>
                </a:moveTo>
                <a:lnTo>
                  <a:pt x="9340" y="74473"/>
                </a:lnTo>
                <a:lnTo>
                  <a:pt x="34813" y="35718"/>
                </a:lnTo>
                <a:lnTo>
                  <a:pt x="72598" y="9584"/>
                </a:lnTo>
                <a:lnTo>
                  <a:pt x="118872" y="0"/>
                </a:lnTo>
                <a:lnTo>
                  <a:pt x="165145" y="9584"/>
                </a:lnTo>
                <a:lnTo>
                  <a:pt x="202930" y="35718"/>
                </a:lnTo>
                <a:lnTo>
                  <a:pt x="228403" y="74473"/>
                </a:lnTo>
                <a:lnTo>
                  <a:pt x="237744" y="121919"/>
                </a:lnTo>
                <a:lnTo>
                  <a:pt x="228403" y="169366"/>
                </a:lnTo>
                <a:lnTo>
                  <a:pt x="202930" y="208121"/>
                </a:lnTo>
                <a:lnTo>
                  <a:pt x="165145" y="234255"/>
                </a:lnTo>
                <a:lnTo>
                  <a:pt x="118872" y="243839"/>
                </a:lnTo>
                <a:lnTo>
                  <a:pt x="72598" y="234255"/>
                </a:lnTo>
                <a:lnTo>
                  <a:pt x="34813" y="208121"/>
                </a:lnTo>
                <a:lnTo>
                  <a:pt x="9340" y="169366"/>
                </a:lnTo>
                <a:lnTo>
                  <a:pt x="0" y="121919"/>
                </a:lnTo>
                <a:close/>
              </a:path>
            </a:pathLst>
          </a:custGeom>
          <a:ln w="27432">
            <a:solidFill>
              <a:srgbClr val="00AF50"/>
            </a:solidFill>
          </a:ln>
        </p:spPr>
        <p:txBody>
          <a:bodyPr wrap="square" lIns="0" tIns="0" rIns="0" bIns="0" rtlCol="0"/>
          <a:lstStyle/>
          <a:p>
            <a:endParaRPr sz="1350"/>
          </a:p>
        </p:txBody>
      </p:sp>
      <p:sp>
        <p:nvSpPr>
          <p:cNvPr id="75" name="object 75"/>
          <p:cNvSpPr txBox="1"/>
          <p:nvPr/>
        </p:nvSpPr>
        <p:spPr>
          <a:xfrm>
            <a:off x="7124891" y="3430714"/>
            <a:ext cx="788194" cy="428675"/>
          </a:xfrm>
          <a:prstGeom prst="rect">
            <a:avLst/>
          </a:prstGeom>
        </p:spPr>
        <p:txBody>
          <a:bodyPr vert="horz" wrap="square" lIns="0" tIns="40481" rIns="0" bIns="0" rtlCol="0">
            <a:spAutoFit/>
          </a:bodyPr>
          <a:lstStyle/>
          <a:p>
            <a:pPr marL="9525" marR="3810">
              <a:lnSpc>
                <a:spcPct val="80000"/>
              </a:lnSpc>
              <a:spcBef>
                <a:spcPts val="319"/>
              </a:spcBef>
            </a:pPr>
            <a:r>
              <a:rPr sz="1050" b="1" spc="-4" dirty="0">
                <a:solidFill>
                  <a:srgbClr val="404040"/>
                </a:solidFill>
                <a:latin typeface="Cambria"/>
                <a:cs typeface="Cambria"/>
              </a:rPr>
              <a:t>Destinasi  </a:t>
            </a:r>
            <a:r>
              <a:rPr sz="1050" b="1" spc="-11" dirty="0">
                <a:solidFill>
                  <a:srgbClr val="404040"/>
                </a:solidFill>
                <a:latin typeface="Cambria"/>
                <a:cs typeface="Cambria"/>
              </a:rPr>
              <a:t>Pariwisata  </a:t>
            </a:r>
            <a:r>
              <a:rPr sz="1050" b="1" spc="-8" dirty="0">
                <a:solidFill>
                  <a:srgbClr val="404040"/>
                </a:solidFill>
                <a:latin typeface="Cambria"/>
                <a:cs typeface="Cambria"/>
              </a:rPr>
              <a:t>Utama </a:t>
            </a:r>
            <a:r>
              <a:rPr sz="1050" b="1" spc="-4" dirty="0">
                <a:solidFill>
                  <a:srgbClr val="404040"/>
                </a:solidFill>
                <a:latin typeface="Cambria"/>
                <a:cs typeface="Cambria"/>
              </a:rPr>
              <a:t>–</a:t>
            </a:r>
            <a:r>
              <a:rPr sz="1050" b="1" spc="-8" dirty="0">
                <a:solidFill>
                  <a:srgbClr val="404040"/>
                </a:solidFill>
                <a:latin typeface="Cambria"/>
                <a:cs typeface="Cambria"/>
              </a:rPr>
              <a:t> Bali</a:t>
            </a:r>
            <a:endParaRPr sz="1050">
              <a:latin typeface="Cambria"/>
              <a:cs typeface="Cambria"/>
            </a:endParaRPr>
          </a:p>
        </p:txBody>
      </p:sp>
      <p:sp>
        <p:nvSpPr>
          <p:cNvPr id="76" name="object 76"/>
          <p:cNvSpPr txBox="1"/>
          <p:nvPr/>
        </p:nvSpPr>
        <p:spPr>
          <a:xfrm>
            <a:off x="6388036" y="2983516"/>
            <a:ext cx="707708" cy="369428"/>
          </a:xfrm>
          <a:prstGeom prst="rect">
            <a:avLst/>
          </a:prstGeom>
        </p:spPr>
        <p:txBody>
          <a:bodyPr vert="horz" wrap="square" lIns="0" tIns="36671" rIns="0" bIns="0" rtlCol="0">
            <a:spAutoFit/>
          </a:bodyPr>
          <a:lstStyle/>
          <a:p>
            <a:pPr marL="9525" marR="3810" indent="219551" algn="r">
              <a:lnSpc>
                <a:spcPct val="80000"/>
              </a:lnSpc>
              <a:spcBef>
                <a:spcPts val="289"/>
              </a:spcBef>
            </a:pPr>
            <a:r>
              <a:rPr sz="900" b="1" dirty="0">
                <a:solidFill>
                  <a:srgbClr val="404040"/>
                </a:solidFill>
                <a:latin typeface="Cambria"/>
                <a:cs typeface="Cambria"/>
              </a:rPr>
              <a:t>K</a:t>
            </a:r>
            <a:r>
              <a:rPr sz="900" b="1" spc="-34" dirty="0">
                <a:solidFill>
                  <a:srgbClr val="404040"/>
                </a:solidFill>
                <a:latin typeface="Cambria"/>
                <a:cs typeface="Cambria"/>
              </a:rPr>
              <a:t>a</a:t>
            </a:r>
            <a:r>
              <a:rPr sz="900" b="1" spc="-19" dirty="0">
                <a:solidFill>
                  <a:srgbClr val="404040"/>
                </a:solidFill>
                <a:latin typeface="Cambria"/>
                <a:cs typeface="Cambria"/>
              </a:rPr>
              <a:t>w</a:t>
            </a:r>
            <a:r>
              <a:rPr sz="900" b="1" dirty="0">
                <a:solidFill>
                  <a:srgbClr val="404040"/>
                </a:solidFill>
                <a:latin typeface="Cambria"/>
                <a:cs typeface="Cambria"/>
              </a:rPr>
              <a:t>as</a:t>
            </a:r>
            <a:r>
              <a:rPr sz="900" b="1" spc="4" dirty="0">
                <a:solidFill>
                  <a:srgbClr val="404040"/>
                </a:solidFill>
                <a:latin typeface="Cambria"/>
                <a:cs typeface="Cambria"/>
              </a:rPr>
              <a:t>a</a:t>
            </a:r>
            <a:r>
              <a:rPr sz="900" b="1" dirty="0">
                <a:solidFill>
                  <a:srgbClr val="404040"/>
                </a:solidFill>
                <a:latin typeface="Cambria"/>
                <a:cs typeface="Cambria"/>
              </a:rPr>
              <a:t>n  </a:t>
            </a:r>
            <a:r>
              <a:rPr sz="900" b="1" spc="-8" dirty="0">
                <a:solidFill>
                  <a:srgbClr val="404040"/>
                </a:solidFill>
                <a:latin typeface="Cambria"/>
                <a:cs typeface="Cambria"/>
              </a:rPr>
              <a:t>M</a:t>
            </a:r>
            <a:r>
              <a:rPr sz="900" b="1" spc="4" dirty="0">
                <a:solidFill>
                  <a:srgbClr val="404040"/>
                </a:solidFill>
                <a:latin typeface="Cambria"/>
                <a:cs typeface="Cambria"/>
              </a:rPr>
              <a:t>e</a:t>
            </a:r>
            <a:r>
              <a:rPr sz="900" b="1" spc="-8" dirty="0">
                <a:solidFill>
                  <a:srgbClr val="404040"/>
                </a:solidFill>
                <a:latin typeface="Cambria"/>
                <a:cs typeface="Cambria"/>
              </a:rPr>
              <a:t>t</a:t>
            </a:r>
            <a:r>
              <a:rPr sz="900" b="1" spc="-23" dirty="0">
                <a:solidFill>
                  <a:srgbClr val="404040"/>
                </a:solidFill>
                <a:latin typeface="Cambria"/>
                <a:cs typeface="Cambria"/>
              </a:rPr>
              <a:t>r</a:t>
            </a:r>
            <a:r>
              <a:rPr sz="900" b="1" spc="-11" dirty="0">
                <a:solidFill>
                  <a:srgbClr val="404040"/>
                </a:solidFill>
                <a:latin typeface="Cambria"/>
                <a:cs typeface="Cambria"/>
              </a:rPr>
              <a:t>o</a:t>
            </a:r>
            <a:r>
              <a:rPr sz="900" b="1" dirty="0">
                <a:solidFill>
                  <a:srgbClr val="404040"/>
                </a:solidFill>
                <a:latin typeface="Cambria"/>
                <a:cs typeface="Cambria"/>
              </a:rPr>
              <a:t>p</a:t>
            </a:r>
            <a:r>
              <a:rPr sz="900" b="1" spc="-11" dirty="0">
                <a:solidFill>
                  <a:srgbClr val="404040"/>
                </a:solidFill>
                <a:latin typeface="Cambria"/>
                <a:cs typeface="Cambria"/>
              </a:rPr>
              <a:t>o</a:t>
            </a:r>
            <a:r>
              <a:rPr sz="900" b="1" spc="-8" dirty="0">
                <a:solidFill>
                  <a:srgbClr val="404040"/>
                </a:solidFill>
                <a:latin typeface="Cambria"/>
                <a:cs typeface="Cambria"/>
              </a:rPr>
              <a:t>l</a:t>
            </a:r>
            <a:r>
              <a:rPr sz="900" b="1" spc="4" dirty="0">
                <a:solidFill>
                  <a:srgbClr val="404040"/>
                </a:solidFill>
                <a:latin typeface="Cambria"/>
                <a:cs typeface="Cambria"/>
              </a:rPr>
              <a:t>i</a:t>
            </a:r>
            <a:r>
              <a:rPr sz="900" b="1" spc="-8" dirty="0">
                <a:solidFill>
                  <a:srgbClr val="404040"/>
                </a:solidFill>
                <a:latin typeface="Cambria"/>
                <a:cs typeface="Cambria"/>
              </a:rPr>
              <a:t>t</a:t>
            </a:r>
            <a:r>
              <a:rPr sz="900" b="1" dirty="0">
                <a:solidFill>
                  <a:srgbClr val="404040"/>
                </a:solidFill>
                <a:latin typeface="Cambria"/>
                <a:cs typeface="Cambria"/>
              </a:rPr>
              <a:t>an  </a:t>
            </a:r>
            <a:r>
              <a:rPr sz="900" b="1" spc="4" dirty="0">
                <a:solidFill>
                  <a:srgbClr val="404040"/>
                </a:solidFill>
                <a:latin typeface="Cambria"/>
                <a:cs typeface="Cambria"/>
              </a:rPr>
              <a:t>S</a:t>
            </a:r>
            <a:r>
              <a:rPr sz="900" b="1" dirty="0">
                <a:solidFill>
                  <a:srgbClr val="404040"/>
                </a:solidFill>
                <a:latin typeface="Cambria"/>
                <a:cs typeface="Cambria"/>
              </a:rPr>
              <a:t>a</a:t>
            </a:r>
            <a:r>
              <a:rPr sz="900" b="1" spc="-4" dirty="0">
                <a:solidFill>
                  <a:srgbClr val="404040"/>
                </a:solidFill>
                <a:latin typeface="Cambria"/>
                <a:cs typeface="Cambria"/>
              </a:rPr>
              <a:t>r</a:t>
            </a:r>
            <a:r>
              <a:rPr sz="900" b="1" spc="4" dirty="0">
                <a:solidFill>
                  <a:srgbClr val="404040"/>
                </a:solidFill>
                <a:latin typeface="Cambria"/>
                <a:cs typeface="Cambria"/>
              </a:rPr>
              <a:t>b</a:t>
            </a:r>
            <a:r>
              <a:rPr sz="900" b="1" dirty="0">
                <a:solidFill>
                  <a:srgbClr val="404040"/>
                </a:solidFill>
                <a:latin typeface="Cambria"/>
                <a:cs typeface="Cambria"/>
              </a:rPr>
              <a:t>agi</a:t>
            </a:r>
            <a:r>
              <a:rPr sz="900" b="1" spc="-8" dirty="0">
                <a:solidFill>
                  <a:srgbClr val="404040"/>
                </a:solidFill>
                <a:latin typeface="Cambria"/>
                <a:cs typeface="Cambria"/>
              </a:rPr>
              <a:t>t</a:t>
            </a:r>
            <a:r>
              <a:rPr sz="900" b="1" dirty="0">
                <a:solidFill>
                  <a:srgbClr val="404040"/>
                </a:solidFill>
                <a:latin typeface="Cambria"/>
                <a:cs typeface="Cambria"/>
              </a:rPr>
              <a:t>a</a:t>
            </a:r>
            <a:endParaRPr sz="900">
              <a:latin typeface="Cambria"/>
              <a:cs typeface="Cambria"/>
            </a:endParaRPr>
          </a:p>
        </p:txBody>
      </p:sp>
      <p:sp>
        <p:nvSpPr>
          <p:cNvPr id="77" name="object 77"/>
          <p:cNvSpPr/>
          <p:nvPr/>
        </p:nvSpPr>
        <p:spPr>
          <a:xfrm>
            <a:off x="6612255" y="3560444"/>
            <a:ext cx="283845" cy="267653"/>
          </a:xfrm>
          <a:custGeom>
            <a:avLst/>
            <a:gdLst/>
            <a:ahLst/>
            <a:cxnLst/>
            <a:rect l="l" t="t" r="r" b="b"/>
            <a:pathLst>
              <a:path w="378459" h="356870">
                <a:moveTo>
                  <a:pt x="188975" y="0"/>
                </a:moveTo>
                <a:lnTo>
                  <a:pt x="138729" y="6372"/>
                </a:lnTo>
                <a:lnTo>
                  <a:pt x="93584" y="24355"/>
                </a:lnTo>
                <a:lnTo>
                  <a:pt x="55340" y="52244"/>
                </a:lnTo>
                <a:lnTo>
                  <a:pt x="25795" y="88335"/>
                </a:lnTo>
                <a:lnTo>
                  <a:pt x="6748" y="130924"/>
                </a:lnTo>
                <a:lnTo>
                  <a:pt x="0" y="178307"/>
                </a:lnTo>
                <a:lnTo>
                  <a:pt x="6748" y="225691"/>
                </a:lnTo>
                <a:lnTo>
                  <a:pt x="25795" y="268280"/>
                </a:lnTo>
                <a:lnTo>
                  <a:pt x="55340" y="304371"/>
                </a:lnTo>
                <a:lnTo>
                  <a:pt x="93584" y="332260"/>
                </a:lnTo>
                <a:lnTo>
                  <a:pt x="138729" y="350243"/>
                </a:lnTo>
                <a:lnTo>
                  <a:pt x="188975" y="356615"/>
                </a:lnTo>
                <a:lnTo>
                  <a:pt x="239222" y="350243"/>
                </a:lnTo>
                <a:lnTo>
                  <a:pt x="284367" y="332260"/>
                </a:lnTo>
                <a:lnTo>
                  <a:pt x="322611" y="304371"/>
                </a:lnTo>
                <a:lnTo>
                  <a:pt x="352156" y="268280"/>
                </a:lnTo>
                <a:lnTo>
                  <a:pt x="371203" y="225691"/>
                </a:lnTo>
                <a:lnTo>
                  <a:pt x="377951" y="178307"/>
                </a:lnTo>
                <a:lnTo>
                  <a:pt x="371203" y="130924"/>
                </a:lnTo>
                <a:lnTo>
                  <a:pt x="352156" y="88335"/>
                </a:lnTo>
                <a:lnTo>
                  <a:pt x="322611" y="52244"/>
                </a:lnTo>
                <a:lnTo>
                  <a:pt x="284367" y="24355"/>
                </a:lnTo>
                <a:lnTo>
                  <a:pt x="239222" y="6372"/>
                </a:lnTo>
                <a:lnTo>
                  <a:pt x="188975" y="0"/>
                </a:lnTo>
                <a:close/>
              </a:path>
            </a:pathLst>
          </a:custGeom>
          <a:solidFill>
            <a:srgbClr val="FFD966">
              <a:alpha val="70199"/>
            </a:srgbClr>
          </a:solidFill>
        </p:spPr>
        <p:txBody>
          <a:bodyPr wrap="square" lIns="0" tIns="0" rIns="0" bIns="0" rtlCol="0"/>
          <a:lstStyle/>
          <a:p>
            <a:endParaRPr sz="1350"/>
          </a:p>
        </p:txBody>
      </p:sp>
      <p:sp>
        <p:nvSpPr>
          <p:cNvPr id="78" name="object 78"/>
          <p:cNvSpPr/>
          <p:nvPr/>
        </p:nvSpPr>
        <p:spPr>
          <a:xfrm>
            <a:off x="6612255" y="3560444"/>
            <a:ext cx="283845" cy="267653"/>
          </a:xfrm>
          <a:custGeom>
            <a:avLst/>
            <a:gdLst/>
            <a:ahLst/>
            <a:cxnLst/>
            <a:rect l="l" t="t" r="r" b="b"/>
            <a:pathLst>
              <a:path w="378459" h="356870">
                <a:moveTo>
                  <a:pt x="0" y="178307"/>
                </a:moveTo>
                <a:lnTo>
                  <a:pt x="6748" y="130924"/>
                </a:lnTo>
                <a:lnTo>
                  <a:pt x="25795" y="88335"/>
                </a:lnTo>
                <a:lnTo>
                  <a:pt x="55340" y="52244"/>
                </a:lnTo>
                <a:lnTo>
                  <a:pt x="93584" y="24355"/>
                </a:lnTo>
                <a:lnTo>
                  <a:pt x="138729" y="6372"/>
                </a:lnTo>
                <a:lnTo>
                  <a:pt x="188975" y="0"/>
                </a:lnTo>
                <a:lnTo>
                  <a:pt x="239222" y="6372"/>
                </a:lnTo>
                <a:lnTo>
                  <a:pt x="284367" y="24355"/>
                </a:lnTo>
                <a:lnTo>
                  <a:pt x="322611" y="52244"/>
                </a:lnTo>
                <a:lnTo>
                  <a:pt x="352156" y="88335"/>
                </a:lnTo>
                <a:lnTo>
                  <a:pt x="371203" y="130924"/>
                </a:lnTo>
                <a:lnTo>
                  <a:pt x="377951" y="178307"/>
                </a:lnTo>
                <a:lnTo>
                  <a:pt x="371203" y="225691"/>
                </a:lnTo>
                <a:lnTo>
                  <a:pt x="352156" y="268280"/>
                </a:lnTo>
                <a:lnTo>
                  <a:pt x="322611" y="304371"/>
                </a:lnTo>
                <a:lnTo>
                  <a:pt x="284367" y="332260"/>
                </a:lnTo>
                <a:lnTo>
                  <a:pt x="239222" y="350243"/>
                </a:lnTo>
                <a:lnTo>
                  <a:pt x="188975" y="356615"/>
                </a:lnTo>
                <a:lnTo>
                  <a:pt x="138729" y="350243"/>
                </a:lnTo>
                <a:lnTo>
                  <a:pt x="93584" y="332260"/>
                </a:lnTo>
                <a:lnTo>
                  <a:pt x="55340" y="304371"/>
                </a:lnTo>
                <a:lnTo>
                  <a:pt x="25795" y="268280"/>
                </a:lnTo>
                <a:lnTo>
                  <a:pt x="6748" y="225691"/>
                </a:lnTo>
                <a:lnTo>
                  <a:pt x="0" y="178307"/>
                </a:lnTo>
                <a:close/>
              </a:path>
            </a:pathLst>
          </a:custGeom>
          <a:ln w="27432">
            <a:solidFill>
              <a:srgbClr val="C55A11"/>
            </a:solidFill>
          </a:ln>
        </p:spPr>
        <p:txBody>
          <a:bodyPr wrap="square" lIns="0" tIns="0" rIns="0" bIns="0" rtlCol="0"/>
          <a:lstStyle/>
          <a:p>
            <a:endParaRPr sz="1350"/>
          </a:p>
        </p:txBody>
      </p:sp>
      <p:sp>
        <p:nvSpPr>
          <p:cNvPr id="79" name="object 79"/>
          <p:cNvSpPr/>
          <p:nvPr/>
        </p:nvSpPr>
        <p:spPr>
          <a:xfrm>
            <a:off x="6743701" y="3671316"/>
            <a:ext cx="112013" cy="118872"/>
          </a:xfrm>
          <a:prstGeom prst="rect">
            <a:avLst/>
          </a:prstGeom>
          <a:blipFill>
            <a:blip r:embed="rId22" cstate="print"/>
            <a:stretch>
              <a:fillRect/>
            </a:stretch>
          </a:blipFill>
        </p:spPr>
        <p:txBody>
          <a:bodyPr wrap="square" lIns="0" tIns="0" rIns="0" bIns="0" rtlCol="0"/>
          <a:lstStyle/>
          <a:p>
            <a:endParaRPr sz="1350"/>
          </a:p>
        </p:txBody>
      </p:sp>
      <p:sp>
        <p:nvSpPr>
          <p:cNvPr id="80" name="object 80"/>
          <p:cNvSpPr txBox="1"/>
          <p:nvPr/>
        </p:nvSpPr>
        <p:spPr>
          <a:xfrm>
            <a:off x="1393412" y="2786730"/>
            <a:ext cx="946309" cy="389209"/>
          </a:xfrm>
          <a:prstGeom prst="rect">
            <a:avLst/>
          </a:prstGeom>
        </p:spPr>
        <p:txBody>
          <a:bodyPr vert="horz" wrap="square" lIns="0" tIns="9525" rIns="0" bIns="0" rtlCol="0">
            <a:spAutoFit/>
          </a:bodyPr>
          <a:lstStyle/>
          <a:p>
            <a:pPr marL="147638">
              <a:spcBef>
                <a:spcPts val="75"/>
              </a:spcBef>
            </a:pPr>
            <a:r>
              <a:rPr sz="900" b="1" spc="-4" dirty="0">
                <a:solidFill>
                  <a:srgbClr val="404040"/>
                </a:solidFill>
                <a:latin typeface="Cambria"/>
                <a:cs typeface="Cambria"/>
              </a:rPr>
              <a:t>Maja</a:t>
            </a:r>
            <a:endParaRPr sz="900">
              <a:latin typeface="Cambria"/>
              <a:cs typeface="Cambria"/>
            </a:endParaRPr>
          </a:p>
          <a:p>
            <a:pPr marL="9525">
              <a:spcBef>
                <a:spcPts val="806"/>
              </a:spcBef>
            </a:pPr>
            <a:r>
              <a:rPr sz="900" b="1" spc="-11" dirty="0">
                <a:solidFill>
                  <a:srgbClr val="404040"/>
                </a:solidFill>
                <a:latin typeface="Cambria"/>
                <a:cs typeface="Cambria"/>
              </a:rPr>
              <a:t>Kota</a:t>
            </a:r>
            <a:r>
              <a:rPr sz="900" b="1" spc="-38" dirty="0">
                <a:solidFill>
                  <a:srgbClr val="404040"/>
                </a:solidFill>
                <a:latin typeface="Cambria"/>
                <a:cs typeface="Cambria"/>
              </a:rPr>
              <a:t> </a:t>
            </a:r>
            <a:r>
              <a:rPr sz="900" b="1" spc="-11" dirty="0">
                <a:solidFill>
                  <a:srgbClr val="404040"/>
                </a:solidFill>
                <a:latin typeface="Cambria"/>
                <a:cs typeface="Cambria"/>
              </a:rPr>
              <a:t>Tasikmalaya</a:t>
            </a:r>
            <a:endParaRPr sz="900">
              <a:latin typeface="Cambria"/>
              <a:cs typeface="Cambria"/>
            </a:endParaRPr>
          </a:p>
        </p:txBody>
      </p:sp>
      <p:sp>
        <p:nvSpPr>
          <p:cNvPr id="81" name="object 81"/>
          <p:cNvSpPr txBox="1"/>
          <p:nvPr/>
        </p:nvSpPr>
        <p:spPr>
          <a:xfrm>
            <a:off x="6885051" y="5748909"/>
            <a:ext cx="862489" cy="137056"/>
          </a:xfrm>
          <a:prstGeom prst="rect">
            <a:avLst/>
          </a:prstGeom>
        </p:spPr>
        <p:txBody>
          <a:bodyPr vert="horz" wrap="square" lIns="0" tIns="10001" rIns="0" bIns="0" rtlCol="0">
            <a:spAutoFit/>
          </a:bodyPr>
          <a:lstStyle/>
          <a:p>
            <a:pPr marL="9525">
              <a:spcBef>
                <a:spcPts val="79"/>
              </a:spcBef>
            </a:pPr>
            <a:r>
              <a:rPr sz="825" dirty="0">
                <a:latin typeface="Arial"/>
                <a:cs typeface="Arial"/>
              </a:rPr>
              <a:t>Daerah</a:t>
            </a:r>
            <a:r>
              <a:rPr sz="825" spc="-56" dirty="0">
                <a:latin typeface="Arial"/>
                <a:cs typeface="Arial"/>
              </a:rPr>
              <a:t> </a:t>
            </a:r>
            <a:r>
              <a:rPr sz="825" dirty="0">
                <a:latin typeface="Arial"/>
                <a:cs typeface="Arial"/>
              </a:rPr>
              <a:t>Tertinggal</a:t>
            </a:r>
            <a:endParaRPr sz="825">
              <a:latin typeface="Arial"/>
              <a:cs typeface="Arial"/>
            </a:endParaRPr>
          </a:p>
        </p:txBody>
      </p:sp>
      <p:sp>
        <p:nvSpPr>
          <p:cNvPr id="82" name="object 82"/>
          <p:cNvSpPr/>
          <p:nvPr/>
        </p:nvSpPr>
        <p:spPr>
          <a:xfrm>
            <a:off x="6652260" y="5783581"/>
            <a:ext cx="171450" cy="82391"/>
          </a:xfrm>
          <a:custGeom>
            <a:avLst/>
            <a:gdLst/>
            <a:ahLst/>
            <a:cxnLst/>
            <a:rect l="l" t="t" r="r" b="b"/>
            <a:pathLst>
              <a:path w="228600" h="109854">
                <a:moveTo>
                  <a:pt x="0" y="109727"/>
                </a:moveTo>
                <a:lnTo>
                  <a:pt x="228600" y="109727"/>
                </a:lnTo>
                <a:lnTo>
                  <a:pt x="228600" y="0"/>
                </a:lnTo>
                <a:lnTo>
                  <a:pt x="0" y="0"/>
                </a:lnTo>
                <a:lnTo>
                  <a:pt x="0" y="109727"/>
                </a:lnTo>
                <a:close/>
              </a:path>
            </a:pathLst>
          </a:custGeom>
          <a:solidFill>
            <a:srgbClr val="9A5FAC"/>
          </a:solidFill>
        </p:spPr>
        <p:txBody>
          <a:bodyPr wrap="square" lIns="0" tIns="0" rIns="0" bIns="0" rtlCol="0"/>
          <a:lstStyle/>
          <a:p>
            <a:endParaRPr sz="1350"/>
          </a:p>
        </p:txBody>
      </p:sp>
      <p:sp>
        <p:nvSpPr>
          <p:cNvPr id="83" name="object 83"/>
          <p:cNvSpPr/>
          <p:nvPr/>
        </p:nvSpPr>
        <p:spPr>
          <a:xfrm>
            <a:off x="67369" y="3251139"/>
            <a:ext cx="0" cy="729139"/>
          </a:xfrm>
          <a:custGeom>
            <a:avLst/>
            <a:gdLst/>
            <a:ahLst/>
            <a:cxnLst/>
            <a:rect l="l" t="t" r="r" b="b"/>
            <a:pathLst>
              <a:path h="972185">
                <a:moveTo>
                  <a:pt x="0" y="0"/>
                </a:moveTo>
                <a:lnTo>
                  <a:pt x="0" y="971716"/>
                </a:lnTo>
              </a:path>
            </a:pathLst>
          </a:custGeom>
          <a:ln w="8963">
            <a:solidFill>
              <a:srgbClr val="000000"/>
            </a:solidFill>
          </a:ln>
        </p:spPr>
        <p:txBody>
          <a:bodyPr wrap="square" lIns="0" tIns="0" rIns="0" bIns="0" rtlCol="0"/>
          <a:lstStyle/>
          <a:p>
            <a:endParaRPr sz="1350"/>
          </a:p>
        </p:txBody>
      </p:sp>
      <p:sp>
        <p:nvSpPr>
          <p:cNvPr id="84" name="object 84"/>
          <p:cNvSpPr/>
          <p:nvPr/>
        </p:nvSpPr>
        <p:spPr>
          <a:xfrm>
            <a:off x="67369" y="3248417"/>
            <a:ext cx="0" cy="731520"/>
          </a:xfrm>
          <a:custGeom>
            <a:avLst/>
            <a:gdLst/>
            <a:ahLst/>
            <a:cxnLst/>
            <a:rect l="l" t="t" r="r" b="b"/>
            <a:pathLst>
              <a:path h="975360">
                <a:moveTo>
                  <a:pt x="0" y="0"/>
                </a:moveTo>
                <a:lnTo>
                  <a:pt x="0" y="975344"/>
                </a:lnTo>
              </a:path>
            </a:pathLst>
          </a:custGeom>
          <a:ln w="8963">
            <a:solidFill>
              <a:srgbClr val="000000"/>
            </a:solidFill>
          </a:ln>
        </p:spPr>
        <p:txBody>
          <a:bodyPr wrap="square" lIns="0" tIns="0" rIns="0" bIns="0" rtlCol="0"/>
          <a:lstStyle/>
          <a:p>
            <a:endParaRPr sz="1350"/>
          </a:p>
        </p:txBody>
      </p:sp>
      <p:graphicFrame>
        <p:nvGraphicFramePr>
          <p:cNvPr id="85" name="object 85"/>
          <p:cNvGraphicFramePr>
            <a:graphicFrameLocks noGrp="1"/>
          </p:cNvGraphicFramePr>
          <p:nvPr/>
        </p:nvGraphicFramePr>
        <p:xfrm>
          <a:off x="67369" y="3248380"/>
          <a:ext cx="1926905" cy="726153"/>
        </p:xfrm>
        <a:graphic>
          <a:graphicData uri="http://schemas.openxmlformats.org/drawingml/2006/table">
            <a:tbl>
              <a:tblPr firstRow="1" bandRow="1">
                <a:tableStyleId>{2D5ABB26-0587-4C30-8999-92F81FD0307C}</a:tableStyleId>
              </a:tblPr>
              <a:tblGrid>
                <a:gridCol w="354330"/>
                <a:gridCol w="357663"/>
                <a:gridCol w="358139"/>
                <a:gridCol w="357663"/>
                <a:gridCol w="357664"/>
                <a:gridCol w="141446"/>
              </a:tblGrid>
              <a:tr h="181618">
                <a:tc gridSpan="5">
                  <a:txBody>
                    <a:bodyPr/>
                    <a:lstStyle/>
                    <a:p>
                      <a:pPr marL="584200">
                        <a:lnSpc>
                          <a:spcPct val="100000"/>
                        </a:lnSpc>
                        <a:spcBef>
                          <a:spcPts val="340"/>
                        </a:spcBef>
                      </a:pPr>
                      <a:r>
                        <a:rPr sz="700" b="1" spc="120" dirty="0">
                          <a:latin typeface="Calibri"/>
                          <a:cs typeface="Calibri"/>
                        </a:rPr>
                        <a:t>Wilayah </a:t>
                      </a:r>
                      <a:r>
                        <a:rPr sz="700" b="1" spc="114" dirty="0">
                          <a:latin typeface="Calibri"/>
                          <a:cs typeface="Calibri"/>
                        </a:rPr>
                        <a:t>Jawa +</a:t>
                      </a:r>
                      <a:r>
                        <a:rPr sz="700" b="1" spc="10" dirty="0">
                          <a:latin typeface="Calibri"/>
                          <a:cs typeface="Calibri"/>
                        </a:rPr>
                        <a:t> </a:t>
                      </a:r>
                      <a:r>
                        <a:rPr sz="700" b="1" spc="90" dirty="0">
                          <a:latin typeface="Calibri"/>
                          <a:cs typeface="Calibri"/>
                        </a:rPr>
                        <a:t>Bali</a:t>
                      </a:r>
                      <a:endParaRPr sz="700">
                        <a:latin typeface="Calibri"/>
                        <a:cs typeface="Calibri"/>
                      </a:endParaRPr>
                    </a:p>
                  </a:txBody>
                  <a:tcPr marL="0" marR="0" marT="32385" marB="0">
                    <a:lnR w="9525">
                      <a:solidFill>
                        <a:srgbClr val="000000"/>
                      </a:solidFill>
                      <a:prstDash val="solid"/>
                    </a:lnR>
                    <a:lnT w="9525">
                      <a:solidFill>
                        <a:srgbClr val="000000"/>
                      </a:solidFill>
                      <a:prstDash val="solid"/>
                    </a:lnT>
                    <a:lnB w="952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rowSpan="4">
                  <a:txBody>
                    <a:bodyPr/>
                    <a:lstStyle/>
                    <a:p>
                      <a:pPr marL="238125">
                        <a:lnSpc>
                          <a:spcPts val="1320"/>
                        </a:lnSpc>
                        <a:spcBef>
                          <a:spcPts val="65"/>
                        </a:spcBef>
                      </a:pPr>
                      <a:r>
                        <a:rPr sz="800" b="1" spc="-85" dirty="0">
                          <a:latin typeface="Calibri"/>
                          <a:cs typeface="Calibri"/>
                        </a:rPr>
                        <a:t>Moderate</a:t>
                      </a:r>
                      <a:endParaRPr sz="800">
                        <a:latin typeface="Calibri"/>
                        <a:cs typeface="Calibri"/>
                      </a:endParaRPr>
                    </a:p>
                  </a:txBody>
                  <a:tcPr marL="0" marR="0" marT="6191" marB="0" vert="vert27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81451">
                <a:tc>
                  <a:txBody>
                    <a:bodyPr/>
                    <a:lstStyle/>
                    <a:p>
                      <a:pPr algn="ctr">
                        <a:lnSpc>
                          <a:spcPct val="100000"/>
                        </a:lnSpc>
                        <a:spcBef>
                          <a:spcPts val="400"/>
                        </a:spcBef>
                      </a:pPr>
                      <a:r>
                        <a:rPr sz="700" b="1" spc="105" dirty="0">
                          <a:latin typeface="Calibri"/>
                          <a:cs typeface="Calibri"/>
                        </a:rPr>
                        <a:t>2020</a:t>
                      </a:r>
                      <a:endParaRPr sz="700">
                        <a:latin typeface="Calibri"/>
                        <a:cs typeface="Calibri"/>
                      </a:endParaRPr>
                    </a:p>
                  </a:txBody>
                  <a:tcPr marL="0" marR="0" marT="38100" marB="0">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0"/>
                        </a:spcBef>
                      </a:pPr>
                      <a:r>
                        <a:rPr sz="700" b="1" spc="105" dirty="0">
                          <a:latin typeface="Calibri"/>
                          <a:cs typeface="Calibri"/>
                        </a:rPr>
                        <a:t>2021</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0"/>
                        </a:spcBef>
                      </a:pPr>
                      <a:r>
                        <a:rPr sz="700" b="1" spc="105" dirty="0">
                          <a:latin typeface="Calibri"/>
                          <a:cs typeface="Calibri"/>
                        </a:rPr>
                        <a:t>2022</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0"/>
                        </a:spcBef>
                      </a:pPr>
                      <a:r>
                        <a:rPr sz="700" b="1" spc="105" dirty="0">
                          <a:latin typeface="Calibri"/>
                          <a:cs typeface="Calibri"/>
                        </a:rPr>
                        <a:t>2023</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algn="ctr">
                        <a:lnSpc>
                          <a:spcPct val="100000"/>
                        </a:lnSpc>
                        <a:spcBef>
                          <a:spcPts val="400"/>
                        </a:spcBef>
                      </a:pPr>
                      <a:r>
                        <a:rPr sz="700" b="1" spc="105" dirty="0">
                          <a:latin typeface="Calibri"/>
                          <a:cs typeface="Calibri"/>
                        </a:rPr>
                        <a:t>2024</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8255" marB="0" vert="vert27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81632">
                <a:tc>
                  <a:txBody>
                    <a:bodyPr/>
                    <a:lstStyle/>
                    <a:p>
                      <a:pPr algn="ctr">
                        <a:lnSpc>
                          <a:spcPct val="100000"/>
                        </a:lnSpc>
                        <a:spcBef>
                          <a:spcPts val="400"/>
                        </a:spcBef>
                      </a:pPr>
                      <a:r>
                        <a:rPr sz="700" b="1" spc="90" dirty="0">
                          <a:latin typeface="Calibri"/>
                          <a:cs typeface="Calibri"/>
                        </a:rPr>
                        <a:t>5,8</a:t>
                      </a:r>
                      <a:endParaRPr sz="700">
                        <a:latin typeface="Calibri"/>
                        <a:cs typeface="Calibri"/>
                      </a:endParaRPr>
                    </a:p>
                  </a:txBody>
                  <a:tcPr marL="0" marR="0" marT="38100" marB="0">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635" algn="ctr">
                        <a:lnSpc>
                          <a:spcPct val="100000"/>
                        </a:lnSpc>
                        <a:spcBef>
                          <a:spcPts val="400"/>
                        </a:spcBef>
                      </a:pPr>
                      <a:r>
                        <a:rPr sz="700" b="1" spc="90" dirty="0">
                          <a:latin typeface="Calibri"/>
                          <a:cs typeface="Calibri"/>
                        </a:rPr>
                        <a:t>5,9</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270" algn="ctr">
                        <a:lnSpc>
                          <a:spcPct val="100000"/>
                        </a:lnSpc>
                        <a:spcBef>
                          <a:spcPts val="400"/>
                        </a:spcBef>
                      </a:pPr>
                      <a:r>
                        <a:rPr sz="700" b="1" spc="90" dirty="0">
                          <a:latin typeface="Calibri"/>
                          <a:cs typeface="Calibri"/>
                        </a:rPr>
                        <a:t>6,1</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270" algn="ctr">
                        <a:lnSpc>
                          <a:spcPct val="100000"/>
                        </a:lnSpc>
                        <a:spcBef>
                          <a:spcPts val="400"/>
                        </a:spcBef>
                      </a:pPr>
                      <a:r>
                        <a:rPr sz="700" b="1" spc="90" dirty="0">
                          <a:latin typeface="Calibri"/>
                          <a:cs typeface="Calibri"/>
                        </a:rPr>
                        <a:t>6,2</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635" algn="ctr">
                        <a:lnSpc>
                          <a:spcPct val="100000"/>
                        </a:lnSpc>
                        <a:spcBef>
                          <a:spcPts val="400"/>
                        </a:spcBef>
                      </a:pPr>
                      <a:r>
                        <a:rPr sz="700" b="1" spc="90" dirty="0">
                          <a:latin typeface="Calibri"/>
                          <a:cs typeface="Calibri"/>
                        </a:rPr>
                        <a:t>6,3</a:t>
                      </a:r>
                      <a:endParaRPr sz="700">
                        <a:latin typeface="Calibri"/>
                        <a:cs typeface="Calibri"/>
                      </a:endParaRPr>
                    </a:p>
                  </a:txBody>
                  <a:tcPr marL="0" marR="0" marT="3810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8255" marB="0" vert="vert27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r h="181452">
                <a:tc gridSpan="5">
                  <a:txBody>
                    <a:bodyPr/>
                    <a:lstStyle/>
                    <a:p>
                      <a:pPr algn="ctr">
                        <a:lnSpc>
                          <a:spcPct val="100000"/>
                        </a:lnSpc>
                        <a:spcBef>
                          <a:spcPts val="340"/>
                        </a:spcBef>
                      </a:pPr>
                      <a:r>
                        <a:rPr sz="700" b="1" spc="90" dirty="0">
                          <a:latin typeface="Calibri"/>
                          <a:cs typeface="Calibri"/>
                        </a:rPr>
                        <a:t>6,1</a:t>
                      </a:r>
                      <a:endParaRPr sz="700">
                        <a:latin typeface="Calibri"/>
                        <a:cs typeface="Calibri"/>
                      </a:endParaRPr>
                    </a:p>
                  </a:txBody>
                  <a:tcPr marL="0" marR="0" marT="32385" marB="0">
                    <a:lnR w="9525">
                      <a:solidFill>
                        <a:srgbClr val="000000"/>
                      </a:solidFill>
                      <a:prstDash val="solid"/>
                    </a:lnR>
                    <a:lnT w="9525">
                      <a:solidFill>
                        <a:srgbClr val="000000"/>
                      </a:solidFill>
                      <a:prstDash val="solid"/>
                    </a:lnT>
                    <a:lnB w="952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vMerge="1">
                  <a:txBody>
                    <a:bodyPr/>
                    <a:lstStyle/>
                    <a:p>
                      <a:endParaRPr/>
                    </a:p>
                  </a:txBody>
                  <a:tcPr marL="0" marR="0" marT="8255" marB="0" vert="vert27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r>
            </a:tbl>
          </a:graphicData>
        </a:graphic>
      </p:graphicFrame>
      <p:sp>
        <p:nvSpPr>
          <p:cNvPr id="86" name="object 86"/>
          <p:cNvSpPr txBox="1"/>
          <p:nvPr/>
        </p:nvSpPr>
        <p:spPr>
          <a:xfrm>
            <a:off x="563346" y="1696307"/>
            <a:ext cx="1044893" cy="696986"/>
          </a:xfrm>
          <a:prstGeom prst="rect">
            <a:avLst/>
          </a:prstGeom>
        </p:spPr>
        <p:txBody>
          <a:bodyPr vert="horz" wrap="square" lIns="0" tIns="9525" rIns="0" bIns="0" rtlCol="0">
            <a:spAutoFit/>
          </a:bodyPr>
          <a:lstStyle/>
          <a:p>
            <a:pPr marL="492443">
              <a:lnSpc>
                <a:spcPts val="982"/>
              </a:lnSpc>
              <a:spcBef>
                <a:spcPts val="75"/>
              </a:spcBef>
            </a:pPr>
            <a:r>
              <a:rPr sz="900" b="1" dirty="0">
                <a:solidFill>
                  <a:srgbClr val="404040"/>
                </a:solidFill>
                <a:latin typeface="Cambria"/>
                <a:cs typeface="Cambria"/>
              </a:rPr>
              <a:t>KI</a:t>
            </a:r>
            <a:r>
              <a:rPr sz="900" b="1" spc="-53" dirty="0">
                <a:solidFill>
                  <a:srgbClr val="404040"/>
                </a:solidFill>
                <a:latin typeface="Cambria"/>
                <a:cs typeface="Cambria"/>
              </a:rPr>
              <a:t> </a:t>
            </a:r>
            <a:r>
              <a:rPr sz="900" b="1" spc="-4" dirty="0">
                <a:solidFill>
                  <a:srgbClr val="404040"/>
                </a:solidFill>
                <a:latin typeface="Cambria"/>
                <a:cs typeface="Cambria"/>
              </a:rPr>
              <a:t>Wilmar</a:t>
            </a:r>
            <a:endParaRPr sz="900">
              <a:latin typeface="Cambria"/>
              <a:cs typeface="Cambria"/>
            </a:endParaRPr>
          </a:p>
          <a:p>
            <a:pPr marL="531495">
              <a:lnSpc>
                <a:spcPts val="848"/>
              </a:lnSpc>
            </a:pPr>
            <a:r>
              <a:rPr sz="788" spc="-4" dirty="0">
                <a:solidFill>
                  <a:srgbClr val="404040"/>
                </a:solidFill>
                <a:latin typeface="Cambria"/>
                <a:cs typeface="Cambria"/>
              </a:rPr>
              <a:t>Kab.</a:t>
            </a:r>
            <a:r>
              <a:rPr sz="788" spc="-75" dirty="0">
                <a:solidFill>
                  <a:srgbClr val="404040"/>
                </a:solidFill>
                <a:latin typeface="Cambria"/>
                <a:cs typeface="Cambria"/>
              </a:rPr>
              <a:t> </a:t>
            </a:r>
            <a:r>
              <a:rPr sz="788" dirty="0">
                <a:solidFill>
                  <a:srgbClr val="404040"/>
                </a:solidFill>
                <a:latin typeface="Cambria"/>
                <a:cs typeface="Cambria"/>
              </a:rPr>
              <a:t>Serang</a:t>
            </a:r>
            <a:endParaRPr sz="788">
              <a:latin typeface="Cambria"/>
              <a:cs typeface="Cambria"/>
            </a:endParaRPr>
          </a:p>
          <a:p>
            <a:pPr marL="66199">
              <a:spcBef>
                <a:spcPts val="664"/>
              </a:spcBef>
            </a:pPr>
            <a:r>
              <a:rPr sz="900" b="1" spc="-11" dirty="0">
                <a:solidFill>
                  <a:srgbClr val="404040"/>
                </a:solidFill>
                <a:latin typeface="Cambria"/>
                <a:cs typeface="Cambria"/>
              </a:rPr>
              <a:t>Kota</a:t>
            </a:r>
            <a:r>
              <a:rPr sz="900" b="1" spc="-8" dirty="0">
                <a:solidFill>
                  <a:srgbClr val="404040"/>
                </a:solidFill>
                <a:latin typeface="Cambria"/>
                <a:cs typeface="Cambria"/>
              </a:rPr>
              <a:t> </a:t>
            </a:r>
            <a:r>
              <a:rPr sz="900" b="1" spc="-4" dirty="0">
                <a:solidFill>
                  <a:srgbClr val="404040"/>
                </a:solidFill>
                <a:latin typeface="Cambria"/>
                <a:cs typeface="Cambria"/>
              </a:rPr>
              <a:t>Cilegon</a:t>
            </a:r>
            <a:endParaRPr sz="900">
              <a:latin typeface="Cambria"/>
              <a:cs typeface="Cambria"/>
            </a:endParaRPr>
          </a:p>
          <a:p>
            <a:pPr marL="9525">
              <a:spcBef>
                <a:spcPts val="709"/>
              </a:spcBef>
            </a:pPr>
            <a:r>
              <a:rPr sz="900" b="1" spc="-11" dirty="0">
                <a:solidFill>
                  <a:srgbClr val="404040"/>
                </a:solidFill>
                <a:latin typeface="Cambria"/>
                <a:cs typeface="Cambria"/>
              </a:rPr>
              <a:t>Kota</a:t>
            </a:r>
            <a:r>
              <a:rPr sz="900" b="1" spc="-4" dirty="0">
                <a:solidFill>
                  <a:srgbClr val="404040"/>
                </a:solidFill>
                <a:latin typeface="Cambria"/>
                <a:cs typeface="Cambria"/>
              </a:rPr>
              <a:t> Serang</a:t>
            </a:r>
            <a:endParaRPr sz="900">
              <a:latin typeface="Cambria"/>
              <a:cs typeface="Cambria"/>
            </a:endParaRPr>
          </a:p>
        </p:txBody>
      </p:sp>
      <p:sp>
        <p:nvSpPr>
          <p:cNvPr id="87" name="object 87"/>
          <p:cNvSpPr txBox="1"/>
          <p:nvPr/>
        </p:nvSpPr>
        <p:spPr>
          <a:xfrm>
            <a:off x="195071" y="2565654"/>
            <a:ext cx="1031558" cy="148117"/>
          </a:xfrm>
          <a:prstGeom prst="rect">
            <a:avLst/>
          </a:prstGeom>
        </p:spPr>
        <p:txBody>
          <a:bodyPr vert="horz" wrap="square" lIns="0" tIns="9525" rIns="0" bIns="0" rtlCol="0">
            <a:spAutoFit/>
          </a:bodyPr>
          <a:lstStyle/>
          <a:p>
            <a:pPr marL="9525">
              <a:spcBef>
                <a:spcPts val="75"/>
              </a:spcBef>
            </a:pPr>
            <a:r>
              <a:rPr sz="900" b="1" spc="-4" dirty="0">
                <a:solidFill>
                  <a:srgbClr val="404040"/>
                </a:solidFill>
                <a:latin typeface="Cambria"/>
                <a:cs typeface="Cambria"/>
              </a:rPr>
              <a:t>KEK/KSPN</a:t>
            </a:r>
            <a:r>
              <a:rPr sz="900" b="1" spc="-41" dirty="0">
                <a:solidFill>
                  <a:srgbClr val="404040"/>
                </a:solidFill>
                <a:latin typeface="Cambria"/>
                <a:cs typeface="Cambria"/>
              </a:rPr>
              <a:t> </a:t>
            </a:r>
            <a:r>
              <a:rPr sz="900" b="1" spc="-15" dirty="0">
                <a:solidFill>
                  <a:srgbClr val="404040"/>
                </a:solidFill>
                <a:latin typeface="Cambria"/>
                <a:cs typeface="Cambria"/>
              </a:rPr>
              <a:t>Tanjung</a:t>
            </a:r>
            <a:endParaRPr sz="900">
              <a:latin typeface="Cambria"/>
              <a:cs typeface="Cambria"/>
            </a:endParaRPr>
          </a:p>
        </p:txBody>
      </p:sp>
      <p:sp>
        <p:nvSpPr>
          <p:cNvPr id="88" name="object 88"/>
          <p:cNvSpPr txBox="1"/>
          <p:nvPr/>
        </p:nvSpPr>
        <p:spPr>
          <a:xfrm>
            <a:off x="832866" y="2676487"/>
            <a:ext cx="971074" cy="148117"/>
          </a:xfrm>
          <a:prstGeom prst="rect">
            <a:avLst/>
          </a:prstGeom>
        </p:spPr>
        <p:txBody>
          <a:bodyPr vert="horz" wrap="square" lIns="0" tIns="9525" rIns="0" bIns="0" rtlCol="0">
            <a:spAutoFit/>
          </a:bodyPr>
          <a:lstStyle/>
          <a:p>
            <a:pPr marL="9525">
              <a:spcBef>
                <a:spcPts val="75"/>
              </a:spcBef>
            </a:pPr>
            <a:r>
              <a:rPr sz="900" b="1" dirty="0">
                <a:solidFill>
                  <a:srgbClr val="404040"/>
                </a:solidFill>
                <a:latin typeface="Cambria"/>
                <a:cs typeface="Cambria"/>
              </a:rPr>
              <a:t>Lesung </a:t>
            </a:r>
            <a:r>
              <a:rPr sz="900" b="1" spc="-11" dirty="0">
                <a:solidFill>
                  <a:srgbClr val="404040"/>
                </a:solidFill>
                <a:latin typeface="Cambria"/>
                <a:cs typeface="Cambria"/>
              </a:rPr>
              <a:t>Kota</a:t>
            </a:r>
            <a:r>
              <a:rPr sz="900" b="1" spc="-38" dirty="0">
                <a:solidFill>
                  <a:srgbClr val="404040"/>
                </a:solidFill>
                <a:latin typeface="Cambria"/>
                <a:cs typeface="Cambria"/>
              </a:rPr>
              <a:t> </a:t>
            </a:r>
            <a:r>
              <a:rPr sz="900" b="1" spc="-4" dirty="0">
                <a:solidFill>
                  <a:srgbClr val="404040"/>
                </a:solidFill>
                <a:latin typeface="Cambria"/>
                <a:cs typeface="Cambria"/>
              </a:rPr>
              <a:t>Baru</a:t>
            </a:r>
            <a:endParaRPr sz="900">
              <a:latin typeface="Cambria"/>
              <a:cs typeface="Cambria"/>
            </a:endParaRPr>
          </a:p>
        </p:txBody>
      </p:sp>
      <p:sp>
        <p:nvSpPr>
          <p:cNvPr id="89" name="object 89"/>
          <p:cNvSpPr txBox="1"/>
          <p:nvPr/>
        </p:nvSpPr>
        <p:spPr>
          <a:xfrm>
            <a:off x="204216" y="2789873"/>
            <a:ext cx="1022985" cy="125515"/>
          </a:xfrm>
          <a:prstGeom prst="rect">
            <a:avLst/>
          </a:prstGeom>
        </p:spPr>
        <p:txBody>
          <a:bodyPr vert="horz" wrap="square" lIns="0" tIns="10001" rIns="0" bIns="0" rtlCol="0">
            <a:spAutoFit/>
          </a:bodyPr>
          <a:lstStyle/>
          <a:p>
            <a:pPr marL="9525">
              <a:spcBef>
                <a:spcPts val="79"/>
              </a:spcBef>
            </a:pPr>
            <a:r>
              <a:rPr sz="750" dirty="0">
                <a:solidFill>
                  <a:srgbClr val="404040"/>
                </a:solidFill>
                <a:latin typeface="Cambria"/>
                <a:cs typeface="Cambria"/>
              </a:rPr>
              <a:t>Kab. </a:t>
            </a:r>
            <a:r>
              <a:rPr sz="750" spc="-4" dirty="0">
                <a:solidFill>
                  <a:srgbClr val="404040"/>
                </a:solidFill>
                <a:latin typeface="Cambria"/>
                <a:cs typeface="Cambria"/>
              </a:rPr>
              <a:t>Pandeglang,</a:t>
            </a:r>
            <a:r>
              <a:rPr sz="750" spc="-45" dirty="0">
                <a:solidFill>
                  <a:srgbClr val="404040"/>
                </a:solidFill>
                <a:latin typeface="Cambria"/>
                <a:cs typeface="Cambria"/>
              </a:rPr>
              <a:t> </a:t>
            </a:r>
            <a:r>
              <a:rPr sz="750" spc="-4" dirty="0">
                <a:solidFill>
                  <a:srgbClr val="404040"/>
                </a:solidFill>
                <a:latin typeface="Cambria"/>
                <a:cs typeface="Cambria"/>
              </a:rPr>
              <a:t>Banten</a:t>
            </a:r>
            <a:endParaRPr sz="750">
              <a:latin typeface="Cambria"/>
              <a:cs typeface="Cambria"/>
            </a:endParaRPr>
          </a:p>
        </p:txBody>
      </p:sp>
      <p:sp>
        <p:nvSpPr>
          <p:cNvPr id="90" name="Slide Number Placeholder 89"/>
          <p:cNvSpPr>
            <a:spLocks noGrp="1"/>
          </p:cNvSpPr>
          <p:nvPr>
            <p:ph type="sldNum" sz="quarter" idx="12"/>
          </p:nvPr>
        </p:nvSpPr>
        <p:spPr/>
        <p:txBody>
          <a:bodyPr/>
          <a:lstStyle/>
          <a:p>
            <a:fld id="{9CD5A045-6D39-4879-8E20-C877BE4435CE}" type="slidenum">
              <a:rPr lang="en-US" smtClean="0"/>
              <a:t>90</a:t>
            </a:fld>
            <a:endParaRPr lang="en-US"/>
          </a:p>
        </p:txBody>
      </p:sp>
      <p:sp>
        <p:nvSpPr>
          <p:cNvPr id="91" name="Rectangle 90">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608299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3" name="object 13"/>
          <p:cNvGraphicFramePr>
            <a:graphicFrameLocks noGrp="1"/>
          </p:cNvGraphicFramePr>
          <p:nvPr/>
        </p:nvGraphicFramePr>
        <p:xfrm>
          <a:off x="156600" y="1462278"/>
          <a:ext cx="8774429" cy="4917195"/>
        </p:xfrm>
        <a:graphic>
          <a:graphicData uri="http://schemas.openxmlformats.org/drawingml/2006/table">
            <a:tbl>
              <a:tblPr firstRow="1" bandRow="1">
                <a:tableStyleId>{2D5ABB26-0587-4C30-8999-92F81FD0307C}</a:tableStyleId>
              </a:tblPr>
              <a:tblGrid>
                <a:gridCol w="2168366"/>
                <a:gridCol w="1996916"/>
                <a:gridCol w="2116931"/>
                <a:gridCol w="2492216"/>
              </a:tblGrid>
              <a:tr h="398717">
                <a:tc>
                  <a:txBody>
                    <a:bodyPr/>
                    <a:lstStyle/>
                    <a:p>
                      <a:pPr>
                        <a:lnSpc>
                          <a:spcPct val="100000"/>
                        </a:lnSpc>
                      </a:pPr>
                      <a:endParaRPr sz="1400">
                        <a:latin typeface="Times New Roman"/>
                        <a:cs typeface="Times New Roman"/>
                      </a:endParaRPr>
                    </a:p>
                  </a:txBody>
                  <a:tcPr marL="0" marR="0" marT="0" marB="0">
                    <a:lnL w="127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tcPr>
                </a:tc>
                <a:tc>
                  <a:txBody>
                    <a:bodyPr/>
                    <a:lstStyle/>
                    <a:p>
                      <a:pPr marL="796925">
                        <a:lnSpc>
                          <a:spcPct val="100000"/>
                        </a:lnSpc>
                        <a:spcBef>
                          <a:spcPts val="894"/>
                        </a:spcBef>
                      </a:pPr>
                      <a:r>
                        <a:rPr sz="1400" b="1" spc="-25" dirty="0">
                          <a:solidFill>
                            <a:srgbClr val="FFFFFF"/>
                          </a:solidFill>
                          <a:latin typeface="Calibri"/>
                          <a:cs typeface="Calibri"/>
                        </a:rPr>
                        <a:t>SUMATERA</a:t>
                      </a:r>
                      <a:endParaRPr sz="1400">
                        <a:latin typeface="Calibri"/>
                        <a:cs typeface="Calibri"/>
                      </a:endParaRPr>
                    </a:p>
                  </a:txBody>
                  <a:tcPr marL="0" marR="0" marT="85248"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901065">
                        <a:lnSpc>
                          <a:spcPct val="100000"/>
                        </a:lnSpc>
                        <a:spcBef>
                          <a:spcPts val="894"/>
                        </a:spcBef>
                      </a:pPr>
                      <a:r>
                        <a:rPr sz="1400" b="1" spc="-35" dirty="0">
                          <a:solidFill>
                            <a:srgbClr val="FFFFFF"/>
                          </a:solidFill>
                          <a:latin typeface="Calibri"/>
                          <a:cs typeface="Calibri"/>
                        </a:rPr>
                        <a:t>JAWA-BALI</a:t>
                      </a:r>
                      <a:endParaRPr sz="1400">
                        <a:latin typeface="Calibri"/>
                        <a:cs typeface="Calibri"/>
                      </a:endParaRPr>
                    </a:p>
                  </a:txBody>
                  <a:tcPr marL="0" marR="0" marT="85248"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1017905">
                        <a:lnSpc>
                          <a:spcPct val="100000"/>
                        </a:lnSpc>
                        <a:spcBef>
                          <a:spcPts val="894"/>
                        </a:spcBef>
                      </a:pPr>
                      <a:r>
                        <a:rPr sz="1400" b="1" spc="-20" dirty="0">
                          <a:solidFill>
                            <a:srgbClr val="FFFFFF"/>
                          </a:solidFill>
                          <a:latin typeface="Calibri"/>
                          <a:cs typeface="Calibri"/>
                        </a:rPr>
                        <a:t>KALIMANTAN</a:t>
                      </a:r>
                      <a:endParaRPr sz="1400">
                        <a:latin typeface="Calibri"/>
                        <a:cs typeface="Calibri"/>
                      </a:endParaRPr>
                    </a:p>
                  </a:txBody>
                  <a:tcPr marL="0" marR="0" marT="85248" marB="0">
                    <a:lnL w="381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r>
              <a:tr h="1805273">
                <a:tc>
                  <a:txBody>
                    <a:bodyPr/>
                    <a:lstStyle/>
                    <a:p>
                      <a:pPr marL="91440">
                        <a:lnSpc>
                          <a:spcPct val="100000"/>
                        </a:lnSpc>
                        <a:spcBef>
                          <a:spcPts val="245"/>
                        </a:spcBef>
                      </a:pPr>
                      <a:r>
                        <a:rPr sz="1400" spc="-50" dirty="0">
                          <a:solidFill>
                            <a:srgbClr val="393939"/>
                          </a:solidFill>
                          <a:latin typeface="Calibri"/>
                          <a:cs typeface="Calibri"/>
                        </a:rPr>
                        <a:t>Mendorong</a:t>
                      </a:r>
                      <a:endParaRPr sz="1400">
                        <a:latin typeface="Calibri"/>
                        <a:cs typeface="Calibri"/>
                      </a:endParaRPr>
                    </a:p>
                    <a:p>
                      <a:pPr marL="91440">
                        <a:lnSpc>
                          <a:spcPct val="100000"/>
                        </a:lnSpc>
                      </a:pPr>
                      <a:r>
                        <a:rPr sz="1400" b="1" spc="-50" dirty="0">
                          <a:solidFill>
                            <a:srgbClr val="393939"/>
                          </a:solidFill>
                          <a:latin typeface="Calibri"/>
                          <a:cs typeface="Calibri"/>
                        </a:rPr>
                        <a:t>kerja</a:t>
                      </a:r>
                      <a:r>
                        <a:rPr sz="1400" b="1" spc="-155" dirty="0">
                          <a:solidFill>
                            <a:srgbClr val="393939"/>
                          </a:solidFill>
                          <a:latin typeface="Calibri"/>
                          <a:cs typeface="Calibri"/>
                        </a:rPr>
                        <a:t> </a:t>
                      </a:r>
                      <a:r>
                        <a:rPr sz="1400" b="1" spc="-55" dirty="0">
                          <a:solidFill>
                            <a:srgbClr val="393939"/>
                          </a:solidFill>
                          <a:latin typeface="Calibri"/>
                          <a:cs typeface="Calibri"/>
                        </a:rPr>
                        <a:t>sama</a:t>
                      </a:r>
                      <a:r>
                        <a:rPr sz="1400" b="1" spc="-130" dirty="0">
                          <a:solidFill>
                            <a:srgbClr val="393939"/>
                          </a:solidFill>
                          <a:latin typeface="Calibri"/>
                          <a:cs typeface="Calibri"/>
                        </a:rPr>
                        <a:t> </a:t>
                      </a:r>
                      <a:r>
                        <a:rPr sz="1400" b="1" spc="-45" dirty="0">
                          <a:solidFill>
                            <a:srgbClr val="393939"/>
                          </a:solidFill>
                          <a:latin typeface="Calibri"/>
                          <a:cs typeface="Calibri"/>
                        </a:rPr>
                        <a:t>antardaerah</a:t>
                      </a:r>
                      <a:r>
                        <a:rPr sz="1400" b="1" spc="-180" dirty="0">
                          <a:solidFill>
                            <a:srgbClr val="393939"/>
                          </a:solidFill>
                          <a:latin typeface="Calibri"/>
                          <a:cs typeface="Calibri"/>
                        </a:rPr>
                        <a:t> </a:t>
                      </a:r>
                      <a:r>
                        <a:rPr sz="1400" spc="-40" dirty="0">
                          <a:solidFill>
                            <a:srgbClr val="393939"/>
                          </a:solidFill>
                          <a:latin typeface="Calibri"/>
                          <a:cs typeface="Calibri"/>
                        </a:rPr>
                        <a:t>dan</a:t>
                      </a:r>
                      <a:endParaRPr sz="1400">
                        <a:latin typeface="Calibri"/>
                        <a:cs typeface="Calibri"/>
                      </a:endParaRPr>
                    </a:p>
                    <a:p>
                      <a:pPr marL="91440">
                        <a:lnSpc>
                          <a:spcPct val="100000"/>
                        </a:lnSpc>
                      </a:pPr>
                      <a:r>
                        <a:rPr sz="1400" b="1" spc="-55" dirty="0">
                          <a:solidFill>
                            <a:srgbClr val="393939"/>
                          </a:solidFill>
                          <a:latin typeface="Calibri"/>
                          <a:cs typeface="Calibri"/>
                        </a:rPr>
                        <a:t>kelembagaan</a:t>
                      </a:r>
                      <a:r>
                        <a:rPr sz="1400" b="1" spc="-155" dirty="0">
                          <a:solidFill>
                            <a:srgbClr val="393939"/>
                          </a:solidFill>
                          <a:latin typeface="Calibri"/>
                          <a:cs typeface="Calibri"/>
                        </a:rPr>
                        <a:t> </a:t>
                      </a:r>
                      <a:r>
                        <a:rPr sz="1400" b="1" spc="-70" dirty="0">
                          <a:solidFill>
                            <a:srgbClr val="393939"/>
                          </a:solidFill>
                          <a:latin typeface="Calibri"/>
                          <a:cs typeface="Calibri"/>
                        </a:rPr>
                        <a:t>regional</a:t>
                      </a:r>
                      <a:endParaRPr sz="1400">
                        <a:latin typeface="Calibri"/>
                        <a:cs typeface="Calibri"/>
                      </a:endParaRPr>
                    </a:p>
                  </a:txBody>
                  <a:tcPr marL="0" marR="0" marT="23336"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6065" marR="721995" indent="-173990">
                        <a:lnSpc>
                          <a:spcPct val="100000"/>
                        </a:lnSpc>
                        <a:spcBef>
                          <a:spcPts val="245"/>
                        </a:spcBef>
                        <a:buFont typeface="Arial"/>
                        <a:buChar char="•"/>
                        <a:tabLst>
                          <a:tab pos="266065" algn="l"/>
                        </a:tabLst>
                      </a:pPr>
                      <a:r>
                        <a:rPr sz="1400" b="1" spc="-75" dirty="0">
                          <a:solidFill>
                            <a:srgbClr val="393939"/>
                          </a:solidFill>
                          <a:latin typeface="Calibri"/>
                          <a:cs typeface="Calibri"/>
                        </a:rPr>
                        <a:t>Kaw. </a:t>
                      </a:r>
                      <a:r>
                        <a:rPr sz="1400" b="1" spc="-55" dirty="0">
                          <a:solidFill>
                            <a:srgbClr val="393939"/>
                          </a:solidFill>
                          <a:latin typeface="Calibri"/>
                          <a:cs typeface="Calibri"/>
                        </a:rPr>
                        <a:t>metropolitan  </a:t>
                      </a:r>
                      <a:r>
                        <a:rPr sz="1400" spc="-55" dirty="0">
                          <a:solidFill>
                            <a:srgbClr val="393939"/>
                          </a:solidFill>
                          <a:latin typeface="Calibri"/>
                          <a:cs typeface="Calibri"/>
                        </a:rPr>
                        <a:t>(Mebidangro </a:t>
                      </a:r>
                      <a:r>
                        <a:rPr sz="1400" spc="-40" dirty="0">
                          <a:solidFill>
                            <a:srgbClr val="393939"/>
                          </a:solidFill>
                          <a:latin typeface="Calibri"/>
                          <a:cs typeface="Calibri"/>
                        </a:rPr>
                        <a:t>dan  </a:t>
                      </a:r>
                      <a:r>
                        <a:rPr sz="1400" spc="-70" dirty="0">
                          <a:solidFill>
                            <a:srgbClr val="393939"/>
                          </a:solidFill>
                          <a:latin typeface="Calibri"/>
                          <a:cs typeface="Calibri"/>
                        </a:rPr>
                        <a:t>Patungraya</a:t>
                      </a:r>
                      <a:r>
                        <a:rPr sz="1400" spc="-15" dirty="0">
                          <a:solidFill>
                            <a:srgbClr val="393939"/>
                          </a:solidFill>
                          <a:latin typeface="Calibri"/>
                          <a:cs typeface="Calibri"/>
                        </a:rPr>
                        <a:t> </a:t>
                      </a:r>
                      <a:r>
                        <a:rPr sz="1400" spc="-30" dirty="0">
                          <a:solidFill>
                            <a:srgbClr val="393939"/>
                          </a:solidFill>
                          <a:latin typeface="Calibri"/>
                          <a:cs typeface="Calibri"/>
                        </a:rPr>
                        <a:t>Agung)</a:t>
                      </a:r>
                      <a:endParaRPr sz="1400">
                        <a:latin typeface="Calibri"/>
                        <a:cs typeface="Calibri"/>
                      </a:endParaRPr>
                    </a:p>
                    <a:p>
                      <a:pPr marL="266065" indent="-173990">
                        <a:lnSpc>
                          <a:spcPct val="100000"/>
                        </a:lnSpc>
                        <a:buFont typeface="Arial"/>
                        <a:buChar char="•"/>
                        <a:tabLst>
                          <a:tab pos="266065" algn="l"/>
                        </a:tabLst>
                      </a:pPr>
                      <a:r>
                        <a:rPr sz="1400" b="1" spc="-50" dirty="0">
                          <a:solidFill>
                            <a:srgbClr val="393939"/>
                          </a:solidFill>
                          <a:latin typeface="Calibri"/>
                          <a:cs typeface="Calibri"/>
                        </a:rPr>
                        <a:t>KSPN </a:t>
                      </a:r>
                      <a:r>
                        <a:rPr sz="1400" spc="-45" dirty="0">
                          <a:solidFill>
                            <a:srgbClr val="393939"/>
                          </a:solidFill>
                          <a:latin typeface="Calibri"/>
                          <a:cs typeface="Calibri"/>
                        </a:rPr>
                        <a:t>Danau</a:t>
                      </a:r>
                      <a:r>
                        <a:rPr sz="1400" spc="-80" dirty="0">
                          <a:solidFill>
                            <a:srgbClr val="393939"/>
                          </a:solidFill>
                          <a:latin typeface="Calibri"/>
                          <a:cs typeface="Calibri"/>
                        </a:rPr>
                        <a:t> Toba</a:t>
                      </a:r>
                      <a:endParaRPr sz="1400">
                        <a:latin typeface="Calibri"/>
                        <a:cs typeface="Calibri"/>
                      </a:endParaRPr>
                    </a:p>
                    <a:p>
                      <a:pPr marL="266065" marR="194310" indent="-173990">
                        <a:lnSpc>
                          <a:spcPct val="100000"/>
                        </a:lnSpc>
                        <a:spcBef>
                          <a:spcPts val="5"/>
                        </a:spcBef>
                        <a:buFont typeface="Arial"/>
                        <a:buChar char="•"/>
                        <a:tabLst>
                          <a:tab pos="266065" algn="l"/>
                        </a:tabLst>
                      </a:pPr>
                      <a:r>
                        <a:rPr sz="1400" b="1" spc="-120" dirty="0">
                          <a:solidFill>
                            <a:srgbClr val="393939"/>
                          </a:solidFill>
                          <a:latin typeface="Calibri"/>
                          <a:cs typeface="Calibri"/>
                        </a:rPr>
                        <a:t>KEK/KI </a:t>
                      </a:r>
                      <a:r>
                        <a:rPr sz="1400" spc="-55" dirty="0">
                          <a:solidFill>
                            <a:srgbClr val="393939"/>
                          </a:solidFill>
                          <a:latin typeface="Calibri"/>
                          <a:cs typeface="Calibri"/>
                        </a:rPr>
                        <a:t>Sei Mangke, </a:t>
                      </a:r>
                      <a:r>
                        <a:rPr sz="1400" spc="-50" dirty="0">
                          <a:solidFill>
                            <a:srgbClr val="393939"/>
                          </a:solidFill>
                          <a:latin typeface="Calibri"/>
                          <a:cs typeface="Calibri"/>
                        </a:rPr>
                        <a:t>Kuala  </a:t>
                      </a:r>
                      <a:r>
                        <a:rPr sz="1400" spc="-70" dirty="0">
                          <a:solidFill>
                            <a:srgbClr val="393939"/>
                          </a:solidFill>
                          <a:latin typeface="Calibri"/>
                          <a:cs typeface="Calibri"/>
                        </a:rPr>
                        <a:t>Tanjung</a:t>
                      </a:r>
                      <a:endParaRPr sz="1400">
                        <a:latin typeface="Calibri"/>
                        <a:cs typeface="Calibri"/>
                      </a:endParaRPr>
                    </a:p>
                    <a:p>
                      <a:pPr marL="266065" indent="-173990">
                        <a:lnSpc>
                          <a:spcPct val="100000"/>
                        </a:lnSpc>
                        <a:buFont typeface="Arial"/>
                        <a:buChar char="•"/>
                        <a:tabLst>
                          <a:tab pos="266065" algn="l"/>
                        </a:tabLst>
                      </a:pPr>
                      <a:r>
                        <a:rPr sz="1400" b="1" spc="-40" dirty="0">
                          <a:solidFill>
                            <a:srgbClr val="393939"/>
                          </a:solidFill>
                          <a:latin typeface="Calibri"/>
                          <a:cs typeface="Calibri"/>
                        </a:rPr>
                        <a:t>KPBPB </a:t>
                      </a:r>
                      <a:r>
                        <a:rPr sz="1400" spc="-45" dirty="0">
                          <a:solidFill>
                            <a:srgbClr val="393939"/>
                          </a:solidFill>
                          <a:latin typeface="Calibri"/>
                          <a:cs typeface="Calibri"/>
                        </a:rPr>
                        <a:t>Zona</a:t>
                      </a:r>
                      <a:r>
                        <a:rPr sz="1400" spc="-114" dirty="0">
                          <a:solidFill>
                            <a:srgbClr val="393939"/>
                          </a:solidFill>
                          <a:latin typeface="Calibri"/>
                          <a:cs typeface="Calibri"/>
                        </a:rPr>
                        <a:t> </a:t>
                      </a:r>
                      <a:r>
                        <a:rPr sz="1400" spc="-30" dirty="0">
                          <a:solidFill>
                            <a:srgbClr val="393939"/>
                          </a:solidFill>
                          <a:latin typeface="Calibri"/>
                          <a:cs typeface="Calibri"/>
                        </a:rPr>
                        <a:t>Batam-</a:t>
                      </a:r>
                      <a:endParaRPr sz="1400">
                        <a:latin typeface="Calibri"/>
                        <a:cs typeface="Calibri"/>
                      </a:endParaRPr>
                    </a:p>
                    <a:p>
                      <a:pPr marL="266065">
                        <a:lnSpc>
                          <a:spcPct val="100000"/>
                        </a:lnSpc>
                      </a:pPr>
                      <a:r>
                        <a:rPr sz="1400" spc="-45" dirty="0">
                          <a:solidFill>
                            <a:srgbClr val="393939"/>
                          </a:solidFill>
                          <a:latin typeface="Calibri"/>
                          <a:cs typeface="Calibri"/>
                        </a:rPr>
                        <a:t>Tanjung Pinang</a:t>
                      </a:r>
                      <a:r>
                        <a:rPr sz="1400" spc="-135" dirty="0">
                          <a:solidFill>
                            <a:srgbClr val="393939"/>
                          </a:solidFill>
                          <a:latin typeface="Calibri"/>
                          <a:cs typeface="Calibri"/>
                        </a:rPr>
                        <a:t> </a:t>
                      </a:r>
                      <a:r>
                        <a:rPr sz="1400" spc="-40" dirty="0">
                          <a:solidFill>
                            <a:srgbClr val="393939"/>
                          </a:solidFill>
                          <a:latin typeface="Calibri"/>
                          <a:cs typeface="Calibri"/>
                        </a:rPr>
                        <a:t>dsk</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6065" marR="299720" indent="-173990">
                        <a:lnSpc>
                          <a:spcPct val="100000"/>
                        </a:lnSpc>
                        <a:spcBef>
                          <a:spcPts val="245"/>
                        </a:spcBef>
                        <a:buFont typeface="Arial"/>
                        <a:buChar char="•"/>
                        <a:tabLst>
                          <a:tab pos="266700" algn="l"/>
                        </a:tabLst>
                      </a:pPr>
                      <a:r>
                        <a:rPr sz="1400" b="1" spc="-55" dirty="0">
                          <a:solidFill>
                            <a:srgbClr val="393939"/>
                          </a:solidFill>
                          <a:latin typeface="Calibri"/>
                          <a:cs typeface="Calibri"/>
                        </a:rPr>
                        <a:t>Kaw. </a:t>
                      </a:r>
                      <a:r>
                        <a:rPr sz="1400" b="1" spc="-35" dirty="0">
                          <a:solidFill>
                            <a:srgbClr val="393939"/>
                          </a:solidFill>
                          <a:latin typeface="Calibri"/>
                          <a:cs typeface="Calibri"/>
                        </a:rPr>
                        <a:t>metropolitan  </a:t>
                      </a:r>
                      <a:r>
                        <a:rPr sz="1400" spc="-60" dirty="0">
                          <a:solidFill>
                            <a:srgbClr val="393939"/>
                          </a:solidFill>
                          <a:latin typeface="Calibri"/>
                          <a:cs typeface="Calibri"/>
                        </a:rPr>
                        <a:t>Jabodetabekjur, </a:t>
                      </a:r>
                      <a:r>
                        <a:rPr sz="1400" spc="-30" dirty="0">
                          <a:solidFill>
                            <a:srgbClr val="393939"/>
                          </a:solidFill>
                          <a:latin typeface="Calibri"/>
                          <a:cs typeface="Calibri"/>
                        </a:rPr>
                        <a:t>Bandung  </a:t>
                      </a:r>
                      <a:r>
                        <a:rPr sz="1400" spc="-25" dirty="0">
                          <a:solidFill>
                            <a:srgbClr val="393939"/>
                          </a:solidFill>
                          <a:latin typeface="Calibri"/>
                          <a:cs typeface="Calibri"/>
                        </a:rPr>
                        <a:t>Raya,</a:t>
                      </a:r>
                      <a:r>
                        <a:rPr sz="1400" spc="-125" dirty="0">
                          <a:solidFill>
                            <a:srgbClr val="393939"/>
                          </a:solidFill>
                          <a:latin typeface="Calibri"/>
                          <a:cs typeface="Calibri"/>
                        </a:rPr>
                        <a:t> </a:t>
                      </a:r>
                      <a:r>
                        <a:rPr sz="1400" spc="-25" dirty="0">
                          <a:solidFill>
                            <a:srgbClr val="393939"/>
                          </a:solidFill>
                          <a:latin typeface="Calibri"/>
                          <a:cs typeface="Calibri"/>
                        </a:rPr>
                        <a:t>dll.</a:t>
                      </a:r>
                      <a:endParaRPr sz="1400">
                        <a:latin typeface="Calibri"/>
                        <a:cs typeface="Calibri"/>
                      </a:endParaRPr>
                    </a:p>
                    <a:p>
                      <a:pPr marL="266065" marR="300990" indent="-173990">
                        <a:lnSpc>
                          <a:spcPct val="100000"/>
                        </a:lnSpc>
                        <a:buFont typeface="Arial"/>
                        <a:buChar char="•"/>
                        <a:tabLst>
                          <a:tab pos="266700" algn="l"/>
                        </a:tabLst>
                      </a:pPr>
                      <a:r>
                        <a:rPr sz="1400" b="1" spc="-30" dirty="0">
                          <a:solidFill>
                            <a:srgbClr val="393939"/>
                          </a:solidFill>
                          <a:latin typeface="Calibri"/>
                          <a:cs typeface="Calibri"/>
                        </a:rPr>
                        <a:t>KSPN </a:t>
                      </a:r>
                      <a:r>
                        <a:rPr sz="1400" spc="-65" dirty="0">
                          <a:solidFill>
                            <a:srgbClr val="393939"/>
                          </a:solidFill>
                          <a:latin typeface="Calibri"/>
                          <a:cs typeface="Calibri"/>
                        </a:rPr>
                        <a:t>Borobudur, </a:t>
                      </a:r>
                      <a:r>
                        <a:rPr sz="1400" spc="-45" dirty="0">
                          <a:solidFill>
                            <a:srgbClr val="393939"/>
                          </a:solidFill>
                          <a:latin typeface="Calibri"/>
                          <a:cs typeface="Calibri"/>
                        </a:rPr>
                        <a:t>Bromo-  </a:t>
                      </a:r>
                      <a:r>
                        <a:rPr sz="1400" spc="-30" dirty="0">
                          <a:solidFill>
                            <a:srgbClr val="393939"/>
                          </a:solidFill>
                          <a:latin typeface="Calibri"/>
                          <a:cs typeface="Calibri"/>
                        </a:rPr>
                        <a:t>Semeru,</a:t>
                      </a:r>
                      <a:r>
                        <a:rPr sz="1400" spc="-50" dirty="0">
                          <a:solidFill>
                            <a:srgbClr val="393939"/>
                          </a:solidFill>
                          <a:latin typeface="Calibri"/>
                          <a:cs typeface="Calibri"/>
                        </a:rPr>
                        <a:t> </a:t>
                      </a:r>
                      <a:r>
                        <a:rPr sz="1400" spc="-40" dirty="0">
                          <a:solidFill>
                            <a:srgbClr val="393939"/>
                          </a:solidFill>
                          <a:latin typeface="Calibri"/>
                          <a:cs typeface="Calibri"/>
                        </a:rPr>
                        <a:t>Bali</a:t>
                      </a:r>
                      <a:endParaRPr sz="1400">
                        <a:latin typeface="Calibri"/>
                        <a:cs typeface="Calibri"/>
                      </a:endParaRPr>
                    </a:p>
                    <a:p>
                      <a:pPr marL="266065" indent="-173990">
                        <a:lnSpc>
                          <a:spcPct val="100000"/>
                        </a:lnSpc>
                        <a:spcBef>
                          <a:spcPts val="5"/>
                        </a:spcBef>
                        <a:buFont typeface="Arial"/>
                        <a:buChar char="•"/>
                        <a:tabLst>
                          <a:tab pos="266700" algn="l"/>
                        </a:tabLst>
                      </a:pPr>
                      <a:r>
                        <a:rPr sz="1400" b="1" spc="-60" dirty="0">
                          <a:solidFill>
                            <a:srgbClr val="393939"/>
                          </a:solidFill>
                          <a:latin typeface="Calibri"/>
                          <a:cs typeface="Calibri"/>
                        </a:rPr>
                        <a:t>KEK </a:t>
                      </a:r>
                      <a:r>
                        <a:rPr sz="1400" spc="-10" dirty="0">
                          <a:solidFill>
                            <a:srgbClr val="393939"/>
                          </a:solidFill>
                          <a:latin typeface="Calibri"/>
                          <a:cs typeface="Calibri"/>
                        </a:rPr>
                        <a:t>Tj </a:t>
                      </a:r>
                      <a:r>
                        <a:rPr sz="1400" spc="-45" dirty="0">
                          <a:solidFill>
                            <a:srgbClr val="393939"/>
                          </a:solidFill>
                          <a:latin typeface="Calibri"/>
                          <a:cs typeface="Calibri"/>
                        </a:rPr>
                        <a:t>Lesung,</a:t>
                      </a:r>
                      <a:r>
                        <a:rPr sz="1400" spc="-215" dirty="0">
                          <a:solidFill>
                            <a:srgbClr val="393939"/>
                          </a:solidFill>
                          <a:latin typeface="Calibri"/>
                          <a:cs typeface="Calibri"/>
                        </a:rPr>
                        <a:t> </a:t>
                      </a:r>
                      <a:r>
                        <a:rPr sz="1400" spc="-15" dirty="0">
                          <a:solidFill>
                            <a:srgbClr val="393939"/>
                          </a:solidFill>
                          <a:latin typeface="Calibri"/>
                          <a:cs typeface="Calibri"/>
                        </a:rPr>
                        <a:t>Bojonegara-</a:t>
                      </a:r>
                      <a:endParaRPr sz="1400">
                        <a:latin typeface="Calibri"/>
                        <a:cs typeface="Calibri"/>
                      </a:endParaRPr>
                    </a:p>
                    <a:p>
                      <a:pPr marL="266065">
                        <a:lnSpc>
                          <a:spcPct val="100000"/>
                        </a:lnSpc>
                      </a:pPr>
                      <a:r>
                        <a:rPr sz="1400" spc="-35" dirty="0">
                          <a:solidFill>
                            <a:srgbClr val="393939"/>
                          </a:solidFill>
                          <a:latin typeface="Calibri"/>
                          <a:cs typeface="Calibri"/>
                        </a:rPr>
                        <a:t>Merak-Cilegon</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7335" indent="-174625">
                        <a:lnSpc>
                          <a:spcPct val="100000"/>
                        </a:lnSpc>
                        <a:spcBef>
                          <a:spcPts val="245"/>
                        </a:spcBef>
                        <a:buFont typeface="Arial"/>
                        <a:buChar char="•"/>
                        <a:tabLst>
                          <a:tab pos="267970" algn="l"/>
                        </a:tabLst>
                      </a:pPr>
                      <a:r>
                        <a:rPr sz="1400" b="1" spc="-40" dirty="0">
                          <a:latin typeface="Calibri"/>
                          <a:cs typeface="Calibri"/>
                        </a:rPr>
                        <a:t>Kaw.</a:t>
                      </a:r>
                      <a:r>
                        <a:rPr sz="1400" b="1" spc="-10" dirty="0">
                          <a:latin typeface="Calibri"/>
                          <a:cs typeface="Calibri"/>
                        </a:rPr>
                        <a:t> </a:t>
                      </a:r>
                      <a:r>
                        <a:rPr sz="1400" b="1" spc="-15" dirty="0">
                          <a:latin typeface="Calibri"/>
                          <a:cs typeface="Calibri"/>
                        </a:rPr>
                        <a:t>metropolitan</a:t>
                      </a:r>
                      <a:endParaRPr sz="1400">
                        <a:latin typeface="Calibri"/>
                        <a:cs typeface="Calibri"/>
                      </a:endParaRPr>
                    </a:p>
                    <a:p>
                      <a:pPr marL="267335">
                        <a:lnSpc>
                          <a:spcPct val="100000"/>
                        </a:lnSpc>
                      </a:pPr>
                      <a:r>
                        <a:rPr sz="1400" spc="-10" dirty="0">
                          <a:latin typeface="Calibri"/>
                          <a:cs typeface="Calibri"/>
                        </a:rPr>
                        <a:t>Banjarbakula</a:t>
                      </a:r>
                      <a:endParaRPr sz="1400">
                        <a:latin typeface="Calibri"/>
                        <a:cs typeface="Calibri"/>
                      </a:endParaRPr>
                    </a:p>
                    <a:p>
                      <a:pPr marL="267335" marR="848360" indent="-173990">
                        <a:lnSpc>
                          <a:spcPct val="100000"/>
                        </a:lnSpc>
                        <a:buFont typeface="Arial"/>
                        <a:buChar char="•"/>
                        <a:tabLst>
                          <a:tab pos="267970" algn="l"/>
                        </a:tabLst>
                      </a:pPr>
                      <a:r>
                        <a:rPr sz="1400" b="1" dirty="0">
                          <a:latin typeface="Calibri"/>
                          <a:cs typeface="Calibri"/>
                        </a:rPr>
                        <a:t>KEK </a:t>
                      </a:r>
                      <a:r>
                        <a:rPr sz="1400" spc="-5" dirty="0">
                          <a:latin typeface="Calibri"/>
                          <a:cs typeface="Calibri"/>
                        </a:rPr>
                        <a:t>Maloy </a:t>
                      </a:r>
                      <a:r>
                        <a:rPr sz="1400" spc="-10" dirty="0">
                          <a:latin typeface="Calibri"/>
                          <a:cs typeface="Calibri"/>
                        </a:rPr>
                        <a:t>Batuta</a:t>
                      </a:r>
                      <a:r>
                        <a:rPr sz="1400" spc="-70" dirty="0">
                          <a:latin typeface="Calibri"/>
                          <a:cs typeface="Calibri"/>
                        </a:rPr>
                        <a:t> </a:t>
                      </a:r>
                      <a:r>
                        <a:rPr sz="1400" spc="-35" dirty="0">
                          <a:latin typeface="Calibri"/>
                          <a:cs typeface="Calibri"/>
                        </a:rPr>
                        <a:t>Trans  </a:t>
                      </a:r>
                      <a:r>
                        <a:rPr sz="1400" spc="-10" dirty="0">
                          <a:latin typeface="Calibri"/>
                          <a:cs typeface="Calibri"/>
                        </a:rPr>
                        <a:t>Kalimantan</a:t>
                      </a:r>
                      <a:endParaRPr sz="1400">
                        <a:latin typeface="Calibri"/>
                        <a:cs typeface="Calibri"/>
                      </a:endParaRPr>
                    </a:p>
                    <a:p>
                      <a:pPr marL="267335" indent="-174625">
                        <a:lnSpc>
                          <a:spcPct val="100000"/>
                        </a:lnSpc>
                        <a:spcBef>
                          <a:spcPts val="5"/>
                        </a:spcBef>
                        <a:buFont typeface="Arial"/>
                        <a:buChar char="•"/>
                        <a:tabLst>
                          <a:tab pos="267970" algn="l"/>
                        </a:tabLst>
                      </a:pPr>
                      <a:r>
                        <a:rPr sz="1400" b="1" spc="-5" dirty="0">
                          <a:latin typeface="Calibri"/>
                          <a:cs typeface="Calibri"/>
                        </a:rPr>
                        <a:t>KI </a:t>
                      </a:r>
                      <a:r>
                        <a:rPr sz="1400" spc="-5" dirty="0">
                          <a:latin typeface="Calibri"/>
                          <a:cs typeface="Calibri"/>
                        </a:rPr>
                        <a:t>Landak, Batulicin dan</a:t>
                      </a:r>
                      <a:r>
                        <a:rPr sz="1400" spc="65" dirty="0">
                          <a:latin typeface="Calibri"/>
                          <a:cs typeface="Calibri"/>
                        </a:rPr>
                        <a:t> </a:t>
                      </a:r>
                      <a:r>
                        <a:rPr sz="1400" spc="-5" dirty="0">
                          <a:latin typeface="Calibri"/>
                          <a:cs typeface="Calibri"/>
                        </a:rPr>
                        <a:t>Jorong</a:t>
                      </a:r>
                      <a:endParaRPr sz="1400">
                        <a:latin typeface="Calibri"/>
                        <a:cs typeface="Calibri"/>
                      </a:endParaRPr>
                    </a:p>
                  </a:txBody>
                  <a:tcPr marL="0" marR="0" marT="23336"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r>
              <a:tr h="988409">
                <a:tc>
                  <a:txBody>
                    <a:bodyPr/>
                    <a:lstStyle/>
                    <a:p>
                      <a:pPr marL="91440" marR="93345">
                        <a:lnSpc>
                          <a:spcPct val="100000"/>
                        </a:lnSpc>
                        <a:spcBef>
                          <a:spcPts val="250"/>
                        </a:spcBef>
                      </a:pPr>
                      <a:r>
                        <a:rPr sz="1400" spc="-55" dirty="0">
                          <a:solidFill>
                            <a:srgbClr val="393939"/>
                          </a:solidFill>
                          <a:latin typeface="Calibri"/>
                          <a:cs typeface="Calibri"/>
                        </a:rPr>
                        <a:t>Meningkatkan </a:t>
                      </a:r>
                      <a:r>
                        <a:rPr sz="1400" b="1" spc="-45" dirty="0">
                          <a:solidFill>
                            <a:srgbClr val="393939"/>
                          </a:solidFill>
                          <a:latin typeface="Calibri"/>
                          <a:cs typeface="Calibri"/>
                        </a:rPr>
                        <a:t>akses </a:t>
                      </a:r>
                      <a:r>
                        <a:rPr sz="1400" b="1" spc="-40" dirty="0">
                          <a:solidFill>
                            <a:srgbClr val="393939"/>
                          </a:solidFill>
                          <a:latin typeface="Calibri"/>
                          <a:cs typeface="Calibri"/>
                        </a:rPr>
                        <a:t>dan  mutu </a:t>
                      </a:r>
                      <a:r>
                        <a:rPr sz="1400" b="1" spc="-55" dirty="0">
                          <a:solidFill>
                            <a:srgbClr val="393939"/>
                          </a:solidFill>
                          <a:latin typeface="Calibri"/>
                          <a:cs typeface="Calibri"/>
                        </a:rPr>
                        <a:t>pelayanan </a:t>
                      </a:r>
                      <a:r>
                        <a:rPr sz="1400" b="1" spc="-45" dirty="0">
                          <a:solidFill>
                            <a:srgbClr val="393939"/>
                          </a:solidFill>
                          <a:latin typeface="Calibri"/>
                          <a:cs typeface="Calibri"/>
                        </a:rPr>
                        <a:t>dasar </a:t>
                      </a:r>
                      <a:r>
                        <a:rPr sz="1400" spc="-50" dirty="0">
                          <a:solidFill>
                            <a:srgbClr val="393939"/>
                          </a:solidFill>
                          <a:latin typeface="Calibri"/>
                          <a:cs typeface="Calibri"/>
                        </a:rPr>
                        <a:t>melalui  prioritas</a:t>
                      </a:r>
                      <a:r>
                        <a:rPr sz="1400" spc="-10" dirty="0">
                          <a:solidFill>
                            <a:srgbClr val="393939"/>
                          </a:solidFill>
                          <a:latin typeface="Calibri"/>
                          <a:cs typeface="Calibri"/>
                        </a:rPr>
                        <a:t> </a:t>
                      </a:r>
                      <a:r>
                        <a:rPr sz="1400" spc="-55" dirty="0">
                          <a:solidFill>
                            <a:srgbClr val="393939"/>
                          </a:solidFill>
                          <a:latin typeface="Calibri"/>
                          <a:cs typeface="Calibri"/>
                        </a:rPr>
                        <a:t>anggaran</a:t>
                      </a:r>
                      <a:endParaRPr sz="1400">
                        <a:latin typeface="Calibri"/>
                        <a:cs typeface="Calibri"/>
                      </a:endParaRPr>
                    </a:p>
                  </a:txBody>
                  <a:tcPr marL="0" marR="0" marT="23813"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2075">
                        <a:lnSpc>
                          <a:spcPct val="100000"/>
                        </a:lnSpc>
                        <a:spcBef>
                          <a:spcPts val="250"/>
                        </a:spcBef>
                      </a:pPr>
                      <a:r>
                        <a:rPr sz="1400" b="1" spc="-40" dirty="0">
                          <a:solidFill>
                            <a:srgbClr val="393939"/>
                          </a:solidFill>
                          <a:latin typeface="Calibri"/>
                          <a:cs typeface="Calibri"/>
                        </a:rPr>
                        <a:t>SPM </a:t>
                      </a:r>
                      <a:r>
                        <a:rPr sz="1400" b="1" spc="-55" dirty="0">
                          <a:solidFill>
                            <a:srgbClr val="393939"/>
                          </a:solidFill>
                          <a:latin typeface="Calibri"/>
                          <a:cs typeface="Calibri"/>
                        </a:rPr>
                        <a:t>kesehatan</a:t>
                      </a:r>
                      <a:r>
                        <a:rPr sz="1400" spc="-55" dirty="0">
                          <a:solidFill>
                            <a:srgbClr val="393939"/>
                          </a:solidFill>
                          <a:latin typeface="Calibri"/>
                          <a:cs typeface="Calibri"/>
                        </a:rPr>
                        <a:t>,</a:t>
                      </a:r>
                      <a:r>
                        <a:rPr sz="1400" spc="-40" dirty="0">
                          <a:solidFill>
                            <a:srgbClr val="393939"/>
                          </a:solidFill>
                          <a:latin typeface="Calibri"/>
                          <a:cs typeface="Calibri"/>
                        </a:rPr>
                        <a:t> </a:t>
                      </a:r>
                      <a:r>
                        <a:rPr sz="1400" spc="-55" dirty="0">
                          <a:solidFill>
                            <a:srgbClr val="393939"/>
                          </a:solidFill>
                          <a:latin typeface="Calibri"/>
                          <a:cs typeface="Calibri"/>
                        </a:rPr>
                        <a:t>terutama</a:t>
                      </a:r>
                      <a:endParaRPr sz="1400">
                        <a:latin typeface="Calibri"/>
                        <a:cs typeface="Calibri"/>
                      </a:endParaRPr>
                    </a:p>
                    <a:p>
                      <a:pPr marL="92075">
                        <a:lnSpc>
                          <a:spcPct val="100000"/>
                        </a:lnSpc>
                        <a:spcBef>
                          <a:spcPts val="5"/>
                        </a:spcBef>
                      </a:pPr>
                      <a:r>
                        <a:rPr sz="1400" spc="-55" dirty="0">
                          <a:solidFill>
                            <a:srgbClr val="393939"/>
                          </a:solidFill>
                          <a:latin typeface="Calibri"/>
                          <a:cs typeface="Calibri"/>
                        </a:rPr>
                        <a:t>pelayanan </a:t>
                      </a:r>
                      <a:r>
                        <a:rPr sz="1400" spc="-60" dirty="0">
                          <a:solidFill>
                            <a:srgbClr val="393939"/>
                          </a:solidFill>
                          <a:latin typeface="Calibri"/>
                          <a:cs typeface="Calibri"/>
                        </a:rPr>
                        <a:t>kesehatan</a:t>
                      </a:r>
                      <a:r>
                        <a:rPr sz="1400" spc="90" dirty="0">
                          <a:solidFill>
                            <a:srgbClr val="393939"/>
                          </a:solidFill>
                          <a:latin typeface="Calibri"/>
                          <a:cs typeface="Calibri"/>
                        </a:rPr>
                        <a:t> </a:t>
                      </a:r>
                      <a:r>
                        <a:rPr sz="1400" spc="-50" dirty="0">
                          <a:solidFill>
                            <a:srgbClr val="393939"/>
                          </a:solidFill>
                          <a:latin typeface="Calibri"/>
                          <a:cs typeface="Calibri"/>
                        </a:rPr>
                        <a:t>bayi</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2710">
                        <a:lnSpc>
                          <a:spcPct val="100000"/>
                        </a:lnSpc>
                        <a:spcBef>
                          <a:spcPts val="250"/>
                        </a:spcBef>
                      </a:pPr>
                      <a:r>
                        <a:rPr sz="1400" b="1" spc="-40" dirty="0">
                          <a:solidFill>
                            <a:srgbClr val="393939"/>
                          </a:solidFill>
                          <a:latin typeface="Calibri"/>
                          <a:cs typeface="Calibri"/>
                        </a:rPr>
                        <a:t>SPM </a:t>
                      </a:r>
                      <a:r>
                        <a:rPr sz="1400" b="1" spc="-55" dirty="0">
                          <a:solidFill>
                            <a:srgbClr val="393939"/>
                          </a:solidFill>
                          <a:latin typeface="Calibri"/>
                          <a:cs typeface="Calibri"/>
                        </a:rPr>
                        <a:t>kesehatan</a:t>
                      </a:r>
                      <a:r>
                        <a:rPr sz="1400" spc="-55" dirty="0">
                          <a:solidFill>
                            <a:srgbClr val="393939"/>
                          </a:solidFill>
                          <a:latin typeface="Calibri"/>
                          <a:cs typeface="Calibri"/>
                        </a:rPr>
                        <a:t>,</a:t>
                      </a:r>
                      <a:r>
                        <a:rPr sz="1400" spc="-25" dirty="0">
                          <a:solidFill>
                            <a:srgbClr val="393939"/>
                          </a:solidFill>
                          <a:latin typeface="Calibri"/>
                          <a:cs typeface="Calibri"/>
                        </a:rPr>
                        <a:t> </a:t>
                      </a:r>
                      <a:r>
                        <a:rPr sz="1400" spc="-55" dirty="0">
                          <a:solidFill>
                            <a:srgbClr val="393939"/>
                          </a:solidFill>
                          <a:latin typeface="Calibri"/>
                          <a:cs typeface="Calibri"/>
                        </a:rPr>
                        <a:t>terutama</a:t>
                      </a:r>
                      <a:endParaRPr sz="1400">
                        <a:latin typeface="Calibri"/>
                        <a:cs typeface="Calibri"/>
                      </a:endParaRPr>
                    </a:p>
                    <a:p>
                      <a:pPr marL="92710">
                        <a:lnSpc>
                          <a:spcPct val="100000"/>
                        </a:lnSpc>
                        <a:spcBef>
                          <a:spcPts val="5"/>
                        </a:spcBef>
                      </a:pPr>
                      <a:r>
                        <a:rPr sz="1400" spc="-55" dirty="0">
                          <a:solidFill>
                            <a:srgbClr val="393939"/>
                          </a:solidFill>
                          <a:latin typeface="Calibri"/>
                          <a:cs typeface="Calibri"/>
                        </a:rPr>
                        <a:t>stunting </a:t>
                      </a:r>
                      <a:r>
                        <a:rPr sz="1400" spc="-30" dirty="0">
                          <a:solidFill>
                            <a:srgbClr val="393939"/>
                          </a:solidFill>
                          <a:latin typeface="Calibri"/>
                          <a:cs typeface="Calibri"/>
                        </a:rPr>
                        <a:t>di </a:t>
                      </a:r>
                      <a:r>
                        <a:rPr sz="1400" spc="-70" dirty="0">
                          <a:solidFill>
                            <a:srgbClr val="393939"/>
                          </a:solidFill>
                          <a:latin typeface="Calibri"/>
                          <a:cs typeface="Calibri"/>
                        </a:rPr>
                        <a:t>Prov.</a:t>
                      </a:r>
                      <a:r>
                        <a:rPr sz="1400" spc="-65" dirty="0">
                          <a:solidFill>
                            <a:srgbClr val="393939"/>
                          </a:solidFill>
                          <a:latin typeface="Calibri"/>
                          <a:cs typeface="Calibri"/>
                        </a:rPr>
                        <a:t> </a:t>
                      </a:r>
                      <a:r>
                        <a:rPr sz="1400" spc="-50" dirty="0">
                          <a:solidFill>
                            <a:srgbClr val="393939"/>
                          </a:solidFill>
                          <a:latin typeface="Calibri"/>
                          <a:cs typeface="Calibri"/>
                        </a:rPr>
                        <a:t>Banten</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267335" indent="-174625">
                        <a:lnSpc>
                          <a:spcPct val="100000"/>
                        </a:lnSpc>
                        <a:spcBef>
                          <a:spcPts val="250"/>
                        </a:spcBef>
                        <a:buFont typeface="Arial"/>
                        <a:buChar char="•"/>
                        <a:tabLst>
                          <a:tab pos="267970" algn="l"/>
                        </a:tabLst>
                      </a:pPr>
                      <a:r>
                        <a:rPr sz="1400" b="1" spc="-40" dirty="0">
                          <a:solidFill>
                            <a:srgbClr val="393939"/>
                          </a:solidFill>
                          <a:latin typeface="Calibri"/>
                          <a:cs typeface="Calibri"/>
                        </a:rPr>
                        <a:t>SPM </a:t>
                      </a:r>
                      <a:r>
                        <a:rPr sz="1400" b="1" spc="-55" dirty="0">
                          <a:solidFill>
                            <a:srgbClr val="393939"/>
                          </a:solidFill>
                          <a:latin typeface="Calibri"/>
                          <a:cs typeface="Calibri"/>
                        </a:rPr>
                        <a:t>pendidikan </a:t>
                      </a:r>
                      <a:r>
                        <a:rPr sz="1400" spc="-50" dirty="0">
                          <a:solidFill>
                            <a:srgbClr val="393939"/>
                          </a:solidFill>
                          <a:latin typeface="Calibri"/>
                          <a:cs typeface="Calibri"/>
                        </a:rPr>
                        <a:t>(diksar</a:t>
                      </a:r>
                      <a:r>
                        <a:rPr sz="1400" spc="30" dirty="0">
                          <a:solidFill>
                            <a:srgbClr val="393939"/>
                          </a:solidFill>
                          <a:latin typeface="Calibri"/>
                          <a:cs typeface="Calibri"/>
                        </a:rPr>
                        <a:t> </a:t>
                      </a:r>
                      <a:r>
                        <a:rPr sz="1400" spc="-40" dirty="0">
                          <a:solidFill>
                            <a:srgbClr val="393939"/>
                          </a:solidFill>
                          <a:latin typeface="Calibri"/>
                          <a:cs typeface="Calibri"/>
                        </a:rPr>
                        <a:t>dan</a:t>
                      </a:r>
                      <a:endParaRPr sz="1400">
                        <a:latin typeface="Calibri"/>
                        <a:cs typeface="Calibri"/>
                      </a:endParaRPr>
                    </a:p>
                    <a:p>
                      <a:pPr marL="267335">
                        <a:lnSpc>
                          <a:spcPct val="100000"/>
                        </a:lnSpc>
                        <a:spcBef>
                          <a:spcPts val="5"/>
                        </a:spcBef>
                      </a:pPr>
                      <a:r>
                        <a:rPr sz="1400" spc="-50" dirty="0">
                          <a:solidFill>
                            <a:srgbClr val="393939"/>
                          </a:solidFill>
                          <a:latin typeface="Calibri"/>
                          <a:cs typeface="Calibri"/>
                        </a:rPr>
                        <a:t>dikmen)</a:t>
                      </a:r>
                      <a:endParaRPr sz="1400">
                        <a:latin typeface="Calibri"/>
                        <a:cs typeface="Calibri"/>
                      </a:endParaRPr>
                    </a:p>
                    <a:p>
                      <a:pPr marL="267335" marR="317500" indent="-173990">
                        <a:lnSpc>
                          <a:spcPct val="100000"/>
                        </a:lnSpc>
                        <a:buFont typeface="Arial"/>
                        <a:buChar char="•"/>
                        <a:tabLst>
                          <a:tab pos="267970" algn="l"/>
                        </a:tabLst>
                      </a:pPr>
                      <a:r>
                        <a:rPr sz="1400" b="1" spc="-40" dirty="0">
                          <a:solidFill>
                            <a:srgbClr val="393939"/>
                          </a:solidFill>
                          <a:latin typeface="Calibri"/>
                          <a:cs typeface="Calibri"/>
                        </a:rPr>
                        <a:t>SPM </a:t>
                      </a:r>
                      <a:r>
                        <a:rPr sz="1400" b="1" spc="-55" dirty="0">
                          <a:solidFill>
                            <a:srgbClr val="393939"/>
                          </a:solidFill>
                          <a:latin typeface="Calibri"/>
                          <a:cs typeface="Calibri"/>
                        </a:rPr>
                        <a:t>kesehatan </a:t>
                      </a:r>
                      <a:r>
                        <a:rPr sz="1400" spc="-40" dirty="0">
                          <a:solidFill>
                            <a:srgbClr val="393939"/>
                          </a:solidFill>
                          <a:latin typeface="Calibri"/>
                          <a:cs typeface="Calibri"/>
                        </a:rPr>
                        <a:t>(gizi </a:t>
                      </a:r>
                      <a:r>
                        <a:rPr sz="1400" spc="-50" dirty="0">
                          <a:solidFill>
                            <a:srgbClr val="393939"/>
                          </a:solidFill>
                          <a:latin typeface="Calibri"/>
                          <a:cs typeface="Calibri"/>
                        </a:rPr>
                        <a:t>buruk </a:t>
                      </a:r>
                      <a:r>
                        <a:rPr sz="1400" spc="-40" dirty="0">
                          <a:solidFill>
                            <a:srgbClr val="393939"/>
                          </a:solidFill>
                          <a:latin typeface="Calibri"/>
                          <a:cs typeface="Calibri"/>
                        </a:rPr>
                        <a:t>dan  </a:t>
                      </a:r>
                      <a:r>
                        <a:rPr sz="1400" spc="-60" dirty="0">
                          <a:solidFill>
                            <a:srgbClr val="393939"/>
                          </a:solidFill>
                          <a:latin typeface="Calibri"/>
                          <a:cs typeface="Calibri"/>
                        </a:rPr>
                        <a:t>kesehatan</a:t>
                      </a:r>
                      <a:r>
                        <a:rPr sz="1400" spc="35" dirty="0">
                          <a:solidFill>
                            <a:srgbClr val="393939"/>
                          </a:solidFill>
                          <a:latin typeface="Calibri"/>
                          <a:cs typeface="Calibri"/>
                        </a:rPr>
                        <a:t> </a:t>
                      </a:r>
                      <a:r>
                        <a:rPr sz="1400" spc="-50" dirty="0">
                          <a:solidFill>
                            <a:srgbClr val="393939"/>
                          </a:solidFill>
                          <a:latin typeface="Calibri"/>
                          <a:cs typeface="Calibri"/>
                        </a:rPr>
                        <a:t>bayi)</a:t>
                      </a:r>
                      <a:endParaRPr sz="1400">
                        <a:latin typeface="Calibri"/>
                        <a:cs typeface="Calibri"/>
                      </a:endParaRPr>
                    </a:p>
                  </a:txBody>
                  <a:tcPr marL="0" marR="0" marT="23813"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r>
              <a:tr h="1159773">
                <a:tc>
                  <a:txBody>
                    <a:bodyPr/>
                    <a:lstStyle/>
                    <a:p>
                      <a:pPr marL="91440" marR="757555">
                        <a:lnSpc>
                          <a:spcPct val="100000"/>
                        </a:lnSpc>
                        <a:spcBef>
                          <a:spcPts val="254"/>
                        </a:spcBef>
                      </a:pPr>
                      <a:r>
                        <a:rPr sz="1400" spc="-55" dirty="0">
                          <a:solidFill>
                            <a:srgbClr val="393939"/>
                          </a:solidFill>
                          <a:latin typeface="Calibri"/>
                          <a:cs typeface="Calibri"/>
                        </a:rPr>
                        <a:t>Meningkatkan </a:t>
                      </a:r>
                      <a:r>
                        <a:rPr sz="1400" b="1" spc="-50" dirty="0">
                          <a:solidFill>
                            <a:srgbClr val="393939"/>
                          </a:solidFill>
                          <a:latin typeface="Calibri"/>
                          <a:cs typeface="Calibri"/>
                        </a:rPr>
                        <a:t>efisiensi  </a:t>
                      </a:r>
                      <a:r>
                        <a:rPr sz="1400" b="1" spc="-45" dirty="0">
                          <a:solidFill>
                            <a:srgbClr val="393939"/>
                          </a:solidFill>
                          <a:latin typeface="Calibri"/>
                          <a:cs typeface="Calibri"/>
                        </a:rPr>
                        <a:t>penggunaan</a:t>
                      </a:r>
                      <a:r>
                        <a:rPr sz="1400" b="1" spc="-65" dirty="0">
                          <a:solidFill>
                            <a:srgbClr val="393939"/>
                          </a:solidFill>
                          <a:latin typeface="Calibri"/>
                          <a:cs typeface="Calibri"/>
                        </a:rPr>
                        <a:t> </a:t>
                      </a:r>
                      <a:r>
                        <a:rPr sz="1400" b="1" spc="-40" dirty="0">
                          <a:solidFill>
                            <a:srgbClr val="393939"/>
                          </a:solidFill>
                          <a:latin typeface="Calibri"/>
                          <a:cs typeface="Calibri"/>
                        </a:rPr>
                        <a:t>APBD</a:t>
                      </a:r>
                      <a:endParaRPr sz="1400">
                        <a:latin typeface="Calibri"/>
                        <a:cs typeface="Calibri"/>
                      </a:endParaRPr>
                    </a:p>
                  </a:txBody>
                  <a:tcPr marL="0" marR="0" marT="24288"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gridSpan="2">
                  <a:txBody>
                    <a:bodyPr/>
                    <a:lstStyle/>
                    <a:p>
                      <a:pPr marL="92075">
                        <a:lnSpc>
                          <a:spcPct val="100000"/>
                        </a:lnSpc>
                        <a:spcBef>
                          <a:spcPts val="254"/>
                        </a:spcBef>
                      </a:pPr>
                      <a:r>
                        <a:rPr sz="1400" spc="-55" dirty="0">
                          <a:solidFill>
                            <a:srgbClr val="393939"/>
                          </a:solidFill>
                          <a:latin typeface="Calibri"/>
                          <a:cs typeface="Calibri"/>
                        </a:rPr>
                        <a:t>Meningkatkan efisiensi </a:t>
                      </a:r>
                      <a:r>
                        <a:rPr sz="1400" spc="-45" dirty="0">
                          <a:solidFill>
                            <a:srgbClr val="393939"/>
                          </a:solidFill>
                          <a:latin typeface="Calibri"/>
                          <a:cs typeface="Calibri"/>
                        </a:rPr>
                        <a:t>penggunaan</a:t>
                      </a:r>
                      <a:r>
                        <a:rPr sz="1400" spc="229" dirty="0">
                          <a:solidFill>
                            <a:srgbClr val="393939"/>
                          </a:solidFill>
                          <a:latin typeface="Calibri"/>
                          <a:cs typeface="Calibri"/>
                        </a:rPr>
                        <a:t> </a:t>
                      </a:r>
                      <a:r>
                        <a:rPr sz="1400" spc="-40" dirty="0">
                          <a:solidFill>
                            <a:srgbClr val="393939"/>
                          </a:solidFill>
                          <a:latin typeface="Calibri"/>
                          <a:cs typeface="Calibri"/>
                        </a:rPr>
                        <a:t>APBD</a:t>
                      </a:r>
                      <a:endParaRPr sz="1400">
                        <a:latin typeface="Calibri"/>
                        <a:cs typeface="Calibri"/>
                      </a:endParaRPr>
                    </a:p>
                  </a:txBody>
                  <a:tcPr marL="0" marR="0" marT="24288"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a:txBody>
                    <a:bodyPr/>
                    <a:lstStyle/>
                    <a:p>
                      <a:pPr marL="267335" indent="-174625">
                        <a:lnSpc>
                          <a:spcPct val="100000"/>
                        </a:lnSpc>
                        <a:spcBef>
                          <a:spcPts val="254"/>
                        </a:spcBef>
                        <a:buFont typeface="Arial"/>
                        <a:buChar char="•"/>
                        <a:tabLst>
                          <a:tab pos="267970" algn="l"/>
                        </a:tabLst>
                      </a:pPr>
                      <a:r>
                        <a:rPr sz="1400" spc="-55" dirty="0">
                          <a:solidFill>
                            <a:srgbClr val="393939"/>
                          </a:solidFill>
                          <a:latin typeface="Calibri"/>
                          <a:cs typeface="Calibri"/>
                        </a:rPr>
                        <a:t>Meningkatkan </a:t>
                      </a:r>
                      <a:r>
                        <a:rPr sz="1400" spc="-50" dirty="0">
                          <a:solidFill>
                            <a:srgbClr val="393939"/>
                          </a:solidFill>
                          <a:latin typeface="Calibri"/>
                          <a:cs typeface="Calibri"/>
                        </a:rPr>
                        <a:t>belanja</a:t>
                      </a:r>
                      <a:r>
                        <a:rPr sz="1400" spc="80" dirty="0">
                          <a:solidFill>
                            <a:srgbClr val="393939"/>
                          </a:solidFill>
                          <a:latin typeface="Calibri"/>
                          <a:cs typeface="Calibri"/>
                        </a:rPr>
                        <a:t> </a:t>
                      </a:r>
                      <a:r>
                        <a:rPr sz="1400" spc="-50" dirty="0">
                          <a:solidFill>
                            <a:srgbClr val="393939"/>
                          </a:solidFill>
                          <a:latin typeface="Calibri"/>
                          <a:cs typeface="Calibri"/>
                        </a:rPr>
                        <a:t>langsung</a:t>
                      </a:r>
                      <a:endParaRPr sz="1400">
                        <a:latin typeface="Calibri"/>
                        <a:cs typeface="Calibri"/>
                      </a:endParaRPr>
                    </a:p>
                    <a:p>
                      <a:pPr marL="267335" indent="-174625">
                        <a:lnSpc>
                          <a:spcPct val="100000"/>
                        </a:lnSpc>
                        <a:buFont typeface="Arial"/>
                        <a:buChar char="•"/>
                        <a:tabLst>
                          <a:tab pos="267970" algn="l"/>
                        </a:tabLst>
                      </a:pPr>
                      <a:r>
                        <a:rPr sz="1400" spc="-55" dirty="0">
                          <a:solidFill>
                            <a:srgbClr val="393939"/>
                          </a:solidFill>
                          <a:latin typeface="Calibri"/>
                          <a:cs typeface="Calibri"/>
                        </a:rPr>
                        <a:t>Mengurangi </a:t>
                      </a:r>
                      <a:r>
                        <a:rPr sz="1400" spc="-45" dirty="0">
                          <a:solidFill>
                            <a:srgbClr val="393939"/>
                          </a:solidFill>
                          <a:latin typeface="Calibri"/>
                          <a:cs typeface="Calibri"/>
                        </a:rPr>
                        <a:t>belanja</a:t>
                      </a:r>
                      <a:r>
                        <a:rPr sz="1400" spc="65" dirty="0">
                          <a:solidFill>
                            <a:srgbClr val="393939"/>
                          </a:solidFill>
                          <a:latin typeface="Calibri"/>
                          <a:cs typeface="Calibri"/>
                        </a:rPr>
                        <a:t> </a:t>
                      </a:r>
                      <a:r>
                        <a:rPr sz="1400" spc="-55" dirty="0">
                          <a:solidFill>
                            <a:srgbClr val="393939"/>
                          </a:solidFill>
                          <a:latin typeface="Calibri"/>
                          <a:cs typeface="Calibri"/>
                        </a:rPr>
                        <a:t>pegawai</a:t>
                      </a:r>
                      <a:endParaRPr sz="1400">
                        <a:latin typeface="Calibri"/>
                        <a:cs typeface="Calibri"/>
                      </a:endParaRPr>
                    </a:p>
                    <a:p>
                      <a:pPr marL="267335" marR="147320" indent="-173990">
                        <a:lnSpc>
                          <a:spcPct val="100000"/>
                        </a:lnSpc>
                        <a:spcBef>
                          <a:spcPts val="5"/>
                        </a:spcBef>
                        <a:buFont typeface="Arial"/>
                        <a:buChar char="•"/>
                        <a:tabLst>
                          <a:tab pos="267970" algn="l"/>
                        </a:tabLst>
                      </a:pPr>
                      <a:r>
                        <a:rPr sz="1400" spc="-60" dirty="0">
                          <a:solidFill>
                            <a:srgbClr val="393939"/>
                          </a:solidFill>
                          <a:latin typeface="Calibri"/>
                          <a:cs typeface="Calibri"/>
                        </a:rPr>
                        <a:t>Meningkatkan </a:t>
                      </a:r>
                      <a:r>
                        <a:rPr sz="1400" spc="-55" dirty="0">
                          <a:solidFill>
                            <a:srgbClr val="393939"/>
                          </a:solidFill>
                          <a:latin typeface="Calibri"/>
                          <a:cs typeface="Calibri"/>
                        </a:rPr>
                        <a:t>proporsi </a:t>
                      </a:r>
                      <a:r>
                        <a:rPr sz="1400" spc="-50" dirty="0">
                          <a:solidFill>
                            <a:srgbClr val="393939"/>
                          </a:solidFill>
                          <a:latin typeface="Calibri"/>
                          <a:cs typeface="Calibri"/>
                        </a:rPr>
                        <a:t>belanja  </a:t>
                      </a:r>
                      <a:r>
                        <a:rPr sz="1400" spc="-55" dirty="0">
                          <a:solidFill>
                            <a:srgbClr val="393939"/>
                          </a:solidFill>
                          <a:latin typeface="Calibri"/>
                          <a:cs typeface="Calibri"/>
                        </a:rPr>
                        <a:t>pelayanan </a:t>
                      </a:r>
                      <a:r>
                        <a:rPr sz="1400" spc="-45" dirty="0">
                          <a:solidFill>
                            <a:srgbClr val="393939"/>
                          </a:solidFill>
                          <a:latin typeface="Calibri"/>
                          <a:cs typeface="Calibri"/>
                        </a:rPr>
                        <a:t>dasar </a:t>
                      </a:r>
                      <a:r>
                        <a:rPr sz="1400" spc="-40" dirty="0">
                          <a:solidFill>
                            <a:srgbClr val="393939"/>
                          </a:solidFill>
                          <a:latin typeface="Calibri"/>
                          <a:cs typeface="Calibri"/>
                        </a:rPr>
                        <a:t>(min </a:t>
                      </a:r>
                      <a:r>
                        <a:rPr sz="1400" spc="-35" dirty="0">
                          <a:solidFill>
                            <a:srgbClr val="393939"/>
                          </a:solidFill>
                          <a:latin typeface="Calibri"/>
                          <a:cs typeface="Calibri"/>
                        </a:rPr>
                        <a:t>30% </a:t>
                      </a:r>
                      <a:r>
                        <a:rPr sz="1400" spc="-30" dirty="0">
                          <a:solidFill>
                            <a:srgbClr val="393939"/>
                          </a:solidFill>
                          <a:latin typeface="Calibri"/>
                          <a:cs typeface="Calibri"/>
                        </a:rPr>
                        <a:t>di</a:t>
                      </a:r>
                      <a:r>
                        <a:rPr sz="1400" spc="-185" dirty="0">
                          <a:solidFill>
                            <a:srgbClr val="393939"/>
                          </a:solidFill>
                          <a:latin typeface="Calibri"/>
                          <a:cs typeface="Calibri"/>
                        </a:rPr>
                        <a:t> </a:t>
                      </a:r>
                      <a:r>
                        <a:rPr sz="1400" spc="-45" dirty="0">
                          <a:solidFill>
                            <a:srgbClr val="393939"/>
                          </a:solidFill>
                          <a:latin typeface="Calibri"/>
                          <a:cs typeface="Calibri"/>
                        </a:rPr>
                        <a:t>luar  </a:t>
                      </a:r>
                      <a:r>
                        <a:rPr sz="1400" spc="-50" dirty="0">
                          <a:solidFill>
                            <a:srgbClr val="393939"/>
                          </a:solidFill>
                          <a:latin typeface="Calibri"/>
                          <a:cs typeface="Calibri"/>
                        </a:rPr>
                        <a:t>belanja</a:t>
                      </a:r>
                      <a:r>
                        <a:rPr sz="1400" spc="-30" dirty="0">
                          <a:solidFill>
                            <a:srgbClr val="393939"/>
                          </a:solidFill>
                          <a:latin typeface="Calibri"/>
                          <a:cs typeface="Calibri"/>
                        </a:rPr>
                        <a:t> </a:t>
                      </a:r>
                      <a:r>
                        <a:rPr sz="1400" spc="-60" dirty="0">
                          <a:solidFill>
                            <a:srgbClr val="393939"/>
                          </a:solidFill>
                          <a:latin typeface="Calibri"/>
                          <a:cs typeface="Calibri"/>
                        </a:rPr>
                        <a:t>pegawai)</a:t>
                      </a:r>
                      <a:endParaRPr sz="1400">
                        <a:latin typeface="Calibri"/>
                        <a:cs typeface="Calibri"/>
                      </a:endParaRPr>
                    </a:p>
                  </a:txBody>
                  <a:tcPr marL="0" marR="0" marT="24288"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r>
            </a:tbl>
          </a:graphicData>
        </a:graphic>
      </p:graphicFrame>
      <p:sp>
        <p:nvSpPr>
          <p:cNvPr id="14" name="Title 13"/>
          <p:cNvSpPr>
            <a:spLocks noGrp="1"/>
          </p:cNvSpPr>
          <p:nvPr>
            <p:ph type="title"/>
          </p:nvPr>
        </p:nvSpPr>
        <p:spPr/>
        <p:txBody>
          <a:bodyPr/>
          <a:lstStyle/>
          <a:p>
            <a:endParaRPr lang="id-ID"/>
          </a:p>
        </p:txBody>
      </p:sp>
      <p:sp>
        <p:nvSpPr>
          <p:cNvPr id="15" name="object 12"/>
          <p:cNvSpPr txBox="1">
            <a:spLocks/>
          </p:cNvSpPr>
          <p:nvPr/>
        </p:nvSpPr>
        <p:spPr>
          <a:xfrm>
            <a:off x="0" y="-20838"/>
            <a:ext cx="9143999" cy="687207"/>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525" algn="ctr">
              <a:lnSpc>
                <a:spcPct val="100000"/>
              </a:lnSpc>
              <a:spcBef>
                <a:spcPts val="79"/>
              </a:spcBef>
            </a:pPr>
            <a:r>
              <a:rPr lang="id-ID" spc="-26" smtClean="0"/>
              <a:t>STRATEGI </a:t>
            </a:r>
            <a:r>
              <a:rPr lang="id-ID" spc="-120" smtClean="0"/>
              <a:t>TATA </a:t>
            </a:r>
            <a:r>
              <a:rPr lang="id-ID" spc="-11" smtClean="0"/>
              <a:t>KELOLA</a:t>
            </a:r>
            <a:r>
              <a:rPr lang="id-ID" spc="-214" smtClean="0"/>
              <a:t> </a:t>
            </a:r>
            <a:r>
              <a:rPr lang="id-ID" spc="-15" smtClean="0"/>
              <a:t>PEMERINTAHAN</a:t>
            </a:r>
            <a:endParaRPr lang="id-ID" spc="-15" dirty="0"/>
          </a:p>
        </p:txBody>
      </p:sp>
      <p:sp>
        <p:nvSpPr>
          <p:cNvPr id="16" name="Slide Number Placeholder 15"/>
          <p:cNvSpPr>
            <a:spLocks noGrp="1"/>
          </p:cNvSpPr>
          <p:nvPr>
            <p:ph type="sldNum" sz="quarter" idx="12"/>
          </p:nvPr>
        </p:nvSpPr>
        <p:spPr/>
        <p:txBody>
          <a:bodyPr/>
          <a:lstStyle/>
          <a:p>
            <a:fld id="{9CD5A045-6D39-4879-8E20-C877BE4435CE}" type="slidenum">
              <a:rPr lang="en-US" smtClean="0"/>
              <a:t>91</a:t>
            </a:fld>
            <a:endParaRPr lang="en-US"/>
          </a:p>
        </p:txBody>
      </p:sp>
      <p:sp>
        <p:nvSpPr>
          <p:cNvPr id="17" name="Rectangle 16">
            <a:extLst/>
          </p:cNvPr>
          <p:cNvSpPr/>
          <p:nvPr/>
        </p:nvSpPr>
        <p:spPr>
          <a:xfrm>
            <a:off x="298608" y="6509957"/>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14159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3" name="object 13"/>
          <p:cNvGraphicFramePr>
            <a:graphicFrameLocks noGrp="1"/>
          </p:cNvGraphicFramePr>
          <p:nvPr/>
        </p:nvGraphicFramePr>
        <p:xfrm>
          <a:off x="156600" y="1498854"/>
          <a:ext cx="8781098" cy="4524431"/>
        </p:xfrm>
        <a:graphic>
          <a:graphicData uri="http://schemas.openxmlformats.org/drawingml/2006/table">
            <a:tbl>
              <a:tblPr firstRow="1" bandRow="1">
                <a:tableStyleId>{2D5ABB26-0587-4C30-8999-92F81FD0307C}</a:tableStyleId>
              </a:tblPr>
              <a:tblGrid>
                <a:gridCol w="2106930"/>
                <a:gridCol w="1893094"/>
                <a:gridCol w="2370296"/>
                <a:gridCol w="2410778"/>
              </a:tblGrid>
              <a:tr h="388620">
                <a:tc>
                  <a:txBody>
                    <a:bodyPr/>
                    <a:lstStyle/>
                    <a:p>
                      <a:pPr>
                        <a:lnSpc>
                          <a:spcPct val="100000"/>
                        </a:lnSpc>
                      </a:pPr>
                      <a:endParaRPr sz="1400">
                        <a:latin typeface="Times New Roman"/>
                        <a:cs typeface="Times New Roman"/>
                      </a:endParaRPr>
                    </a:p>
                  </a:txBody>
                  <a:tcPr marL="0" marR="0" marT="0" marB="0">
                    <a:lnL w="127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tcPr>
                </a:tc>
                <a:tc>
                  <a:txBody>
                    <a:bodyPr/>
                    <a:lstStyle/>
                    <a:p>
                      <a:pPr marL="729615">
                        <a:lnSpc>
                          <a:spcPct val="100000"/>
                        </a:lnSpc>
                        <a:spcBef>
                          <a:spcPts val="840"/>
                        </a:spcBef>
                      </a:pPr>
                      <a:r>
                        <a:rPr sz="1400" b="1" spc="-25" dirty="0">
                          <a:solidFill>
                            <a:srgbClr val="FFFFFF"/>
                          </a:solidFill>
                          <a:latin typeface="Calibri"/>
                          <a:cs typeface="Calibri"/>
                        </a:rPr>
                        <a:t>SUMATERA</a:t>
                      </a:r>
                      <a:endParaRPr sz="1400">
                        <a:latin typeface="Calibri"/>
                        <a:cs typeface="Calibri"/>
                      </a:endParaRPr>
                    </a:p>
                  </a:txBody>
                  <a:tcPr marL="0" marR="0" marT="80010"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4445" algn="ctr">
                        <a:lnSpc>
                          <a:spcPct val="100000"/>
                        </a:lnSpc>
                        <a:spcBef>
                          <a:spcPts val="840"/>
                        </a:spcBef>
                      </a:pPr>
                      <a:r>
                        <a:rPr sz="1400" b="1" spc="-35" dirty="0">
                          <a:solidFill>
                            <a:srgbClr val="FFFFFF"/>
                          </a:solidFill>
                          <a:latin typeface="Calibri"/>
                          <a:cs typeface="Calibri"/>
                        </a:rPr>
                        <a:t>JAWA-BALI</a:t>
                      </a:r>
                      <a:endParaRPr sz="1400">
                        <a:latin typeface="Calibri"/>
                        <a:cs typeface="Calibri"/>
                      </a:endParaRPr>
                    </a:p>
                  </a:txBody>
                  <a:tcPr marL="0" marR="0" marT="80010"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962660">
                        <a:lnSpc>
                          <a:spcPct val="100000"/>
                        </a:lnSpc>
                        <a:spcBef>
                          <a:spcPts val="840"/>
                        </a:spcBef>
                      </a:pPr>
                      <a:r>
                        <a:rPr sz="1400" b="1" spc="-20" dirty="0">
                          <a:solidFill>
                            <a:srgbClr val="FFFFFF"/>
                          </a:solidFill>
                          <a:latin typeface="Calibri"/>
                          <a:cs typeface="Calibri"/>
                        </a:rPr>
                        <a:t>KALIMANTAN</a:t>
                      </a:r>
                      <a:endParaRPr sz="1400">
                        <a:latin typeface="Calibri"/>
                        <a:cs typeface="Calibri"/>
                      </a:endParaRPr>
                    </a:p>
                  </a:txBody>
                  <a:tcPr marL="0" marR="0" marT="80010" marB="0">
                    <a:lnL w="381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r>
              <a:tr h="574928">
                <a:tc>
                  <a:txBody>
                    <a:bodyPr/>
                    <a:lstStyle/>
                    <a:p>
                      <a:pPr marL="91440">
                        <a:lnSpc>
                          <a:spcPct val="100000"/>
                        </a:lnSpc>
                        <a:spcBef>
                          <a:spcPts val="245"/>
                        </a:spcBef>
                      </a:pPr>
                      <a:r>
                        <a:rPr sz="1400" spc="-60" dirty="0">
                          <a:solidFill>
                            <a:srgbClr val="393939"/>
                          </a:solidFill>
                          <a:latin typeface="Calibri"/>
                          <a:cs typeface="Calibri"/>
                        </a:rPr>
                        <a:t>Meningkatkan </a:t>
                      </a:r>
                      <a:r>
                        <a:rPr sz="1400" spc="-85" dirty="0">
                          <a:solidFill>
                            <a:srgbClr val="393939"/>
                          </a:solidFill>
                          <a:latin typeface="Calibri"/>
                          <a:cs typeface="Calibri"/>
                        </a:rPr>
                        <a:t>PAD</a:t>
                      </a:r>
                      <a:r>
                        <a:rPr sz="1400" spc="-5" dirty="0">
                          <a:solidFill>
                            <a:srgbClr val="393939"/>
                          </a:solidFill>
                          <a:latin typeface="Calibri"/>
                          <a:cs typeface="Calibri"/>
                        </a:rPr>
                        <a:t> </a:t>
                      </a:r>
                      <a:r>
                        <a:rPr sz="1400" spc="-70" dirty="0">
                          <a:solidFill>
                            <a:srgbClr val="393939"/>
                          </a:solidFill>
                          <a:latin typeface="Calibri"/>
                          <a:cs typeface="Calibri"/>
                        </a:rPr>
                        <a:t>melalui</a:t>
                      </a:r>
                      <a:endParaRPr sz="1400">
                        <a:latin typeface="Calibri"/>
                        <a:cs typeface="Calibri"/>
                      </a:endParaRPr>
                    </a:p>
                    <a:p>
                      <a:pPr marL="91440">
                        <a:lnSpc>
                          <a:spcPct val="100000"/>
                        </a:lnSpc>
                      </a:pPr>
                      <a:r>
                        <a:rPr sz="1400" b="1" spc="-80" dirty="0">
                          <a:solidFill>
                            <a:srgbClr val="393939"/>
                          </a:solidFill>
                          <a:latin typeface="Calibri"/>
                          <a:cs typeface="Calibri"/>
                        </a:rPr>
                        <a:t>ekstensifikasi </a:t>
                      </a:r>
                      <a:r>
                        <a:rPr sz="1400" spc="-40" dirty="0">
                          <a:solidFill>
                            <a:srgbClr val="393939"/>
                          </a:solidFill>
                          <a:latin typeface="Calibri"/>
                          <a:cs typeface="Calibri"/>
                        </a:rPr>
                        <a:t>dan</a:t>
                      </a:r>
                      <a:r>
                        <a:rPr sz="1400" spc="-80" dirty="0">
                          <a:solidFill>
                            <a:srgbClr val="393939"/>
                          </a:solidFill>
                          <a:latin typeface="Calibri"/>
                          <a:cs typeface="Calibri"/>
                        </a:rPr>
                        <a:t> </a:t>
                      </a:r>
                      <a:r>
                        <a:rPr sz="1400" b="1" spc="-75" dirty="0">
                          <a:solidFill>
                            <a:srgbClr val="393939"/>
                          </a:solidFill>
                          <a:latin typeface="Calibri"/>
                          <a:cs typeface="Calibri"/>
                        </a:rPr>
                        <a:t>intensifikasi</a:t>
                      </a:r>
                      <a:endParaRPr sz="1400">
                        <a:latin typeface="Calibri"/>
                        <a:cs typeface="Calibri"/>
                      </a:endParaRPr>
                    </a:p>
                  </a:txBody>
                  <a:tcPr marL="0" marR="0" marT="23336"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gridSpan="3">
                  <a:txBody>
                    <a:bodyPr/>
                    <a:lstStyle/>
                    <a:p>
                      <a:pPr marL="265430" indent="-173990">
                        <a:lnSpc>
                          <a:spcPct val="100000"/>
                        </a:lnSpc>
                        <a:spcBef>
                          <a:spcPts val="245"/>
                        </a:spcBef>
                        <a:buFont typeface="Arial"/>
                        <a:buChar char="•"/>
                        <a:tabLst>
                          <a:tab pos="266065" algn="l"/>
                        </a:tabLst>
                      </a:pPr>
                      <a:r>
                        <a:rPr sz="1400" spc="-55" dirty="0">
                          <a:solidFill>
                            <a:srgbClr val="393939"/>
                          </a:solidFill>
                          <a:latin typeface="Calibri"/>
                          <a:cs typeface="Calibri"/>
                        </a:rPr>
                        <a:t>Perluasan </a:t>
                      </a:r>
                      <a:r>
                        <a:rPr sz="1400" spc="-45" dirty="0">
                          <a:solidFill>
                            <a:srgbClr val="393939"/>
                          </a:solidFill>
                          <a:latin typeface="Calibri"/>
                          <a:cs typeface="Calibri"/>
                        </a:rPr>
                        <a:t>basis pajak </a:t>
                      </a:r>
                      <a:r>
                        <a:rPr sz="1400" spc="-40" dirty="0">
                          <a:solidFill>
                            <a:srgbClr val="393939"/>
                          </a:solidFill>
                          <a:latin typeface="Calibri"/>
                          <a:cs typeface="Calibri"/>
                        </a:rPr>
                        <a:t>dan </a:t>
                      </a:r>
                      <a:r>
                        <a:rPr sz="1400" spc="-55" dirty="0">
                          <a:solidFill>
                            <a:srgbClr val="393939"/>
                          </a:solidFill>
                          <a:latin typeface="Calibri"/>
                          <a:cs typeface="Calibri"/>
                        </a:rPr>
                        <a:t>retribusi daerah, </a:t>
                      </a:r>
                      <a:r>
                        <a:rPr sz="1400" spc="-60" dirty="0">
                          <a:solidFill>
                            <a:srgbClr val="393939"/>
                          </a:solidFill>
                          <a:latin typeface="Calibri"/>
                          <a:cs typeface="Calibri"/>
                        </a:rPr>
                        <a:t>khususnya </a:t>
                      </a:r>
                      <a:r>
                        <a:rPr sz="1400" spc="-30" dirty="0">
                          <a:solidFill>
                            <a:srgbClr val="393939"/>
                          </a:solidFill>
                          <a:latin typeface="Calibri"/>
                          <a:cs typeface="Calibri"/>
                        </a:rPr>
                        <a:t>PBB </a:t>
                      </a:r>
                      <a:r>
                        <a:rPr sz="1400" spc="-25" dirty="0">
                          <a:solidFill>
                            <a:srgbClr val="393939"/>
                          </a:solidFill>
                          <a:latin typeface="Calibri"/>
                          <a:cs typeface="Calibri"/>
                        </a:rPr>
                        <a:t>P3 </a:t>
                      </a:r>
                      <a:r>
                        <a:rPr sz="1400" spc="-35" dirty="0">
                          <a:solidFill>
                            <a:srgbClr val="393939"/>
                          </a:solidFill>
                          <a:latin typeface="Calibri"/>
                          <a:cs typeface="Calibri"/>
                        </a:rPr>
                        <a:t>non </a:t>
                      </a:r>
                      <a:r>
                        <a:rPr sz="1400" spc="-60" dirty="0">
                          <a:solidFill>
                            <a:srgbClr val="393939"/>
                          </a:solidFill>
                          <a:latin typeface="Calibri"/>
                          <a:cs typeface="Calibri"/>
                        </a:rPr>
                        <a:t>perkotaan </a:t>
                      </a:r>
                      <a:r>
                        <a:rPr sz="1400" spc="-40" dirty="0">
                          <a:solidFill>
                            <a:srgbClr val="393939"/>
                          </a:solidFill>
                          <a:latin typeface="Calibri"/>
                          <a:cs typeface="Calibri"/>
                        </a:rPr>
                        <a:t>dan </a:t>
                      </a:r>
                      <a:r>
                        <a:rPr sz="1400" spc="-30" dirty="0">
                          <a:solidFill>
                            <a:srgbClr val="393939"/>
                          </a:solidFill>
                          <a:latin typeface="Calibri"/>
                          <a:cs typeface="Calibri"/>
                        </a:rPr>
                        <a:t>PBB</a:t>
                      </a:r>
                      <a:r>
                        <a:rPr sz="1400" spc="-175" dirty="0">
                          <a:solidFill>
                            <a:srgbClr val="393939"/>
                          </a:solidFill>
                          <a:latin typeface="Calibri"/>
                          <a:cs typeface="Calibri"/>
                        </a:rPr>
                        <a:t> </a:t>
                      </a:r>
                      <a:r>
                        <a:rPr sz="1400" spc="-25" dirty="0">
                          <a:solidFill>
                            <a:srgbClr val="393939"/>
                          </a:solidFill>
                          <a:latin typeface="Calibri"/>
                          <a:cs typeface="Calibri"/>
                        </a:rPr>
                        <a:t>P2</a:t>
                      </a:r>
                      <a:endParaRPr sz="1400">
                        <a:latin typeface="Calibri"/>
                        <a:cs typeface="Calibri"/>
                      </a:endParaRPr>
                    </a:p>
                    <a:p>
                      <a:pPr marL="265430" indent="-173990">
                        <a:lnSpc>
                          <a:spcPct val="100000"/>
                        </a:lnSpc>
                        <a:buFont typeface="Arial"/>
                        <a:buChar char="•"/>
                        <a:tabLst>
                          <a:tab pos="266065" algn="l"/>
                        </a:tabLst>
                      </a:pPr>
                      <a:r>
                        <a:rPr sz="1400" spc="-60" dirty="0">
                          <a:solidFill>
                            <a:srgbClr val="393939"/>
                          </a:solidFill>
                          <a:latin typeface="Calibri"/>
                          <a:cs typeface="Calibri"/>
                        </a:rPr>
                        <a:t>Administrasi </a:t>
                      </a:r>
                      <a:r>
                        <a:rPr sz="1400" spc="-50" dirty="0">
                          <a:solidFill>
                            <a:srgbClr val="393939"/>
                          </a:solidFill>
                          <a:latin typeface="Calibri"/>
                          <a:cs typeface="Calibri"/>
                        </a:rPr>
                        <a:t>perpajakan</a:t>
                      </a:r>
                      <a:r>
                        <a:rPr sz="1400" spc="30" dirty="0">
                          <a:solidFill>
                            <a:srgbClr val="393939"/>
                          </a:solidFill>
                          <a:latin typeface="Calibri"/>
                          <a:cs typeface="Calibri"/>
                        </a:rPr>
                        <a:t> </a:t>
                      </a:r>
                      <a:r>
                        <a:rPr sz="1400" spc="-55" dirty="0">
                          <a:solidFill>
                            <a:srgbClr val="393939"/>
                          </a:solidFill>
                          <a:latin typeface="Calibri"/>
                          <a:cs typeface="Calibri"/>
                        </a:rPr>
                        <a:t>daerah</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r>
              <a:tr h="776573">
                <a:tc>
                  <a:txBody>
                    <a:bodyPr/>
                    <a:lstStyle/>
                    <a:p>
                      <a:pPr marL="91440" marR="260985">
                        <a:lnSpc>
                          <a:spcPct val="100000"/>
                        </a:lnSpc>
                        <a:spcBef>
                          <a:spcPts val="245"/>
                        </a:spcBef>
                      </a:pPr>
                      <a:r>
                        <a:rPr sz="1400" spc="-60" dirty="0">
                          <a:solidFill>
                            <a:srgbClr val="393939"/>
                          </a:solidFill>
                          <a:latin typeface="Calibri"/>
                          <a:cs typeface="Calibri"/>
                        </a:rPr>
                        <a:t>Meningkatkan </a:t>
                      </a:r>
                      <a:r>
                        <a:rPr sz="1400" b="1" spc="-60" dirty="0">
                          <a:solidFill>
                            <a:srgbClr val="393939"/>
                          </a:solidFill>
                          <a:latin typeface="Calibri"/>
                          <a:cs typeface="Calibri"/>
                        </a:rPr>
                        <a:t>ketersediaan  </a:t>
                      </a:r>
                      <a:r>
                        <a:rPr sz="1400" b="1" spc="-15" dirty="0">
                          <a:solidFill>
                            <a:srgbClr val="393939"/>
                          </a:solidFill>
                          <a:latin typeface="Calibri"/>
                          <a:cs typeface="Calibri"/>
                        </a:rPr>
                        <a:t>ASN</a:t>
                      </a:r>
                      <a:endParaRPr sz="1400">
                        <a:latin typeface="Calibri"/>
                        <a:cs typeface="Calibri"/>
                      </a:endParaRPr>
                    </a:p>
                  </a:txBody>
                  <a:tcPr marL="0" marR="0" marT="23336"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2075" marR="108585">
                        <a:lnSpc>
                          <a:spcPct val="100000"/>
                        </a:lnSpc>
                        <a:spcBef>
                          <a:spcPts val="245"/>
                        </a:spcBef>
                      </a:pPr>
                      <a:r>
                        <a:rPr sz="1400" spc="-55" dirty="0">
                          <a:solidFill>
                            <a:srgbClr val="393939"/>
                          </a:solidFill>
                          <a:latin typeface="Calibri"/>
                          <a:cs typeface="Calibri"/>
                        </a:rPr>
                        <a:t>Kompetensi </a:t>
                      </a:r>
                      <a:r>
                        <a:rPr sz="1400" spc="-50" dirty="0">
                          <a:solidFill>
                            <a:srgbClr val="393939"/>
                          </a:solidFill>
                          <a:latin typeface="Calibri"/>
                          <a:cs typeface="Calibri"/>
                        </a:rPr>
                        <a:t>bidang  </a:t>
                      </a:r>
                      <a:r>
                        <a:rPr sz="1400" spc="-55" dirty="0">
                          <a:solidFill>
                            <a:srgbClr val="393939"/>
                          </a:solidFill>
                          <a:latin typeface="Calibri"/>
                          <a:cs typeface="Calibri"/>
                        </a:rPr>
                        <a:t>pertanian, </a:t>
                      </a:r>
                      <a:r>
                        <a:rPr sz="1400" spc="-60" dirty="0">
                          <a:solidFill>
                            <a:srgbClr val="393939"/>
                          </a:solidFill>
                          <a:latin typeface="Calibri"/>
                          <a:cs typeface="Calibri"/>
                        </a:rPr>
                        <a:t>kehutanan, </a:t>
                      </a:r>
                      <a:r>
                        <a:rPr sz="1400" spc="-40" dirty="0">
                          <a:solidFill>
                            <a:srgbClr val="393939"/>
                          </a:solidFill>
                          <a:latin typeface="Calibri"/>
                          <a:cs typeface="Calibri"/>
                        </a:rPr>
                        <a:t>dan  </a:t>
                      </a:r>
                      <a:r>
                        <a:rPr sz="1400" spc="-55" dirty="0">
                          <a:solidFill>
                            <a:srgbClr val="393939"/>
                          </a:solidFill>
                          <a:latin typeface="Calibri"/>
                          <a:cs typeface="Calibri"/>
                        </a:rPr>
                        <a:t>industri</a:t>
                      </a:r>
                      <a:r>
                        <a:rPr sz="1400" spc="-10" dirty="0">
                          <a:solidFill>
                            <a:srgbClr val="393939"/>
                          </a:solidFill>
                          <a:latin typeface="Calibri"/>
                          <a:cs typeface="Calibri"/>
                        </a:rPr>
                        <a:t> </a:t>
                      </a:r>
                      <a:r>
                        <a:rPr sz="1400" spc="-55" dirty="0">
                          <a:solidFill>
                            <a:srgbClr val="393939"/>
                          </a:solidFill>
                          <a:latin typeface="Calibri"/>
                          <a:cs typeface="Calibri"/>
                        </a:rPr>
                        <a:t>manufaktur</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2710" marR="295275">
                        <a:lnSpc>
                          <a:spcPct val="100000"/>
                        </a:lnSpc>
                        <a:spcBef>
                          <a:spcPts val="245"/>
                        </a:spcBef>
                      </a:pPr>
                      <a:r>
                        <a:rPr sz="1400" spc="-55" dirty="0">
                          <a:solidFill>
                            <a:srgbClr val="393939"/>
                          </a:solidFill>
                          <a:latin typeface="Calibri"/>
                          <a:cs typeface="Calibri"/>
                        </a:rPr>
                        <a:t>Kompetensi perindustrian, </a:t>
                      </a:r>
                      <a:r>
                        <a:rPr sz="1400" spc="-45" dirty="0">
                          <a:solidFill>
                            <a:srgbClr val="393939"/>
                          </a:solidFill>
                          <a:latin typeface="Calibri"/>
                          <a:cs typeface="Calibri"/>
                        </a:rPr>
                        <a:t>jasa,  </a:t>
                      </a:r>
                      <a:r>
                        <a:rPr sz="1400" spc="-50" dirty="0">
                          <a:solidFill>
                            <a:srgbClr val="393939"/>
                          </a:solidFill>
                          <a:latin typeface="Calibri"/>
                          <a:cs typeface="Calibri"/>
                        </a:rPr>
                        <a:t>perumahan, </a:t>
                      </a:r>
                      <a:r>
                        <a:rPr sz="1400" spc="-55" dirty="0">
                          <a:solidFill>
                            <a:srgbClr val="393939"/>
                          </a:solidFill>
                          <a:latin typeface="Calibri"/>
                          <a:cs typeface="Calibri"/>
                        </a:rPr>
                        <a:t>pariwisata, </a:t>
                      </a:r>
                      <a:r>
                        <a:rPr sz="1400" spc="-40" dirty="0">
                          <a:solidFill>
                            <a:srgbClr val="393939"/>
                          </a:solidFill>
                          <a:latin typeface="Calibri"/>
                          <a:cs typeface="Calibri"/>
                        </a:rPr>
                        <a:t>dan  </a:t>
                      </a:r>
                      <a:r>
                        <a:rPr sz="1400" spc="-60" dirty="0">
                          <a:solidFill>
                            <a:srgbClr val="393939"/>
                          </a:solidFill>
                          <a:latin typeface="Calibri"/>
                          <a:cs typeface="Calibri"/>
                        </a:rPr>
                        <a:t>transportasi</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3345" marR="252095">
                        <a:lnSpc>
                          <a:spcPct val="100000"/>
                        </a:lnSpc>
                        <a:spcBef>
                          <a:spcPts val="245"/>
                        </a:spcBef>
                      </a:pPr>
                      <a:r>
                        <a:rPr sz="1400" spc="-55" dirty="0">
                          <a:solidFill>
                            <a:srgbClr val="393939"/>
                          </a:solidFill>
                          <a:latin typeface="Calibri"/>
                          <a:cs typeface="Calibri"/>
                        </a:rPr>
                        <a:t>Kualitas </a:t>
                      </a:r>
                      <a:r>
                        <a:rPr sz="1400" spc="-40" dirty="0">
                          <a:solidFill>
                            <a:srgbClr val="393939"/>
                          </a:solidFill>
                          <a:latin typeface="Calibri"/>
                          <a:cs typeface="Calibri"/>
                        </a:rPr>
                        <a:t>ASN </a:t>
                      </a:r>
                      <a:r>
                        <a:rPr sz="1400" spc="-55" dirty="0">
                          <a:solidFill>
                            <a:srgbClr val="393939"/>
                          </a:solidFill>
                          <a:latin typeface="Calibri"/>
                          <a:cs typeface="Calibri"/>
                        </a:rPr>
                        <a:t>dengan </a:t>
                      </a:r>
                      <a:r>
                        <a:rPr sz="1400" spc="-60" dirty="0">
                          <a:solidFill>
                            <a:srgbClr val="393939"/>
                          </a:solidFill>
                          <a:latin typeface="Calibri"/>
                          <a:cs typeface="Calibri"/>
                        </a:rPr>
                        <a:t>kompetensi  </a:t>
                      </a:r>
                      <a:r>
                        <a:rPr sz="1400" spc="-50" dirty="0">
                          <a:solidFill>
                            <a:srgbClr val="393939"/>
                          </a:solidFill>
                          <a:latin typeface="Calibri"/>
                          <a:cs typeface="Calibri"/>
                        </a:rPr>
                        <a:t>bidang </a:t>
                      </a:r>
                      <a:r>
                        <a:rPr sz="1400" spc="-55" dirty="0">
                          <a:solidFill>
                            <a:srgbClr val="393939"/>
                          </a:solidFill>
                          <a:latin typeface="Calibri"/>
                          <a:cs typeface="Calibri"/>
                        </a:rPr>
                        <a:t>pertambangan </a:t>
                      </a:r>
                      <a:r>
                        <a:rPr sz="1400" spc="-40" dirty="0">
                          <a:solidFill>
                            <a:srgbClr val="393939"/>
                          </a:solidFill>
                          <a:latin typeface="Calibri"/>
                          <a:cs typeface="Calibri"/>
                        </a:rPr>
                        <a:t>dan  </a:t>
                      </a:r>
                      <a:r>
                        <a:rPr sz="1400" spc="-55" dirty="0">
                          <a:solidFill>
                            <a:srgbClr val="393939"/>
                          </a:solidFill>
                          <a:latin typeface="Calibri"/>
                          <a:cs typeface="Calibri"/>
                        </a:rPr>
                        <a:t>industri</a:t>
                      </a:r>
                      <a:r>
                        <a:rPr sz="1400" spc="-15" dirty="0">
                          <a:solidFill>
                            <a:srgbClr val="393939"/>
                          </a:solidFill>
                          <a:latin typeface="Calibri"/>
                          <a:cs typeface="Calibri"/>
                        </a:rPr>
                        <a:t> </a:t>
                      </a:r>
                      <a:r>
                        <a:rPr sz="1400" spc="-50" dirty="0">
                          <a:solidFill>
                            <a:srgbClr val="393939"/>
                          </a:solidFill>
                          <a:latin typeface="Calibri"/>
                          <a:cs typeface="Calibri"/>
                        </a:rPr>
                        <a:t>manufaktur</a:t>
                      </a:r>
                      <a:endParaRPr sz="1400">
                        <a:latin typeface="Calibri"/>
                        <a:cs typeface="Calibri"/>
                      </a:endParaRPr>
                    </a:p>
                  </a:txBody>
                  <a:tcPr marL="0" marR="0" marT="23336"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r>
              <a:tr h="978217">
                <a:tc>
                  <a:txBody>
                    <a:bodyPr/>
                    <a:lstStyle/>
                    <a:p>
                      <a:pPr marL="91440">
                        <a:lnSpc>
                          <a:spcPct val="100000"/>
                        </a:lnSpc>
                        <a:spcBef>
                          <a:spcPts val="250"/>
                        </a:spcBef>
                      </a:pPr>
                      <a:r>
                        <a:rPr sz="1400" spc="-60" dirty="0">
                          <a:solidFill>
                            <a:srgbClr val="393939"/>
                          </a:solidFill>
                          <a:latin typeface="Calibri"/>
                          <a:cs typeface="Calibri"/>
                        </a:rPr>
                        <a:t>Meningkatkan</a:t>
                      </a:r>
                      <a:r>
                        <a:rPr sz="1400" spc="-20" dirty="0">
                          <a:solidFill>
                            <a:srgbClr val="393939"/>
                          </a:solidFill>
                          <a:latin typeface="Calibri"/>
                          <a:cs typeface="Calibri"/>
                        </a:rPr>
                        <a:t> </a:t>
                      </a:r>
                      <a:r>
                        <a:rPr sz="1400" b="1" spc="-60" dirty="0">
                          <a:solidFill>
                            <a:srgbClr val="393939"/>
                          </a:solidFill>
                          <a:latin typeface="Calibri"/>
                          <a:cs typeface="Calibri"/>
                        </a:rPr>
                        <a:t>ketersediaan</a:t>
                      </a:r>
                      <a:endParaRPr sz="1400">
                        <a:latin typeface="Calibri"/>
                        <a:cs typeface="Calibri"/>
                      </a:endParaRPr>
                    </a:p>
                    <a:p>
                      <a:pPr marL="91440">
                        <a:lnSpc>
                          <a:spcPct val="100000"/>
                        </a:lnSpc>
                      </a:pPr>
                      <a:r>
                        <a:rPr sz="1400" b="1" spc="-35" dirty="0">
                          <a:solidFill>
                            <a:srgbClr val="393939"/>
                          </a:solidFill>
                          <a:latin typeface="Calibri"/>
                          <a:cs typeface="Calibri"/>
                        </a:rPr>
                        <a:t>dan </a:t>
                      </a:r>
                      <a:r>
                        <a:rPr sz="1400" b="1" spc="-70" dirty="0">
                          <a:solidFill>
                            <a:srgbClr val="393939"/>
                          </a:solidFill>
                          <a:latin typeface="Calibri"/>
                          <a:cs typeface="Calibri"/>
                        </a:rPr>
                        <a:t>distribusi</a:t>
                      </a:r>
                      <a:r>
                        <a:rPr sz="1400" b="1" spc="-229" dirty="0">
                          <a:solidFill>
                            <a:srgbClr val="393939"/>
                          </a:solidFill>
                          <a:latin typeface="Calibri"/>
                          <a:cs typeface="Calibri"/>
                        </a:rPr>
                        <a:t> </a:t>
                      </a:r>
                      <a:r>
                        <a:rPr sz="1400" b="1" spc="-15" dirty="0">
                          <a:solidFill>
                            <a:srgbClr val="393939"/>
                          </a:solidFill>
                          <a:latin typeface="Calibri"/>
                          <a:cs typeface="Calibri"/>
                        </a:rPr>
                        <a:t>ASN</a:t>
                      </a:r>
                      <a:endParaRPr sz="1400">
                        <a:latin typeface="Calibri"/>
                        <a:cs typeface="Calibri"/>
                      </a:endParaRPr>
                    </a:p>
                  </a:txBody>
                  <a:tcPr marL="0" marR="0" marT="23813"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92075">
                        <a:lnSpc>
                          <a:spcPct val="100000"/>
                        </a:lnSpc>
                        <a:spcBef>
                          <a:spcPts val="250"/>
                        </a:spcBef>
                      </a:pPr>
                      <a:r>
                        <a:rPr sz="1400" spc="-45" dirty="0">
                          <a:solidFill>
                            <a:srgbClr val="393939"/>
                          </a:solidFill>
                          <a:latin typeface="Calibri"/>
                          <a:cs typeface="Calibri"/>
                        </a:rPr>
                        <a:t>Bidang </a:t>
                      </a:r>
                      <a:r>
                        <a:rPr sz="1400" spc="-55" dirty="0">
                          <a:solidFill>
                            <a:srgbClr val="393939"/>
                          </a:solidFill>
                          <a:latin typeface="Calibri"/>
                          <a:cs typeface="Calibri"/>
                        </a:rPr>
                        <a:t>pendidikan</a:t>
                      </a:r>
                      <a:r>
                        <a:rPr sz="1400" spc="5" dirty="0">
                          <a:solidFill>
                            <a:srgbClr val="393939"/>
                          </a:solidFill>
                          <a:latin typeface="Calibri"/>
                          <a:cs typeface="Calibri"/>
                        </a:rPr>
                        <a:t> </a:t>
                      </a:r>
                      <a:r>
                        <a:rPr sz="1400" spc="-40" dirty="0">
                          <a:solidFill>
                            <a:srgbClr val="393939"/>
                          </a:solidFill>
                          <a:latin typeface="Calibri"/>
                          <a:cs typeface="Calibri"/>
                        </a:rPr>
                        <a:t>dan</a:t>
                      </a:r>
                      <a:endParaRPr sz="1400">
                        <a:latin typeface="Calibri"/>
                        <a:cs typeface="Calibri"/>
                      </a:endParaRPr>
                    </a:p>
                    <a:p>
                      <a:pPr marL="92075">
                        <a:lnSpc>
                          <a:spcPct val="100000"/>
                        </a:lnSpc>
                      </a:pPr>
                      <a:r>
                        <a:rPr sz="1400" spc="-60" dirty="0">
                          <a:solidFill>
                            <a:srgbClr val="393939"/>
                          </a:solidFill>
                          <a:latin typeface="Calibri"/>
                          <a:cs typeface="Calibri"/>
                        </a:rPr>
                        <a:t>kesehatan</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6065" indent="-173990">
                        <a:lnSpc>
                          <a:spcPct val="100000"/>
                        </a:lnSpc>
                        <a:spcBef>
                          <a:spcPts val="250"/>
                        </a:spcBef>
                        <a:buFont typeface="Arial"/>
                        <a:buChar char="•"/>
                        <a:tabLst>
                          <a:tab pos="266700" algn="l"/>
                        </a:tabLst>
                      </a:pPr>
                      <a:r>
                        <a:rPr sz="1400" spc="-55" dirty="0">
                          <a:solidFill>
                            <a:srgbClr val="393939"/>
                          </a:solidFill>
                          <a:latin typeface="Calibri"/>
                          <a:cs typeface="Calibri"/>
                        </a:rPr>
                        <a:t>Mempertahankan </a:t>
                      </a:r>
                      <a:r>
                        <a:rPr sz="1400" spc="-50" dirty="0">
                          <a:solidFill>
                            <a:srgbClr val="393939"/>
                          </a:solidFill>
                          <a:latin typeface="Calibri"/>
                          <a:cs typeface="Calibri"/>
                        </a:rPr>
                        <a:t>proporsi</a:t>
                      </a:r>
                      <a:r>
                        <a:rPr sz="1400" spc="-60" dirty="0">
                          <a:solidFill>
                            <a:srgbClr val="393939"/>
                          </a:solidFill>
                          <a:latin typeface="Calibri"/>
                          <a:cs typeface="Calibri"/>
                        </a:rPr>
                        <a:t> ASN</a:t>
                      </a:r>
                      <a:endParaRPr sz="1400">
                        <a:latin typeface="Calibri"/>
                        <a:cs typeface="Calibri"/>
                      </a:endParaRPr>
                    </a:p>
                    <a:p>
                      <a:pPr marL="266065">
                        <a:lnSpc>
                          <a:spcPct val="100000"/>
                        </a:lnSpc>
                      </a:pPr>
                      <a:r>
                        <a:rPr sz="1400" spc="-55" dirty="0">
                          <a:solidFill>
                            <a:srgbClr val="393939"/>
                          </a:solidFill>
                          <a:latin typeface="Calibri"/>
                          <a:cs typeface="Calibri"/>
                        </a:rPr>
                        <a:t>pendidik </a:t>
                      </a:r>
                      <a:r>
                        <a:rPr sz="1400" spc="-40" dirty="0">
                          <a:solidFill>
                            <a:srgbClr val="393939"/>
                          </a:solidFill>
                          <a:latin typeface="Calibri"/>
                          <a:cs typeface="Calibri"/>
                        </a:rPr>
                        <a:t>per</a:t>
                      </a:r>
                      <a:r>
                        <a:rPr sz="1400" spc="-10" dirty="0">
                          <a:solidFill>
                            <a:srgbClr val="393939"/>
                          </a:solidFill>
                          <a:latin typeface="Calibri"/>
                          <a:cs typeface="Calibri"/>
                        </a:rPr>
                        <a:t> </a:t>
                      </a:r>
                      <a:r>
                        <a:rPr sz="1400" spc="-60" dirty="0">
                          <a:solidFill>
                            <a:srgbClr val="393939"/>
                          </a:solidFill>
                          <a:latin typeface="Calibri"/>
                          <a:cs typeface="Calibri"/>
                        </a:rPr>
                        <a:t>penduduk</a:t>
                      </a:r>
                      <a:endParaRPr sz="1400">
                        <a:latin typeface="Calibri"/>
                        <a:cs typeface="Calibri"/>
                      </a:endParaRPr>
                    </a:p>
                    <a:p>
                      <a:pPr marL="266065" indent="-173990">
                        <a:lnSpc>
                          <a:spcPct val="100000"/>
                        </a:lnSpc>
                        <a:buFont typeface="Arial"/>
                        <a:buChar char="•"/>
                        <a:tabLst>
                          <a:tab pos="266700" algn="l"/>
                        </a:tabLst>
                      </a:pPr>
                      <a:r>
                        <a:rPr sz="1400" spc="-60" dirty="0">
                          <a:solidFill>
                            <a:srgbClr val="393939"/>
                          </a:solidFill>
                          <a:latin typeface="Calibri"/>
                          <a:cs typeface="Calibri"/>
                        </a:rPr>
                        <a:t>Meningkatkan </a:t>
                      </a:r>
                      <a:r>
                        <a:rPr sz="1400" spc="-55" dirty="0">
                          <a:solidFill>
                            <a:srgbClr val="393939"/>
                          </a:solidFill>
                          <a:latin typeface="Calibri"/>
                          <a:cs typeface="Calibri"/>
                        </a:rPr>
                        <a:t>kualitas</a:t>
                      </a:r>
                      <a:r>
                        <a:rPr sz="1400" spc="-10" dirty="0">
                          <a:solidFill>
                            <a:srgbClr val="393939"/>
                          </a:solidFill>
                          <a:latin typeface="Calibri"/>
                          <a:cs typeface="Calibri"/>
                        </a:rPr>
                        <a:t> </a:t>
                      </a:r>
                      <a:r>
                        <a:rPr sz="1400" spc="-45" dirty="0">
                          <a:solidFill>
                            <a:srgbClr val="393939"/>
                          </a:solidFill>
                          <a:latin typeface="Calibri"/>
                          <a:cs typeface="Calibri"/>
                        </a:rPr>
                        <a:t>pela-</a:t>
                      </a:r>
                      <a:endParaRPr sz="1400">
                        <a:latin typeface="Calibri"/>
                        <a:cs typeface="Calibri"/>
                      </a:endParaRPr>
                    </a:p>
                    <a:p>
                      <a:pPr marL="266065">
                        <a:lnSpc>
                          <a:spcPct val="100000"/>
                        </a:lnSpc>
                      </a:pPr>
                      <a:r>
                        <a:rPr sz="1400" spc="-50" dirty="0">
                          <a:solidFill>
                            <a:srgbClr val="393939"/>
                          </a:solidFill>
                          <a:latin typeface="Calibri"/>
                          <a:cs typeface="Calibri"/>
                        </a:rPr>
                        <a:t>yanan </a:t>
                      </a:r>
                      <a:r>
                        <a:rPr sz="1400" spc="-55" dirty="0">
                          <a:solidFill>
                            <a:srgbClr val="393939"/>
                          </a:solidFill>
                          <a:latin typeface="Calibri"/>
                          <a:cs typeface="Calibri"/>
                        </a:rPr>
                        <a:t>pendidikan </a:t>
                      </a:r>
                      <a:r>
                        <a:rPr sz="1400" spc="-30" dirty="0">
                          <a:solidFill>
                            <a:srgbClr val="393939"/>
                          </a:solidFill>
                          <a:latin typeface="Calibri"/>
                          <a:cs typeface="Calibri"/>
                        </a:rPr>
                        <a:t>di </a:t>
                      </a:r>
                      <a:r>
                        <a:rPr sz="1400" spc="-55" dirty="0">
                          <a:solidFill>
                            <a:srgbClr val="393939"/>
                          </a:solidFill>
                          <a:latin typeface="Calibri"/>
                          <a:cs typeface="Calibri"/>
                        </a:rPr>
                        <a:t>atas</a:t>
                      </a:r>
                      <a:r>
                        <a:rPr sz="1400" spc="-85" dirty="0">
                          <a:solidFill>
                            <a:srgbClr val="393939"/>
                          </a:solidFill>
                          <a:latin typeface="Calibri"/>
                          <a:cs typeface="Calibri"/>
                        </a:rPr>
                        <a:t> </a:t>
                      </a:r>
                      <a:r>
                        <a:rPr sz="1400" spc="-40" dirty="0">
                          <a:solidFill>
                            <a:srgbClr val="393939"/>
                          </a:solidFill>
                          <a:latin typeface="Calibri"/>
                          <a:cs typeface="Calibri"/>
                        </a:rPr>
                        <a:t>SPM</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93345" marR="102235">
                        <a:lnSpc>
                          <a:spcPct val="100000"/>
                        </a:lnSpc>
                        <a:spcBef>
                          <a:spcPts val="250"/>
                        </a:spcBef>
                      </a:pPr>
                      <a:r>
                        <a:rPr sz="1400" spc="-50" dirty="0">
                          <a:solidFill>
                            <a:srgbClr val="393939"/>
                          </a:solidFill>
                          <a:latin typeface="Calibri"/>
                          <a:cs typeface="Calibri"/>
                        </a:rPr>
                        <a:t>Memperbaiki </a:t>
                      </a:r>
                      <a:r>
                        <a:rPr sz="1400" spc="-55" dirty="0">
                          <a:solidFill>
                            <a:srgbClr val="393939"/>
                          </a:solidFill>
                          <a:latin typeface="Calibri"/>
                          <a:cs typeface="Calibri"/>
                        </a:rPr>
                        <a:t>distribusi </a:t>
                      </a:r>
                      <a:r>
                        <a:rPr sz="1400" spc="-60" dirty="0">
                          <a:solidFill>
                            <a:srgbClr val="393939"/>
                          </a:solidFill>
                          <a:latin typeface="Calibri"/>
                          <a:cs typeface="Calibri"/>
                        </a:rPr>
                        <a:t>ASN  </a:t>
                      </a:r>
                      <a:r>
                        <a:rPr sz="1400" spc="-50" dirty="0">
                          <a:solidFill>
                            <a:srgbClr val="393939"/>
                          </a:solidFill>
                          <a:latin typeface="Calibri"/>
                          <a:cs typeface="Calibri"/>
                        </a:rPr>
                        <a:t>bidang </a:t>
                      </a:r>
                      <a:r>
                        <a:rPr sz="1400" spc="-55" dirty="0">
                          <a:solidFill>
                            <a:srgbClr val="393939"/>
                          </a:solidFill>
                          <a:latin typeface="Calibri"/>
                          <a:cs typeface="Calibri"/>
                        </a:rPr>
                        <a:t>pelayanan </a:t>
                      </a:r>
                      <a:r>
                        <a:rPr sz="1400" spc="-45" dirty="0">
                          <a:solidFill>
                            <a:srgbClr val="393939"/>
                          </a:solidFill>
                          <a:latin typeface="Calibri"/>
                          <a:cs typeface="Calibri"/>
                        </a:rPr>
                        <a:t>dasar </a:t>
                      </a:r>
                      <a:r>
                        <a:rPr sz="1400" spc="-60" dirty="0">
                          <a:solidFill>
                            <a:srgbClr val="393939"/>
                          </a:solidFill>
                          <a:latin typeface="Calibri"/>
                          <a:cs typeface="Calibri"/>
                        </a:rPr>
                        <a:t>kesehatan  </a:t>
                      </a:r>
                      <a:r>
                        <a:rPr sz="1400" spc="-55" dirty="0">
                          <a:solidFill>
                            <a:srgbClr val="393939"/>
                          </a:solidFill>
                          <a:latin typeface="Calibri"/>
                          <a:cs typeface="Calibri"/>
                        </a:rPr>
                        <a:t>(tenaga </a:t>
                      </a:r>
                      <a:r>
                        <a:rPr sz="1400" spc="-50" dirty="0">
                          <a:solidFill>
                            <a:srgbClr val="393939"/>
                          </a:solidFill>
                          <a:latin typeface="Calibri"/>
                          <a:cs typeface="Calibri"/>
                        </a:rPr>
                        <a:t>medis) </a:t>
                      </a:r>
                      <a:r>
                        <a:rPr sz="1400" spc="-40" dirty="0">
                          <a:solidFill>
                            <a:srgbClr val="393939"/>
                          </a:solidFill>
                          <a:latin typeface="Calibri"/>
                          <a:cs typeface="Calibri"/>
                        </a:rPr>
                        <a:t>dan </a:t>
                      </a:r>
                      <a:r>
                        <a:rPr sz="1400" spc="-55" dirty="0">
                          <a:solidFill>
                            <a:srgbClr val="393939"/>
                          </a:solidFill>
                          <a:latin typeface="Calibri"/>
                          <a:cs typeface="Calibri"/>
                        </a:rPr>
                        <a:t>pendidikan  (tenaga </a:t>
                      </a:r>
                      <a:r>
                        <a:rPr sz="1400" spc="-45" dirty="0">
                          <a:solidFill>
                            <a:srgbClr val="393939"/>
                          </a:solidFill>
                          <a:latin typeface="Calibri"/>
                          <a:cs typeface="Calibri"/>
                        </a:rPr>
                        <a:t>guru </a:t>
                      </a:r>
                      <a:r>
                        <a:rPr sz="1400" spc="-40" dirty="0">
                          <a:solidFill>
                            <a:srgbClr val="393939"/>
                          </a:solidFill>
                          <a:latin typeface="Calibri"/>
                          <a:cs typeface="Calibri"/>
                        </a:rPr>
                        <a:t>dan</a:t>
                      </a:r>
                      <a:r>
                        <a:rPr sz="1400" spc="-50" dirty="0">
                          <a:solidFill>
                            <a:srgbClr val="393939"/>
                          </a:solidFill>
                          <a:latin typeface="Calibri"/>
                          <a:cs typeface="Calibri"/>
                        </a:rPr>
                        <a:t> </a:t>
                      </a:r>
                      <a:r>
                        <a:rPr sz="1400" spc="-55" dirty="0">
                          <a:solidFill>
                            <a:srgbClr val="393939"/>
                          </a:solidFill>
                          <a:latin typeface="Calibri"/>
                          <a:cs typeface="Calibri"/>
                        </a:rPr>
                        <a:t>pendidik)</a:t>
                      </a:r>
                      <a:endParaRPr sz="1400">
                        <a:latin typeface="Calibri"/>
                        <a:cs typeface="Calibri"/>
                      </a:endParaRPr>
                    </a:p>
                  </a:txBody>
                  <a:tcPr marL="0" marR="0" marT="23813"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r>
              <a:tr h="332804">
                <a:tc gridSpan="4">
                  <a:txBody>
                    <a:bodyPr/>
                    <a:lstStyle/>
                    <a:p>
                      <a:pPr marL="91440">
                        <a:lnSpc>
                          <a:spcPct val="100000"/>
                        </a:lnSpc>
                        <a:spcBef>
                          <a:spcPts val="254"/>
                        </a:spcBef>
                      </a:pPr>
                      <a:r>
                        <a:rPr sz="1400" spc="-50" dirty="0">
                          <a:solidFill>
                            <a:srgbClr val="393939"/>
                          </a:solidFill>
                          <a:latin typeface="Calibri"/>
                          <a:cs typeface="Calibri"/>
                        </a:rPr>
                        <a:t>Mendorong </a:t>
                      </a:r>
                      <a:r>
                        <a:rPr sz="1400" b="1" spc="-80" dirty="0">
                          <a:solidFill>
                            <a:srgbClr val="393939"/>
                          </a:solidFill>
                          <a:latin typeface="Calibri"/>
                          <a:cs typeface="Calibri"/>
                        </a:rPr>
                        <a:t>kolaborasi </a:t>
                      </a:r>
                      <a:r>
                        <a:rPr sz="1400" b="1" spc="-50" dirty="0">
                          <a:solidFill>
                            <a:srgbClr val="393939"/>
                          </a:solidFill>
                          <a:latin typeface="Calibri"/>
                          <a:cs typeface="Calibri"/>
                        </a:rPr>
                        <a:t>multipihak </a:t>
                      </a:r>
                      <a:r>
                        <a:rPr sz="1400" spc="-70" dirty="0">
                          <a:solidFill>
                            <a:srgbClr val="393939"/>
                          </a:solidFill>
                          <a:latin typeface="Calibri"/>
                          <a:cs typeface="Calibri"/>
                        </a:rPr>
                        <a:t>melalui </a:t>
                      </a:r>
                      <a:r>
                        <a:rPr sz="1400" spc="-60" dirty="0">
                          <a:solidFill>
                            <a:srgbClr val="393939"/>
                          </a:solidFill>
                          <a:latin typeface="Calibri"/>
                          <a:cs typeface="Calibri"/>
                        </a:rPr>
                        <a:t>kewirausahaan </a:t>
                      </a:r>
                      <a:r>
                        <a:rPr sz="1400" spc="-40" dirty="0">
                          <a:solidFill>
                            <a:srgbClr val="393939"/>
                          </a:solidFill>
                          <a:latin typeface="Calibri"/>
                          <a:cs typeface="Calibri"/>
                        </a:rPr>
                        <a:t>dan </a:t>
                      </a:r>
                      <a:r>
                        <a:rPr sz="1400" spc="-60" dirty="0">
                          <a:solidFill>
                            <a:srgbClr val="393939"/>
                          </a:solidFill>
                          <a:latin typeface="Calibri"/>
                          <a:cs typeface="Calibri"/>
                        </a:rPr>
                        <a:t>keterkaitan </a:t>
                      </a:r>
                      <a:r>
                        <a:rPr sz="1400" spc="-50" dirty="0">
                          <a:solidFill>
                            <a:srgbClr val="393939"/>
                          </a:solidFill>
                          <a:latin typeface="Calibri"/>
                          <a:cs typeface="Calibri"/>
                        </a:rPr>
                        <a:t>aktivitas </a:t>
                      </a:r>
                      <a:r>
                        <a:rPr sz="1400" spc="-75" dirty="0">
                          <a:solidFill>
                            <a:srgbClr val="393939"/>
                          </a:solidFill>
                          <a:latin typeface="Calibri"/>
                          <a:cs typeface="Calibri"/>
                        </a:rPr>
                        <a:t>ekonomi </a:t>
                      </a:r>
                      <a:r>
                        <a:rPr sz="1400" spc="-35" dirty="0">
                          <a:solidFill>
                            <a:srgbClr val="393939"/>
                          </a:solidFill>
                          <a:latin typeface="Calibri"/>
                          <a:cs typeface="Calibri"/>
                        </a:rPr>
                        <a:t>terutama </a:t>
                      </a:r>
                      <a:r>
                        <a:rPr sz="1400" spc="-30" dirty="0">
                          <a:solidFill>
                            <a:srgbClr val="393939"/>
                          </a:solidFill>
                          <a:latin typeface="Calibri"/>
                          <a:cs typeface="Calibri"/>
                        </a:rPr>
                        <a:t>di </a:t>
                      </a:r>
                      <a:r>
                        <a:rPr sz="1400" spc="-70" dirty="0">
                          <a:solidFill>
                            <a:srgbClr val="393939"/>
                          </a:solidFill>
                          <a:latin typeface="Calibri"/>
                          <a:cs typeface="Calibri"/>
                        </a:rPr>
                        <a:t>perdesaan </a:t>
                      </a:r>
                      <a:r>
                        <a:rPr sz="1400" spc="-50" dirty="0">
                          <a:solidFill>
                            <a:srgbClr val="393939"/>
                          </a:solidFill>
                          <a:latin typeface="Calibri"/>
                          <a:cs typeface="Calibri"/>
                        </a:rPr>
                        <a:t>non</a:t>
                      </a:r>
                      <a:r>
                        <a:rPr sz="1400" spc="-105" dirty="0">
                          <a:solidFill>
                            <a:srgbClr val="393939"/>
                          </a:solidFill>
                          <a:latin typeface="Calibri"/>
                          <a:cs typeface="Calibri"/>
                        </a:rPr>
                        <a:t> </a:t>
                      </a:r>
                      <a:r>
                        <a:rPr sz="1400" spc="-35" dirty="0">
                          <a:solidFill>
                            <a:srgbClr val="393939"/>
                          </a:solidFill>
                          <a:latin typeface="Calibri"/>
                          <a:cs typeface="Calibri"/>
                        </a:rPr>
                        <a:t>tertinggal</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22802">
                <a:tc gridSpan="4">
                  <a:txBody>
                    <a:bodyPr/>
                    <a:lstStyle/>
                    <a:p>
                      <a:pPr marL="91440">
                        <a:lnSpc>
                          <a:spcPct val="100000"/>
                        </a:lnSpc>
                        <a:spcBef>
                          <a:spcPts val="254"/>
                        </a:spcBef>
                      </a:pPr>
                      <a:r>
                        <a:rPr sz="1400" spc="-60" dirty="0">
                          <a:solidFill>
                            <a:srgbClr val="393939"/>
                          </a:solidFill>
                          <a:latin typeface="Calibri"/>
                          <a:cs typeface="Calibri"/>
                        </a:rPr>
                        <a:t>Meningkatkan </a:t>
                      </a:r>
                      <a:r>
                        <a:rPr sz="1400" spc="-65" dirty="0">
                          <a:solidFill>
                            <a:srgbClr val="393939"/>
                          </a:solidFill>
                          <a:latin typeface="Calibri"/>
                          <a:cs typeface="Calibri"/>
                        </a:rPr>
                        <a:t>iklim </a:t>
                      </a:r>
                      <a:r>
                        <a:rPr sz="1400" spc="-85" dirty="0">
                          <a:solidFill>
                            <a:srgbClr val="393939"/>
                          </a:solidFill>
                          <a:latin typeface="Calibri"/>
                          <a:cs typeface="Calibri"/>
                        </a:rPr>
                        <a:t>investasi </a:t>
                      </a:r>
                      <a:r>
                        <a:rPr sz="1400" spc="-70" dirty="0">
                          <a:solidFill>
                            <a:srgbClr val="393939"/>
                          </a:solidFill>
                          <a:latin typeface="Calibri"/>
                          <a:cs typeface="Calibri"/>
                        </a:rPr>
                        <a:t>melalui </a:t>
                      </a:r>
                      <a:r>
                        <a:rPr sz="1400" b="1" spc="-70" dirty="0">
                          <a:solidFill>
                            <a:srgbClr val="393939"/>
                          </a:solidFill>
                          <a:latin typeface="Calibri"/>
                          <a:cs typeface="Calibri"/>
                        </a:rPr>
                        <a:t>deregulasi </a:t>
                      </a:r>
                      <a:r>
                        <a:rPr sz="1400" b="1" spc="-35" dirty="0">
                          <a:solidFill>
                            <a:srgbClr val="393939"/>
                          </a:solidFill>
                          <a:latin typeface="Calibri"/>
                          <a:cs typeface="Calibri"/>
                        </a:rPr>
                        <a:t>aturan </a:t>
                      </a:r>
                      <a:r>
                        <a:rPr sz="1400" b="1" spc="-50" dirty="0">
                          <a:solidFill>
                            <a:srgbClr val="393939"/>
                          </a:solidFill>
                          <a:latin typeface="Calibri"/>
                          <a:cs typeface="Calibri"/>
                        </a:rPr>
                        <a:t>daerah </a:t>
                      </a:r>
                      <a:r>
                        <a:rPr sz="1400" spc="-50" dirty="0">
                          <a:solidFill>
                            <a:srgbClr val="393939"/>
                          </a:solidFill>
                          <a:latin typeface="Calibri"/>
                          <a:cs typeface="Calibri"/>
                        </a:rPr>
                        <a:t>serta </a:t>
                      </a:r>
                      <a:r>
                        <a:rPr sz="1400" spc="-60" dirty="0">
                          <a:solidFill>
                            <a:srgbClr val="393939"/>
                          </a:solidFill>
                          <a:latin typeface="Calibri"/>
                          <a:cs typeface="Calibri"/>
                        </a:rPr>
                        <a:t>meningkatkan </a:t>
                      </a:r>
                      <a:r>
                        <a:rPr sz="1400" b="1" spc="-65" dirty="0">
                          <a:solidFill>
                            <a:srgbClr val="393939"/>
                          </a:solidFill>
                          <a:latin typeface="Calibri"/>
                          <a:cs typeface="Calibri"/>
                        </a:rPr>
                        <a:t>kinerja </a:t>
                      </a:r>
                      <a:r>
                        <a:rPr sz="1400" b="1" spc="-45" dirty="0">
                          <a:solidFill>
                            <a:srgbClr val="393939"/>
                          </a:solidFill>
                          <a:latin typeface="Calibri"/>
                          <a:cs typeface="Calibri"/>
                        </a:rPr>
                        <a:t>PTSP </a:t>
                      </a:r>
                      <a:r>
                        <a:rPr sz="1400" b="1" spc="-35" dirty="0">
                          <a:solidFill>
                            <a:srgbClr val="393939"/>
                          </a:solidFill>
                          <a:latin typeface="Calibri"/>
                          <a:cs typeface="Calibri"/>
                        </a:rPr>
                        <a:t>dan</a:t>
                      </a:r>
                      <a:r>
                        <a:rPr sz="1400" b="1" spc="215" dirty="0">
                          <a:solidFill>
                            <a:srgbClr val="393939"/>
                          </a:solidFill>
                          <a:latin typeface="Calibri"/>
                          <a:cs typeface="Calibri"/>
                        </a:rPr>
                        <a:t> </a:t>
                      </a:r>
                      <a:r>
                        <a:rPr sz="1400" b="1" spc="-35" dirty="0">
                          <a:solidFill>
                            <a:srgbClr val="393939"/>
                          </a:solidFill>
                          <a:latin typeface="Calibri"/>
                          <a:cs typeface="Calibri"/>
                        </a:rPr>
                        <a:t>OSS</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601">
                <a:tc gridSpan="4">
                  <a:txBody>
                    <a:bodyPr/>
                    <a:lstStyle/>
                    <a:p>
                      <a:pPr marL="91440">
                        <a:lnSpc>
                          <a:spcPct val="100000"/>
                        </a:lnSpc>
                        <a:spcBef>
                          <a:spcPts val="254"/>
                        </a:spcBef>
                      </a:pPr>
                      <a:r>
                        <a:rPr sz="1400" spc="-60" dirty="0">
                          <a:solidFill>
                            <a:srgbClr val="393939"/>
                          </a:solidFill>
                          <a:latin typeface="Calibri"/>
                          <a:cs typeface="Calibri"/>
                        </a:rPr>
                        <a:t>Meningkatkan </a:t>
                      </a:r>
                      <a:r>
                        <a:rPr sz="1400" spc="-75" dirty="0">
                          <a:solidFill>
                            <a:srgbClr val="393939"/>
                          </a:solidFill>
                          <a:latin typeface="Calibri"/>
                          <a:cs typeface="Calibri"/>
                        </a:rPr>
                        <a:t>pelaksanaan </a:t>
                      </a:r>
                      <a:r>
                        <a:rPr sz="1400" b="1" i="1" spc="-50" dirty="0">
                          <a:solidFill>
                            <a:srgbClr val="393939"/>
                          </a:solidFill>
                          <a:latin typeface="Calibri"/>
                          <a:cs typeface="Calibri"/>
                        </a:rPr>
                        <a:t>good </a:t>
                      </a:r>
                      <a:r>
                        <a:rPr sz="1400" b="1" i="1" spc="-65" dirty="0">
                          <a:solidFill>
                            <a:srgbClr val="393939"/>
                          </a:solidFill>
                          <a:latin typeface="Calibri"/>
                          <a:cs typeface="Calibri"/>
                        </a:rPr>
                        <a:t>governance </a:t>
                      </a:r>
                      <a:r>
                        <a:rPr sz="1400" spc="-45" dirty="0">
                          <a:solidFill>
                            <a:srgbClr val="393939"/>
                          </a:solidFill>
                          <a:latin typeface="Calibri"/>
                          <a:cs typeface="Calibri"/>
                        </a:rPr>
                        <a:t>di </a:t>
                      </a:r>
                      <a:r>
                        <a:rPr sz="1400" spc="-70" dirty="0">
                          <a:solidFill>
                            <a:srgbClr val="393939"/>
                          </a:solidFill>
                          <a:latin typeface="Calibri"/>
                          <a:cs typeface="Calibri"/>
                        </a:rPr>
                        <a:t>level </a:t>
                      </a:r>
                      <a:r>
                        <a:rPr sz="1400" spc="-55" dirty="0">
                          <a:solidFill>
                            <a:srgbClr val="393939"/>
                          </a:solidFill>
                          <a:latin typeface="Calibri"/>
                          <a:cs typeface="Calibri"/>
                        </a:rPr>
                        <a:t>pemerintahan daerah </a:t>
                      </a:r>
                      <a:r>
                        <a:rPr sz="1400" spc="-40" dirty="0">
                          <a:solidFill>
                            <a:srgbClr val="393939"/>
                          </a:solidFill>
                          <a:latin typeface="Calibri"/>
                          <a:cs typeface="Calibri"/>
                        </a:rPr>
                        <a:t>(a.l. </a:t>
                      </a:r>
                      <a:r>
                        <a:rPr sz="1400" spc="-45" dirty="0">
                          <a:solidFill>
                            <a:srgbClr val="393939"/>
                          </a:solidFill>
                          <a:latin typeface="Calibri"/>
                          <a:cs typeface="Calibri"/>
                        </a:rPr>
                        <a:t>opini </a:t>
                      </a:r>
                      <a:r>
                        <a:rPr sz="1400" spc="-60" dirty="0">
                          <a:solidFill>
                            <a:srgbClr val="393939"/>
                          </a:solidFill>
                          <a:latin typeface="Calibri"/>
                          <a:cs typeface="Calibri"/>
                        </a:rPr>
                        <a:t>keuangan</a:t>
                      </a:r>
                      <a:r>
                        <a:rPr sz="1400" spc="-235" dirty="0">
                          <a:solidFill>
                            <a:srgbClr val="393939"/>
                          </a:solidFill>
                          <a:latin typeface="Calibri"/>
                          <a:cs typeface="Calibri"/>
                        </a:rPr>
                        <a:t> </a:t>
                      </a:r>
                      <a:r>
                        <a:rPr sz="1400" spc="-75" dirty="0">
                          <a:solidFill>
                            <a:srgbClr val="393939"/>
                          </a:solidFill>
                          <a:latin typeface="Calibri"/>
                          <a:cs typeface="Calibri"/>
                        </a:rPr>
                        <a:t>BPK)</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639">
                <a:tc gridSpan="4">
                  <a:txBody>
                    <a:bodyPr/>
                    <a:lstStyle/>
                    <a:p>
                      <a:pPr marL="91440">
                        <a:lnSpc>
                          <a:spcPct val="100000"/>
                        </a:lnSpc>
                        <a:spcBef>
                          <a:spcPts val="254"/>
                        </a:spcBef>
                      </a:pPr>
                      <a:r>
                        <a:rPr sz="1400" spc="-60" dirty="0">
                          <a:solidFill>
                            <a:srgbClr val="393939"/>
                          </a:solidFill>
                          <a:latin typeface="Calibri"/>
                          <a:cs typeface="Calibri"/>
                        </a:rPr>
                        <a:t>Meningkatkan </a:t>
                      </a:r>
                      <a:r>
                        <a:rPr sz="1400" b="1" spc="-70" dirty="0">
                          <a:solidFill>
                            <a:srgbClr val="393939"/>
                          </a:solidFill>
                          <a:latin typeface="Calibri"/>
                          <a:cs typeface="Calibri"/>
                        </a:rPr>
                        <a:t>sinergi </a:t>
                      </a:r>
                      <a:r>
                        <a:rPr sz="1400" b="1" spc="-50" dirty="0">
                          <a:solidFill>
                            <a:srgbClr val="393939"/>
                          </a:solidFill>
                          <a:latin typeface="Calibri"/>
                          <a:cs typeface="Calibri"/>
                        </a:rPr>
                        <a:t>pusat </a:t>
                      </a:r>
                      <a:r>
                        <a:rPr sz="1400" b="1" spc="-40" dirty="0">
                          <a:solidFill>
                            <a:srgbClr val="393939"/>
                          </a:solidFill>
                          <a:latin typeface="Calibri"/>
                          <a:cs typeface="Calibri"/>
                        </a:rPr>
                        <a:t>dan </a:t>
                      </a:r>
                      <a:r>
                        <a:rPr sz="1400" b="1" spc="-50" dirty="0">
                          <a:solidFill>
                            <a:srgbClr val="393939"/>
                          </a:solidFill>
                          <a:latin typeface="Calibri"/>
                          <a:cs typeface="Calibri"/>
                        </a:rPr>
                        <a:t>daerah </a:t>
                      </a:r>
                      <a:r>
                        <a:rPr sz="1400" spc="-35" dirty="0">
                          <a:solidFill>
                            <a:srgbClr val="393939"/>
                          </a:solidFill>
                          <a:latin typeface="Calibri"/>
                          <a:cs typeface="Calibri"/>
                        </a:rPr>
                        <a:t>terutama </a:t>
                      </a:r>
                      <a:r>
                        <a:rPr sz="1400" spc="-45" dirty="0">
                          <a:solidFill>
                            <a:srgbClr val="393939"/>
                          </a:solidFill>
                          <a:latin typeface="Calibri"/>
                          <a:cs typeface="Calibri"/>
                        </a:rPr>
                        <a:t>dalam </a:t>
                      </a:r>
                      <a:r>
                        <a:rPr sz="1400" spc="-65" dirty="0">
                          <a:solidFill>
                            <a:srgbClr val="393939"/>
                          </a:solidFill>
                          <a:latin typeface="Calibri"/>
                          <a:cs typeface="Calibri"/>
                        </a:rPr>
                        <a:t>aspek </a:t>
                      </a:r>
                      <a:r>
                        <a:rPr sz="1400" spc="-70" dirty="0">
                          <a:solidFill>
                            <a:srgbClr val="393939"/>
                          </a:solidFill>
                          <a:latin typeface="Calibri"/>
                          <a:cs typeface="Calibri"/>
                        </a:rPr>
                        <a:t>perencanaan </a:t>
                      </a:r>
                      <a:r>
                        <a:rPr sz="1400" spc="-40" dirty="0">
                          <a:solidFill>
                            <a:srgbClr val="393939"/>
                          </a:solidFill>
                          <a:latin typeface="Calibri"/>
                          <a:cs typeface="Calibri"/>
                        </a:rPr>
                        <a:t>dan</a:t>
                      </a:r>
                      <a:r>
                        <a:rPr sz="1400" spc="20" dirty="0">
                          <a:solidFill>
                            <a:srgbClr val="393939"/>
                          </a:solidFill>
                          <a:latin typeface="Calibri"/>
                          <a:cs typeface="Calibri"/>
                        </a:rPr>
                        <a:t> </a:t>
                      </a:r>
                      <a:r>
                        <a:rPr sz="1400" spc="-60" dirty="0">
                          <a:solidFill>
                            <a:srgbClr val="393939"/>
                          </a:solidFill>
                          <a:latin typeface="Calibri"/>
                          <a:cs typeface="Calibri"/>
                        </a:rPr>
                        <a:t>penganggaran</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12648">
                <a:tc gridSpan="4">
                  <a:txBody>
                    <a:bodyPr/>
                    <a:lstStyle/>
                    <a:p>
                      <a:pPr marL="91440">
                        <a:lnSpc>
                          <a:spcPct val="100000"/>
                        </a:lnSpc>
                        <a:spcBef>
                          <a:spcPts val="260"/>
                        </a:spcBef>
                      </a:pPr>
                      <a:r>
                        <a:rPr sz="1400" spc="-50" dirty="0">
                          <a:solidFill>
                            <a:srgbClr val="393939"/>
                          </a:solidFill>
                          <a:latin typeface="Calibri"/>
                          <a:cs typeface="Calibri"/>
                        </a:rPr>
                        <a:t>Mendorong </a:t>
                      </a:r>
                      <a:r>
                        <a:rPr sz="1400" spc="-60" dirty="0">
                          <a:solidFill>
                            <a:srgbClr val="393939"/>
                          </a:solidFill>
                          <a:latin typeface="Calibri"/>
                          <a:cs typeface="Calibri"/>
                        </a:rPr>
                        <a:t>terciptanya </a:t>
                      </a:r>
                      <a:r>
                        <a:rPr sz="1400" spc="-40" dirty="0">
                          <a:solidFill>
                            <a:srgbClr val="393939"/>
                          </a:solidFill>
                          <a:latin typeface="Calibri"/>
                          <a:cs typeface="Calibri"/>
                        </a:rPr>
                        <a:t>dan </a:t>
                      </a:r>
                      <a:r>
                        <a:rPr sz="1400" spc="-80" dirty="0">
                          <a:solidFill>
                            <a:srgbClr val="393939"/>
                          </a:solidFill>
                          <a:latin typeface="Calibri"/>
                          <a:cs typeface="Calibri"/>
                        </a:rPr>
                        <a:t>dilaksanakannya </a:t>
                      </a:r>
                      <a:r>
                        <a:rPr sz="1400" b="1" spc="-75" dirty="0">
                          <a:solidFill>
                            <a:srgbClr val="393939"/>
                          </a:solidFill>
                          <a:latin typeface="Calibri"/>
                          <a:cs typeface="Calibri"/>
                        </a:rPr>
                        <a:t>inovasi </a:t>
                      </a:r>
                      <a:r>
                        <a:rPr sz="1400" b="1" spc="-50" dirty="0">
                          <a:solidFill>
                            <a:srgbClr val="393939"/>
                          </a:solidFill>
                          <a:latin typeface="Calibri"/>
                          <a:cs typeface="Calibri"/>
                        </a:rPr>
                        <a:t>daerah </a:t>
                      </a:r>
                      <a:r>
                        <a:rPr sz="1400" spc="-90" dirty="0">
                          <a:solidFill>
                            <a:srgbClr val="393939"/>
                          </a:solidFill>
                          <a:latin typeface="Calibri"/>
                          <a:cs typeface="Calibri"/>
                        </a:rPr>
                        <a:t>sesuai </a:t>
                      </a:r>
                      <a:r>
                        <a:rPr sz="1400" spc="-60" dirty="0">
                          <a:solidFill>
                            <a:srgbClr val="393939"/>
                          </a:solidFill>
                          <a:latin typeface="Calibri"/>
                          <a:cs typeface="Calibri"/>
                        </a:rPr>
                        <a:t>kebutuhan </a:t>
                      </a:r>
                      <a:r>
                        <a:rPr sz="1400" spc="-40" dirty="0">
                          <a:solidFill>
                            <a:srgbClr val="393939"/>
                          </a:solidFill>
                          <a:latin typeface="Calibri"/>
                          <a:cs typeface="Calibri"/>
                        </a:rPr>
                        <a:t>dan </a:t>
                      </a:r>
                      <a:r>
                        <a:rPr sz="1400" spc="-75" dirty="0">
                          <a:solidFill>
                            <a:srgbClr val="393939"/>
                          </a:solidFill>
                          <a:latin typeface="Calibri"/>
                          <a:cs typeface="Calibri"/>
                        </a:rPr>
                        <a:t>potensi</a:t>
                      </a:r>
                      <a:r>
                        <a:rPr sz="1400" spc="-200" dirty="0">
                          <a:solidFill>
                            <a:srgbClr val="393939"/>
                          </a:solidFill>
                          <a:latin typeface="Calibri"/>
                          <a:cs typeface="Calibri"/>
                        </a:rPr>
                        <a:t> </a:t>
                      </a:r>
                      <a:r>
                        <a:rPr sz="1400" spc="-55" dirty="0">
                          <a:solidFill>
                            <a:srgbClr val="393939"/>
                          </a:solidFill>
                          <a:latin typeface="Calibri"/>
                          <a:cs typeface="Calibri"/>
                        </a:rPr>
                        <a:t>daerah</a:t>
                      </a:r>
                      <a:endParaRPr sz="1400">
                        <a:latin typeface="Calibri"/>
                        <a:cs typeface="Calibri"/>
                      </a:endParaRPr>
                    </a:p>
                  </a:txBody>
                  <a:tcPr marL="0" marR="0" marT="2476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AEEF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sp>
        <p:nvSpPr>
          <p:cNvPr id="14" name="Title 13"/>
          <p:cNvSpPr>
            <a:spLocks noGrp="1"/>
          </p:cNvSpPr>
          <p:nvPr>
            <p:ph type="title"/>
          </p:nvPr>
        </p:nvSpPr>
        <p:spPr/>
        <p:txBody>
          <a:bodyPr/>
          <a:lstStyle/>
          <a:p>
            <a:endParaRPr lang="id-ID"/>
          </a:p>
        </p:txBody>
      </p:sp>
      <p:sp>
        <p:nvSpPr>
          <p:cNvPr id="15" name="object 12"/>
          <p:cNvSpPr txBox="1">
            <a:spLocks/>
          </p:cNvSpPr>
          <p:nvPr/>
        </p:nvSpPr>
        <p:spPr>
          <a:xfrm>
            <a:off x="0" y="-20838"/>
            <a:ext cx="9143999" cy="687207"/>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525" algn="ctr">
              <a:lnSpc>
                <a:spcPct val="100000"/>
              </a:lnSpc>
              <a:spcBef>
                <a:spcPts val="79"/>
              </a:spcBef>
            </a:pPr>
            <a:r>
              <a:rPr lang="id-ID" spc="-26" smtClean="0"/>
              <a:t>STRATEGI </a:t>
            </a:r>
            <a:r>
              <a:rPr lang="id-ID" spc="-120" smtClean="0"/>
              <a:t>TATA </a:t>
            </a:r>
            <a:r>
              <a:rPr lang="id-ID" spc="-11" smtClean="0"/>
              <a:t>KELOLA</a:t>
            </a:r>
            <a:r>
              <a:rPr lang="id-ID" spc="-214" smtClean="0"/>
              <a:t> </a:t>
            </a:r>
            <a:r>
              <a:rPr lang="id-ID" spc="-15" smtClean="0"/>
              <a:t>PEMERINTAHAN</a:t>
            </a:r>
            <a:endParaRPr lang="id-ID" spc="-15" dirty="0"/>
          </a:p>
        </p:txBody>
      </p:sp>
      <p:sp>
        <p:nvSpPr>
          <p:cNvPr id="16" name="Slide Number Placeholder 15"/>
          <p:cNvSpPr>
            <a:spLocks noGrp="1"/>
          </p:cNvSpPr>
          <p:nvPr>
            <p:ph type="sldNum" sz="quarter" idx="12"/>
          </p:nvPr>
        </p:nvSpPr>
        <p:spPr/>
        <p:txBody>
          <a:bodyPr/>
          <a:lstStyle/>
          <a:p>
            <a:fld id="{9CD5A045-6D39-4879-8E20-C877BE4435CE}" type="slidenum">
              <a:rPr lang="en-US" smtClean="0"/>
              <a:t>92</a:t>
            </a:fld>
            <a:endParaRPr lang="en-US"/>
          </a:p>
        </p:txBody>
      </p:sp>
      <p:sp>
        <p:nvSpPr>
          <p:cNvPr id="17" name="Rectangle 16">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1681446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3" name="object 13"/>
          <p:cNvGraphicFramePr>
            <a:graphicFrameLocks noGrp="1"/>
          </p:cNvGraphicFramePr>
          <p:nvPr>
            <p:extLst>
              <p:ext uri="{D42A27DB-BD31-4B8C-83A1-F6EECF244321}">
                <p14:modId xmlns:p14="http://schemas.microsoft.com/office/powerpoint/2010/main" val="3809875613"/>
              </p:ext>
            </p:extLst>
          </p:nvPr>
        </p:nvGraphicFramePr>
        <p:xfrm>
          <a:off x="123520" y="1102583"/>
          <a:ext cx="8752045" cy="5550884"/>
        </p:xfrm>
        <a:graphic>
          <a:graphicData uri="http://schemas.openxmlformats.org/drawingml/2006/table">
            <a:tbl>
              <a:tblPr firstRow="1" bandRow="1">
                <a:tableStyleId>{2D5ABB26-0587-4C30-8999-92F81FD0307C}</a:tableStyleId>
              </a:tblPr>
              <a:tblGrid>
                <a:gridCol w="1855470"/>
                <a:gridCol w="1925955"/>
                <a:gridCol w="1734026"/>
                <a:gridCol w="1643538"/>
                <a:gridCol w="1593056"/>
              </a:tblGrid>
              <a:tr h="358331">
                <a:tc>
                  <a:txBody>
                    <a:bodyPr/>
                    <a:lstStyle/>
                    <a:p>
                      <a:pPr>
                        <a:lnSpc>
                          <a:spcPct val="100000"/>
                        </a:lnSpc>
                      </a:pPr>
                      <a:endParaRPr sz="1400" dirty="0">
                        <a:latin typeface="Times New Roman"/>
                        <a:cs typeface="Times New Roman"/>
                      </a:endParaRPr>
                    </a:p>
                  </a:txBody>
                  <a:tcPr marL="0" marR="0" marT="0" marB="0">
                    <a:lnL w="127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tcPr>
                </a:tc>
                <a:tc>
                  <a:txBody>
                    <a:bodyPr/>
                    <a:lstStyle/>
                    <a:p>
                      <a:pPr marL="800100">
                        <a:lnSpc>
                          <a:spcPct val="100000"/>
                        </a:lnSpc>
                        <a:spcBef>
                          <a:spcPts val="685"/>
                        </a:spcBef>
                      </a:pPr>
                      <a:r>
                        <a:rPr sz="1400" b="1" spc="-20" dirty="0">
                          <a:solidFill>
                            <a:srgbClr val="FFFFFF"/>
                          </a:solidFill>
                          <a:latin typeface="Calibri"/>
                          <a:cs typeface="Calibri"/>
                        </a:rPr>
                        <a:t>SULAWESI</a:t>
                      </a:r>
                      <a:endParaRPr sz="1400">
                        <a:latin typeface="Calibri"/>
                        <a:cs typeface="Calibri"/>
                      </a:endParaRPr>
                    </a:p>
                  </a:txBody>
                  <a:tcPr marL="0" marR="0" marT="65246"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324485">
                        <a:lnSpc>
                          <a:spcPct val="100000"/>
                        </a:lnSpc>
                        <a:spcBef>
                          <a:spcPts val="685"/>
                        </a:spcBef>
                      </a:pPr>
                      <a:r>
                        <a:rPr sz="1400" b="1" spc="-15" dirty="0">
                          <a:solidFill>
                            <a:srgbClr val="FFFFFF"/>
                          </a:solidFill>
                          <a:latin typeface="Calibri"/>
                          <a:cs typeface="Calibri"/>
                        </a:rPr>
                        <a:t>NUSA</a:t>
                      </a:r>
                      <a:r>
                        <a:rPr sz="1400" b="1" spc="-5" dirty="0">
                          <a:solidFill>
                            <a:srgbClr val="FFFFFF"/>
                          </a:solidFill>
                          <a:latin typeface="Calibri"/>
                          <a:cs typeface="Calibri"/>
                        </a:rPr>
                        <a:t> TENGGARA</a:t>
                      </a:r>
                      <a:endParaRPr sz="1400">
                        <a:latin typeface="Calibri"/>
                        <a:cs typeface="Calibri"/>
                      </a:endParaRPr>
                    </a:p>
                  </a:txBody>
                  <a:tcPr marL="0" marR="0" marT="65246"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673100">
                        <a:lnSpc>
                          <a:spcPct val="100000"/>
                        </a:lnSpc>
                        <a:spcBef>
                          <a:spcPts val="685"/>
                        </a:spcBef>
                      </a:pPr>
                      <a:r>
                        <a:rPr sz="1400" b="1" spc="-15" dirty="0">
                          <a:solidFill>
                            <a:srgbClr val="FFFFFF"/>
                          </a:solidFill>
                          <a:latin typeface="Calibri"/>
                          <a:cs typeface="Calibri"/>
                        </a:rPr>
                        <a:t>MALUKU</a:t>
                      </a:r>
                      <a:endParaRPr sz="1400">
                        <a:latin typeface="Calibri"/>
                        <a:cs typeface="Calibri"/>
                      </a:endParaRPr>
                    </a:p>
                  </a:txBody>
                  <a:tcPr marL="0" marR="0" marT="65246"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3175" algn="ctr">
                        <a:lnSpc>
                          <a:spcPct val="100000"/>
                        </a:lnSpc>
                        <a:spcBef>
                          <a:spcPts val="685"/>
                        </a:spcBef>
                      </a:pPr>
                      <a:r>
                        <a:rPr sz="1400" b="1" spc="-40" dirty="0">
                          <a:solidFill>
                            <a:srgbClr val="FFFFFF"/>
                          </a:solidFill>
                          <a:latin typeface="Calibri"/>
                          <a:cs typeface="Calibri"/>
                        </a:rPr>
                        <a:t>PAPUA</a:t>
                      </a:r>
                      <a:endParaRPr sz="1400">
                        <a:latin typeface="Calibri"/>
                        <a:cs typeface="Calibri"/>
                      </a:endParaRPr>
                    </a:p>
                  </a:txBody>
                  <a:tcPr marL="0" marR="0" marT="65246" marB="0">
                    <a:lnL w="381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r>
              <a:tr h="1714499">
                <a:tc>
                  <a:txBody>
                    <a:bodyPr/>
                    <a:lstStyle/>
                    <a:p>
                      <a:pPr marL="91440">
                        <a:lnSpc>
                          <a:spcPct val="100000"/>
                        </a:lnSpc>
                        <a:spcBef>
                          <a:spcPts val="244"/>
                        </a:spcBef>
                      </a:pPr>
                      <a:r>
                        <a:rPr sz="1400" spc="-50" dirty="0">
                          <a:solidFill>
                            <a:srgbClr val="393939"/>
                          </a:solidFill>
                          <a:latin typeface="Calibri"/>
                          <a:cs typeface="Calibri"/>
                        </a:rPr>
                        <a:t>Mendorong</a:t>
                      </a:r>
                      <a:endParaRPr sz="1400" dirty="0">
                        <a:latin typeface="Calibri"/>
                        <a:cs typeface="Calibri"/>
                      </a:endParaRPr>
                    </a:p>
                    <a:p>
                      <a:pPr marL="91440" marR="264160">
                        <a:lnSpc>
                          <a:spcPct val="100000"/>
                        </a:lnSpc>
                      </a:pPr>
                      <a:r>
                        <a:rPr sz="1400" b="1" spc="-50" dirty="0">
                          <a:solidFill>
                            <a:srgbClr val="393939"/>
                          </a:solidFill>
                          <a:latin typeface="Calibri"/>
                          <a:cs typeface="Calibri"/>
                        </a:rPr>
                        <a:t>kerja </a:t>
                      </a:r>
                      <a:r>
                        <a:rPr sz="1400" b="1" spc="-60" dirty="0">
                          <a:solidFill>
                            <a:srgbClr val="393939"/>
                          </a:solidFill>
                          <a:latin typeface="Calibri"/>
                          <a:cs typeface="Calibri"/>
                        </a:rPr>
                        <a:t>sama</a:t>
                      </a:r>
                      <a:r>
                        <a:rPr sz="1400" b="1" spc="-285" dirty="0">
                          <a:solidFill>
                            <a:srgbClr val="393939"/>
                          </a:solidFill>
                          <a:latin typeface="Calibri"/>
                          <a:cs typeface="Calibri"/>
                        </a:rPr>
                        <a:t> </a:t>
                      </a:r>
                      <a:r>
                        <a:rPr sz="1400" b="1" spc="-45" dirty="0">
                          <a:solidFill>
                            <a:srgbClr val="393939"/>
                          </a:solidFill>
                          <a:latin typeface="Calibri"/>
                          <a:cs typeface="Calibri"/>
                        </a:rPr>
                        <a:t>antardaerah  </a:t>
                      </a:r>
                      <a:r>
                        <a:rPr sz="1400" spc="-40" dirty="0">
                          <a:solidFill>
                            <a:srgbClr val="393939"/>
                          </a:solidFill>
                          <a:latin typeface="Calibri"/>
                          <a:cs typeface="Calibri"/>
                        </a:rPr>
                        <a:t>dan </a:t>
                      </a:r>
                      <a:r>
                        <a:rPr sz="1400" b="1" spc="-55" dirty="0">
                          <a:solidFill>
                            <a:srgbClr val="393939"/>
                          </a:solidFill>
                          <a:latin typeface="Calibri"/>
                          <a:cs typeface="Calibri"/>
                        </a:rPr>
                        <a:t>kelembagaan  </a:t>
                      </a:r>
                      <a:r>
                        <a:rPr sz="1400" b="1" spc="-70" dirty="0">
                          <a:solidFill>
                            <a:srgbClr val="393939"/>
                          </a:solidFill>
                          <a:latin typeface="Calibri"/>
                          <a:cs typeface="Calibri"/>
                        </a:rPr>
                        <a:t>regional</a:t>
                      </a:r>
                      <a:endParaRPr sz="1400" dirty="0">
                        <a:latin typeface="Calibri"/>
                        <a:cs typeface="Calibri"/>
                      </a:endParaRPr>
                    </a:p>
                  </a:txBody>
                  <a:tcPr marL="0" marR="0" marT="23336"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5430" marR="542290" indent="-173990" algn="just">
                        <a:lnSpc>
                          <a:spcPct val="100000"/>
                        </a:lnSpc>
                        <a:spcBef>
                          <a:spcPts val="244"/>
                        </a:spcBef>
                        <a:buFont typeface="Arial"/>
                        <a:buChar char="•"/>
                        <a:tabLst>
                          <a:tab pos="266065" algn="l"/>
                        </a:tabLst>
                      </a:pPr>
                      <a:r>
                        <a:rPr sz="1400" b="1" spc="-35" dirty="0">
                          <a:latin typeface="Calibri"/>
                          <a:cs typeface="Calibri"/>
                        </a:rPr>
                        <a:t>Kaw.</a:t>
                      </a:r>
                      <a:r>
                        <a:rPr sz="1400" b="1" spc="-70" dirty="0">
                          <a:latin typeface="Calibri"/>
                          <a:cs typeface="Calibri"/>
                        </a:rPr>
                        <a:t> </a:t>
                      </a:r>
                      <a:r>
                        <a:rPr sz="1400" b="1" spc="-10" dirty="0">
                          <a:latin typeface="Calibri"/>
                          <a:cs typeface="Calibri"/>
                        </a:rPr>
                        <a:t>metropolitan  </a:t>
                      </a:r>
                      <a:r>
                        <a:rPr sz="1400" spc="-10" dirty="0">
                          <a:latin typeface="Calibri"/>
                          <a:cs typeface="Calibri"/>
                        </a:rPr>
                        <a:t>Mamminasata </a:t>
                      </a:r>
                      <a:r>
                        <a:rPr sz="1400" spc="-5" dirty="0">
                          <a:latin typeface="Calibri"/>
                          <a:cs typeface="Calibri"/>
                        </a:rPr>
                        <a:t>dan  Bimindo</a:t>
                      </a:r>
                      <a:endParaRPr sz="1400" dirty="0">
                        <a:latin typeface="Calibri"/>
                        <a:cs typeface="Calibri"/>
                      </a:endParaRPr>
                    </a:p>
                    <a:p>
                      <a:pPr marL="265430" indent="-173990">
                        <a:lnSpc>
                          <a:spcPct val="100000"/>
                        </a:lnSpc>
                        <a:buFont typeface="Arial"/>
                        <a:buChar char="•"/>
                        <a:tabLst>
                          <a:tab pos="266065" algn="l"/>
                        </a:tabLst>
                      </a:pPr>
                      <a:r>
                        <a:rPr sz="1400" b="1" spc="-10" dirty="0">
                          <a:latin typeface="Calibri"/>
                          <a:cs typeface="Calibri"/>
                        </a:rPr>
                        <a:t>KSPN</a:t>
                      </a:r>
                      <a:r>
                        <a:rPr sz="1400" b="1" spc="25" dirty="0">
                          <a:latin typeface="Calibri"/>
                          <a:cs typeface="Calibri"/>
                        </a:rPr>
                        <a:t> </a:t>
                      </a:r>
                      <a:r>
                        <a:rPr sz="1400" spc="-20" dirty="0">
                          <a:latin typeface="Calibri"/>
                          <a:cs typeface="Calibri"/>
                        </a:rPr>
                        <a:t>Wakatobi,</a:t>
                      </a:r>
                      <a:endParaRPr sz="1400" dirty="0">
                        <a:latin typeface="Calibri"/>
                        <a:cs typeface="Calibri"/>
                      </a:endParaRPr>
                    </a:p>
                    <a:p>
                      <a:pPr marL="265430">
                        <a:lnSpc>
                          <a:spcPct val="100000"/>
                        </a:lnSpc>
                        <a:spcBef>
                          <a:spcPts val="5"/>
                        </a:spcBef>
                      </a:pPr>
                      <a:r>
                        <a:rPr sz="1400" spc="-15" dirty="0">
                          <a:latin typeface="Calibri"/>
                          <a:cs typeface="Calibri"/>
                        </a:rPr>
                        <a:t>Bunaken, </a:t>
                      </a:r>
                      <a:r>
                        <a:rPr sz="1400" spc="-40" dirty="0">
                          <a:latin typeface="Calibri"/>
                          <a:cs typeface="Calibri"/>
                        </a:rPr>
                        <a:t>Tana</a:t>
                      </a:r>
                      <a:r>
                        <a:rPr sz="1400" spc="35" dirty="0">
                          <a:latin typeface="Calibri"/>
                          <a:cs typeface="Calibri"/>
                        </a:rPr>
                        <a:t> </a:t>
                      </a:r>
                      <a:r>
                        <a:rPr sz="1400" spc="-35" dirty="0">
                          <a:latin typeface="Calibri"/>
                          <a:cs typeface="Calibri"/>
                        </a:rPr>
                        <a:t>Toraja</a:t>
                      </a:r>
                      <a:endParaRPr sz="1400" dirty="0">
                        <a:latin typeface="Calibri"/>
                        <a:cs typeface="Calibri"/>
                      </a:endParaRPr>
                    </a:p>
                    <a:p>
                      <a:pPr marL="265430" marR="432434" indent="-173990">
                        <a:lnSpc>
                          <a:spcPct val="100000"/>
                        </a:lnSpc>
                        <a:buFont typeface="Arial"/>
                        <a:buChar char="•"/>
                        <a:tabLst>
                          <a:tab pos="266065" algn="l"/>
                        </a:tabLst>
                      </a:pPr>
                      <a:r>
                        <a:rPr sz="1400" b="1" dirty="0">
                          <a:latin typeface="Calibri"/>
                          <a:cs typeface="Calibri"/>
                        </a:rPr>
                        <a:t>KEK/KI </a:t>
                      </a:r>
                      <a:r>
                        <a:rPr sz="1400" spc="-15" dirty="0">
                          <a:latin typeface="Calibri"/>
                          <a:cs typeface="Calibri"/>
                        </a:rPr>
                        <a:t>Palu, </a:t>
                      </a:r>
                      <a:r>
                        <a:rPr sz="1400" spc="-5" dirty="0">
                          <a:latin typeface="Calibri"/>
                          <a:cs typeface="Calibri"/>
                        </a:rPr>
                        <a:t>Bitung,  Morowali, </a:t>
                      </a:r>
                      <a:r>
                        <a:rPr sz="1400" spc="-15" dirty="0">
                          <a:latin typeface="Calibri"/>
                          <a:cs typeface="Calibri"/>
                        </a:rPr>
                        <a:t>Konawe,  </a:t>
                      </a:r>
                      <a:r>
                        <a:rPr sz="1400" spc="-10" dirty="0">
                          <a:latin typeface="Calibri"/>
                          <a:cs typeface="Calibri"/>
                        </a:rPr>
                        <a:t>Bantaeng</a:t>
                      </a:r>
                      <a:endParaRPr sz="1400" dirty="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6065" marR="290830" indent="-173990">
                        <a:lnSpc>
                          <a:spcPct val="100000"/>
                        </a:lnSpc>
                        <a:spcBef>
                          <a:spcPts val="244"/>
                        </a:spcBef>
                        <a:buFont typeface="Arial"/>
                        <a:buChar char="•"/>
                        <a:tabLst>
                          <a:tab pos="266700" algn="l"/>
                        </a:tabLst>
                      </a:pPr>
                      <a:r>
                        <a:rPr sz="1400" b="1" spc="-40" dirty="0">
                          <a:latin typeface="Calibri"/>
                          <a:cs typeface="Calibri"/>
                        </a:rPr>
                        <a:t>Kaw. </a:t>
                      </a:r>
                      <a:r>
                        <a:rPr sz="1400" b="1" spc="-10" dirty="0">
                          <a:latin typeface="Calibri"/>
                          <a:cs typeface="Calibri"/>
                        </a:rPr>
                        <a:t>minapolitan  </a:t>
                      </a:r>
                      <a:r>
                        <a:rPr sz="1400" spc="-10" dirty="0">
                          <a:latin typeface="Calibri"/>
                          <a:cs typeface="Calibri"/>
                        </a:rPr>
                        <a:t>(Kota Pelabuhan </a:t>
                      </a:r>
                      <a:r>
                        <a:rPr sz="1400" spc="-5" dirty="0">
                          <a:latin typeface="Calibri"/>
                          <a:cs typeface="Calibri"/>
                        </a:rPr>
                        <a:t>di  </a:t>
                      </a:r>
                      <a:r>
                        <a:rPr sz="1400" spc="-20" dirty="0">
                          <a:latin typeface="Calibri"/>
                          <a:cs typeface="Calibri"/>
                        </a:rPr>
                        <a:t>Mataram </a:t>
                      </a:r>
                      <a:r>
                        <a:rPr sz="1400" spc="-5" dirty="0">
                          <a:latin typeface="Calibri"/>
                          <a:cs typeface="Calibri"/>
                        </a:rPr>
                        <a:t>dan  </a:t>
                      </a:r>
                      <a:r>
                        <a:rPr sz="1400" spc="-10" dirty="0">
                          <a:latin typeface="Calibri"/>
                          <a:cs typeface="Calibri"/>
                        </a:rPr>
                        <a:t>Kupang)</a:t>
                      </a:r>
                      <a:endParaRPr sz="1400">
                        <a:latin typeface="Calibri"/>
                        <a:cs typeface="Calibri"/>
                      </a:endParaRPr>
                    </a:p>
                    <a:p>
                      <a:pPr marL="266065" marR="676275" indent="-173990">
                        <a:lnSpc>
                          <a:spcPct val="100000"/>
                        </a:lnSpc>
                        <a:spcBef>
                          <a:spcPts val="5"/>
                        </a:spcBef>
                        <a:buFont typeface="Arial"/>
                        <a:buChar char="•"/>
                        <a:tabLst>
                          <a:tab pos="266700" algn="l"/>
                        </a:tabLst>
                      </a:pPr>
                      <a:r>
                        <a:rPr sz="1400" b="1" dirty="0">
                          <a:latin typeface="Calibri"/>
                          <a:cs typeface="Calibri"/>
                        </a:rPr>
                        <a:t>KEK</a:t>
                      </a:r>
                      <a:r>
                        <a:rPr sz="1400" b="1" spc="-65" dirty="0">
                          <a:latin typeface="Calibri"/>
                          <a:cs typeface="Calibri"/>
                        </a:rPr>
                        <a:t> </a:t>
                      </a:r>
                      <a:r>
                        <a:rPr sz="1400" spc="-15" dirty="0">
                          <a:latin typeface="Calibri"/>
                          <a:cs typeface="Calibri"/>
                        </a:rPr>
                        <a:t>Pariwisata  </a:t>
                      </a:r>
                      <a:r>
                        <a:rPr sz="1400" spc="-10" dirty="0">
                          <a:latin typeface="Calibri"/>
                          <a:cs typeface="Calibri"/>
                        </a:rPr>
                        <a:t>Mandalika</a:t>
                      </a:r>
                      <a:endParaRPr sz="1400">
                        <a:latin typeface="Calibri"/>
                        <a:cs typeface="Calibri"/>
                      </a:endParaRPr>
                    </a:p>
                    <a:p>
                      <a:pPr marL="266065" indent="-173990">
                        <a:lnSpc>
                          <a:spcPct val="100000"/>
                        </a:lnSpc>
                        <a:buFont typeface="Arial"/>
                        <a:buChar char="•"/>
                        <a:tabLst>
                          <a:tab pos="266700" algn="l"/>
                        </a:tabLst>
                      </a:pPr>
                      <a:r>
                        <a:rPr sz="1400" b="1" spc="-15" dirty="0">
                          <a:latin typeface="Calibri"/>
                          <a:cs typeface="Calibri"/>
                        </a:rPr>
                        <a:t>KSPN </a:t>
                      </a:r>
                      <a:r>
                        <a:rPr sz="1400" spc="-5" dirty="0">
                          <a:latin typeface="Calibri"/>
                          <a:cs typeface="Calibri"/>
                        </a:rPr>
                        <a:t>Labuan</a:t>
                      </a:r>
                      <a:r>
                        <a:rPr sz="1400" spc="95" dirty="0">
                          <a:latin typeface="Calibri"/>
                          <a:cs typeface="Calibri"/>
                        </a:rPr>
                        <a:t> </a:t>
                      </a:r>
                      <a:r>
                        <a:rPr sz="1400" spc="-5" dirty="0">
                          <a:latin typeface="Calibri"/>
                          <a:cs typeface="Calibri"/>
                        </a:rPr>
                        <a:t>Bajo</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6700" indent="-173990">
                        <a:lnSpc>
                          <a:spcPct val="100000"/>
                        </a:lnSpc>
                        <a:spcBef>
                          <a:spcPts val="244"/>
                        </a:spcBef>
                        <a:buFont typeface="Arial"/>
                        <a:buChar char="•"/>
                        <a:tabLst>
                          <a:tab pos="267335" algn="l"/>
                        </a:tabLst>
                      </a:pPr>
                      <a:r>
                        <a:rPr sz="1400" b="1" spc="-40" dirty="0">
                          <a:latin typeface="Calibri"/>
                          <a:cs typeface="Calibri"/>
                        </a:rPr>
                        <a:t>Kaw.</a:t>
                      </a:r>
                      <a:r>
                        <a:rPr sz="1400" b="1" spc="-10" dirty="0">
                          <a:latin typeface="Calibri"/>
                          <a:cs typeface="Calibri"/>
                        </a:rPr>
                        <a:t> perkotaan</a:t>
                      </a:r>
                      <a:endParaRPr sz="1400">
                        <a:latin typeface="Calibri"/>
                        <a:cs typeface="Calibri"/>
                      </a:endParaRPr>
                    </a:p>
                    <a:p>
                      <a:pPr marL="266700">
                        <a:lnSpc>
                          <a:spcPct val="100000"/>
                        </a:lnSpc>
                      </a:pPr>
                      <a:r>
                        <a:rPr sz="1400" spc="-20" dirty="0">
                          <a:latin typeface="Calibri"/>
                          <a:cs typeface="Calibri"/>
                        </a:rPr>
                        <a:t>(kota </a:t>
                      </a:r>
                      <a:r>
                        <a:rPr sz="1400" spc="-5" dirty="0">
                          <a:latin typeface="Calibri"/>
                          <a:cs typeface="Calibri"/>
                        </a:rPr>
                        <a:t>baru</a:t>
                      </a:r>
                      <a:r>
                        <a:rPr sz="1400" spc="15" dirty="0">
                          <a:latin typeface="Calibri"/>
                          <a:cs typeface="Calibri"/>
                        </a:rPr>
                        <a:t> </a:t>
                      </a:r>
                      <a:r>
                        <a:rPr sz="1400" spc="-5" dirty="0">
                          <a:latin typeface="Calibri"/>
                          <a:cs typeface="Calibri"/>
                        </a:rPr>
                        <a:t>Sofifi)</a:t>
                      </a:r>
                      <a:endParaRPr sz="1400">
                        <a:latin typeface="Calibri"/>
                        <a:cs typeface="Calibri"/>
                      </a:endParaRPr>
                    </a:p>
                    <a:p>
                      <a:pPr marL="266700" indent="-173990">
                        <a:lnSpc>
                          <a:spcPct val="100000"/>
                        </a:lnSpc>
                        <a:buFont typeface="Arial"/>
                        <a:buChar char="•"/>
                        <a:tabLst>
                          <a:tab pos="267335" algn="l"/>
                        </a:tabLst>
                      </a:pPr>
                      <a:r>
                        <a:rPr sz="1400" b="1" dirty="0">
                          <a:latin typeface="Calibri"/>
                          <a:cs typeface="Calibri"/>
                        </a:rPr>
                        <a:t>KEK</a:t>
                      </a:r>
                      <a:r>
                        <a:rPr sz="1400" b="1" spc="-5" dirty="0">
                          <a:latin typeface="Calibri"/>
                          <a:cs typeface="Calibri"/>
                        </a:rPr>
                        <a:t> </a:t>
                      </a:r>
                      <a:r>
                        <a:rPr sz="1400" spc="-5" dirty="0">
                          <a:latin typeface="Calibri"/>
                          <a:cs typeface="Calibri"/>
                        </a:rPr>
                        <a:t>(Morotai)</a:t>
                      </a:r>
                      <a:endParaRPr sz="1400">
                        <a:latin typeface="Calibri"/>
                        <a:cs typeface="Calibri"/>
                      </a:endParaRPr>
                    </a:p>
                    <a:p>
                      <a:pPr marL="266700" indent="-173990">
                        <a:lnSpc>
                          <a:spcPct val="100000"/>
                        </a:lnSpc>
                        <a:buFont typeface="Arial"/>
                        <a:buChar char="•"/>
                        <a:tabLst>
                          <a:tab pos="267335" algn="l"/>
                        </a:tabLst>
                      </a:pPr>
                      <a:r>
                        <a:rPr sz="1400" b="1" spc="-5" dirty="0">
                          <a:latin typeface="Calibri"/>
                          <a:cs typeface="Calibri"/>
                        </a:rPr>
                        <a:t>KI </a:t>
                      </a:r>
                      <a:r>
                        <a:rPr sz="1400" spc="-5" dirty="0">
                          <a:latin typeface="Calibri"/>
                          <a:cs typeface="Calibri"/>
                        </a:rPr>
                        <a:t>(Buli)</a:t>
                      </a:r>
                      <a:endParaRPr sz="1400">
                        <a:latin typeface="Calibri"/>
                        <a:cs typeface="Calibri"/>
                      </a:endParaRPr>
                    </a:p>
                    <a:p>
                      <a:pPr marL="266700" marR="257175" indent="-173990">
                        <a:lnSpc>
                          <a:spcPct val="100000"/>
                        </a:lnSpc>
                        <a:spcBef>
                          <a:spcPts val="5"/>
                        </a:spcBef>
                        <a:buFont typeface="Arial"/>
                        <a:buChar char="•"/>
                        <a:tabLst>
                          <a:tab pos="267335" algn="l"/>
                        </a:tabLst>
                      </a:pPr>
                      <a:r>
                        <a:rPr sz="1400" spc="-15" dirty="0">
                          <a:latin typeface="Calibri"/>
                          <a:cs typeface="Calibri"/>
                        </a:rPr>
                        <a:t>Kawasan </a:t>
                      </a:r>
                      <a:r>
                        <a:rPr sz="1400" spc="-20" dirty="0">
                          <a:latin typeface="Calibri"/>
                          <a:cs typeface="Calibri"/>
                        </a:rPr>
                        <a:t>Strategis  </a:t>
                      </a:r>
                      <a:r>
                        <a:rPr sz="1400" spc="-10" dirty="0">
                          <a:latin typeface="Calibri"/>
                          <a:cs typeface="Calibri"/>
                        </a:rPr>
                        <a:t>Maluku</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267335" indent="-174625">
                        <a:lnSpc>
                          <a:spcPct val="100000"/>
                        </a:lnSpc>
                        <a:spcBef>
                          <a:spcPts val="244"/>
                        </a:spcBef>
                        <a:buFont typeface="Arial"/>
                        <a:buChar char="•"/>
                        <a:tabLst>
                          <a:tab pos="267970" algn="l"/>
                        </a:tabLst>
                      </a:pPr>
                      <a:r>
                        <a:rPr sz="1400" b="1" spc="-65" dirty="0">
                          <a:solidFill>
                            <a:srgbClr val="393939"/>
                          </a:solidFill>
                          <a:latin typeface="Calibri"/>
                          <a:cs typeface="Calibri"/>
                        </a:rPr>
                        <a:t>KEK</a:t>
                      </a:r>
                      <a:r>
                        <a:rPr sz="1400" b="1" spc="-105" dirty="0">
                          <a:solidFill>
                            <a:srgbClr val="393939"/>
                          </a:solidFill>
                          <a:latin typeface="Calibri"/>
                          <a:cs typeface="Calibri"/>
                        </a:rPr>
                        <a:t> </a:t>
                      </a:r>
                      <a:r>
                        <a:rPr sz="1400" spc="-45" dirty="0">
                          <a:solidFill>
                            <a:srgbClr val="393939"/>
                          </a:solidFill>
                          <a:latin typeface="Calibri"/>
                          <a:cs typeface="Calibri"/>
                        </a:rPr>
                        <a:t>Sorong</a:t>
                      </a:r>
                      <a:endParaRPr sz="1400">
                        <a:latin typeface="Calibri"/>
                        <a:cs typeface="Calibri"/>
                      </a:endParaRPr>
                    </a:p>
                    <a:p>
                      <a:pPr marL="267335" indent="-174625">
                        <a:lnSpc>
                          <a:spcPct val="100000"/>
                        </a:lnSpc>
                        <a:buFont typeface="Arial"/>
                        <a:buChar char="•"/>
                        <a:tabLst>
                          <a:tab pos="267970" algn="l"/>
                        </a:tabLst>
                      </a:pPr>
                      <a:r>
                        <a:rPr sz="1400" b="1" spc="-25" dirty="0">
                          <a:solidFill>
                            <a:srgbClr val="393939"/>
                          </a:solidFill>
                          <a:latin typeface="Calibri"/>
                          <a:cs typeface="Calibri"/>
                        </a:rPr>
                        <a:t>KI </a:t>
                      </a:r>
                      <a:r>
                        <a:rPr sz="1400" spc="-80" dirty="0">
                          <a:solidFill>
                            <a:srgbClr val="393939"/>
                          </a:solidFill>
                          <a:latin typeface="Calibri"/>
                          <a:cs typeface="Calibri"/>
                        </a:rPr>
                        <a:t>Teluk</a:t>
                      </a:r>
                      <a:r>
                        <a:rPr sz="1400" spc="-15" dirty="0">
                          <a:solidFill>
                            <a:srgbClr val="393939"/>
                          </a:solidFill>
                          <a:latin typeface="Calibri"/>
                          <a:cs typeface="Calibri"/>
                        </a:rPr>
                        <a:t> </a:t>
                      </a:r>
                      <a:r>
                        <a:rPr sz="1400" spc="-55" dirty="0">
                          <a:solidFill>
                            <a:srgbClr val="393939"/>
                          </a:solidFill>
                          <a:latin typeface="Calibri"/>
                          <a:cs typeface="Calibri"/>
                        </a:rPr>
                        <a:t>Bintani</a:t>
                      </a:r>
                      <a:endParaRPr sz="1400">
                        <a:latin typeface="Calibri"/>
                        <a:cs typeface="Calibri"/>
                      </a:endParaRPr>
                    </a:p>
                  </a:txBody>
                  <a:tcPr marL="0" marR="0" marT="23336"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r>
              <a:tr h="1303020">
                <a:tc>
                  <a:txBody>
                    <a:bodyPr/>
                    <a:lstStyle/>
                    <a:p>
                      <a:pPr marL="91440" marR="181610">
                        <a:lnSpc>
                          <a:spcPct val="100000"/>
                        </a:lnSpc>
                        <a:spcBef>
                          <a:spcPts val="250"/>
                        </a:spcBef>
                      </a:pPr>
                      <a:r>
                        <a:rPr sz="1400" spc="-55" dirty="0">
                          <a:solidFill>
                            <a:srgbClr val="393939"/>
                          </a:solidFill>
                          <a:latin typeface="Calibri"/>
                          <a:cs typeface="Calibri"/>
                        </a:rPr>
                        <a:t>Meningkatkan </a:t>
                      </a:r>
                      <a:r>
                        <a:rPr sz="1400" b="1" spc="-45" dirty="0">
                          <a:solidFill>
                            <a:srgbClr val="393939"/>
                          </a:solidFill>
                          <a:latin typeface="Calibri"/>
                          <a:cs typeface="Calibri"/>
                        </a:rPr>
                        <a:t>akses </a:t>
                      </a:r>
                      <a:r>
                        <a:rPr sz="1400" b="1" spc="-40" dirty="0">
                          <a:solidFill>
                            <a:srgbClr val="393939"/>
                          </a:solidFill>
                          <a:latin typeface="Calibri"/>
                          <a:cs typeface="Calibri"/>
                        </a:rPr>
                        <a:t>dan  mutu </a:t>
                      </a:r>
                      <a:r>
                        <a:rPr sz="1400" b="1" spc="-55" dirty="0">
                          <a:solidFill>
                            <a:srgbClr val="393939"/>
                          </a:solidFill>
                          <a:latin typeface="Calibri"/>
                          <a:cs typeface="Calibri"/>
                        </a:rPr>
                        <a:t>pelayanan </a:t>
                      </a:r>
                      <a:r>
                        <a:rPr sz="1400" b="1" spc="-45" dirty="0">
                          <a:solidFill>
                            <a:srgbClr val="393939"/>
                          </a:solidFill>
                          <a:latin typeface="Calibri"/>
                          <a:cs typeface="Calibri"/>
                        </a:rPr>
                        <a:t>dasar  </a:t>
                      </a:r>
                      <a:r>
                        <a:rPr sz="1400" spc="-50" dirty="0">
                          <a:solidFill>
                            <a:srgbClr val="393939"/>
                          </a:solidFill>
                          <a:latin typeface="Calibri"/>
                          <a:cs typeface="Calibri"/>
                        </a:rPr>
                        <a:t>melalui prioritas  </a:t>
                      </a:r>
                      <a:r>
                        <a:rPr sz="1400" spc="-55" dirty="0">
                          <a:solidFill>
                            <a:srgbClr val="393939"/>
                          </a:solidFill>
                          <a:latin typeface="Calibri"/>
                          <a:cs typeface="Calibri"/>
                        </a:rPr>
                        <a:t>anggaran</a:t>
                      </a:r>
                      <a:endParaRPr sz="1400">
                        <a:latin typeface="Calibri"/>
                        <a:cs typeface="Calibri"/>
                      </a:endParaRPr>
                    </a:p>
                  </a:txBody>
                  <a:tcPr marL="0" marR="0" marT="23813"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265430" indent="-173990">
                        <a:lnSpc>
                          <a:spcPct val="100000"/>
                        </a:lnSpc>
                        <a:spcBef>
                          <a:spcPts val="250"/>
                        </a:spcBef>
                        <a:buFont typeface="Arial"/>
                        <a:buChar char="•"/>
                        <a:tabLst>
                          <a:tab pos="266065" algn="l"/>
                        </a:tabLst>
                      </a:pPr>
                      <a:r>
                        <a:rPr sz="1400" b="1" spc="-40" dirty="0">
                          <a:solidFill>
                            <a:srgbClr val="393939"/>
                          </a:solidFill>
                          <a:latin typeface="Calibri"/>
                          <a:cs typeface="Calibri"/>
                        </a:rPr>
                        <a:t>SPM </a:t>
                      </a:r>
                      <a:r>
                        <a:rPr sz="1400" b="1" spc="-55" dirty="0">
                          <a:solidFill>
                            <a:srgbClr val="393939"/>
                          </a:solidFill>
                          <a:latin typeface="Calibri"/>
                          <a:cs typeface="Calibri"/>
                        </a:rPr>
                        <a:t>pendidikan</a:t>
                      </a:r>
                      <a:r>
                        <a:rPr sz="1400" b="1" spc="-20" dirty="0">
                          <a:solidFill>
                            <a:srgbClr val="393939"/>
                          </a:solidFill>
                          <a:latin typeface="Calibri"/>
                          <a:cs typeface="Calibri"/>
                        </a:rPr>
                        <a:t> </a:t>
                      </a:r>
                      <a:r>
                        <a:rPr sz="1400" spc="-40" dirty="0">
                          <a:solidFill>
                            <a:srgbClr val="393939"/>
                          </a:solidFill>
                          <a:latin typeface="Calibri"/>
                          <a:cs typeface="Calibri"/>
                        </a:rPr>
                        <a:t>(APM</a:t>
                      </a:r>
                      <a:endParaRPr sz="1400">
                        <a:latin typeface="Calibri"/>
                        <a:cs typeface="Calibri"/>
                      </a:endParaRPr>
                    </a:p>
                    <a:p>
                      <a:pPr marL="265430">
                        <a:lnSpc>
                          <a:spcPct val="100000"/>
                        </a:lnSpc>
                        <a:spcBef>
                          <a:spcPts val="5"/>
                        </a:spcBef>
                      </a:pPr>
                      <a:r>
                        <a:rPr sz="1400" spc="-40" dirty="0">
                          <a:solidFill>
                            <a:srgbClr val="393939"/>
                          </a:solidFill>
                          <a:latin typeface="Calibri"/>
                          <a:cs typeface="Calibri"/>
                        </a:rPr>
                        <a:t>SMP)</a:t>
                      </a:r>
                      <a:endParaRPr sz="1400">
                        <a:latin typeface="Calibri"/>
                        <a:cs typeface="Calibri"/>
                      </a:endParaRPr>
                    </a:p>
                    <a:p>
                      <a:pPr marL="265430" marR="273685" indent="-173990">
                        <a:lnSpc>
                          <a:spcPct val="100000"/>
                        </a:lnSpc>
                        <a:buFont typeface="Arial"/>
                        <a:buChar char="•"/>
                        <a:tabLst>
                          <a:tab pos="266065" algn="l"/>
                        </a:tabLst>
                      </a:pPr>
                      <a:r>
                        <a:rPr sz="1400" b="1" spc="-35" dirty="0">
                          <a:solidFill>
                            <a:srgbClr val="393939"/>
                          </a:solidFill>
                          <a:latin typeface="Calibri"/>
                          <a:cs typeface="Calibri"/>
                        </a:rPr>
                        <a:t>SPM </a:t>
                      </a:r>
                      <a:r>
                        <a:rPr sz="1400" b="1" spc="-55" dirty="0">
                          <a:solidFill>
                            <a:srgbClr val="393939"/>
                          </a:solidFill>
                          <a:latin typeface="Calibri"/>
                          <a:cs typeface="Calibri"/>
                        </a:rPr>
                        <a:t>kesehatan  </a:t>
                      </a:r>
                      <a:r>
                        <a:rPr sz="1400" spc="-60" dirty="0">
                          <a:solidFill>
                            <a:srgbClr val="393939"/>
                          </a:solidFill>
                          <a:latin typeface="Calibri"/>
                          <a:cs typeface="Calibri"/>
                        </a:rPr>
                        <a:t>(kesehatan </a:t>
                      </a:r>
                      <a:r>
                        <a:rPr sz="1400" spc="-45" dirty="0">
                          <a:solidFill>
                            <a:srgbClr val="393939"/>
                          </a:solidFill>
                          <a:latin typeface="Calibri"/>
                          <a:cs typeface="Calibri"/>
                        </a:rPr>
                        <a:t>ibu, anak,  </a:t>
                      </a:r>
                      <a:r>
                        <a:rPr sz="1400" spc="-50" dirty="0">
                          <a:solidFill>
                            <a:srgbClr val="393939"/>
                          </a:solidFill>
                          <a:latin typeface="Calibri"/>
                          <a:cs typeface="Calibri"/>
                        </a:rPr>
                        <a:t>stunting, </a:t>
                      </a:r>
                      <a:r>
                        <a:rPr sz="1400" spc="-30" dirty="0">
                          <a:solidFill>
                            <a:srgbClr val="393939"/>
                          </a:solidFill>
                          <a:latin typeface="Calibri"/>
                          <a:cs typeface="Calibri"/>
                        </a:rPr>
                        <a:t>di </a:t>
                      </a:r>
                      <a:r>
                        <a:rPr sz="1400" spc="-55" dirty="0">
                          <a:solidFill>
                            <a:srgbClr val="393939"/>
                          </a:solidFill>
                          <a:latin typeface="Calibri"/>
                          <a:cs typeface="Calibri"/>
                        </a:rPr>
                        <a:t>Gorontalo,  Sultra, </a:t>
                      </a:r>
                      <a:r>
                        <a:rPr sz="1400" spc="-40" dirty="0">
                          <a:solidFill>
                            <a:srgbClr val="393939"/>
                          </a:solidFill>
                          <a:latin typeface="Calibri"/>
                          <a:cs typeface="Calibri"/>
                        </a:rPr>
                        <a:t>dan</a:t>
                      </a:r>
                      <a:r>
                        <a:rPr sz="1400" spc="10" dirty="0">
                          <a:solidFill>
                            <a:srgbClr val="393939"/>
                          </a:solidFill>
                          <a:latin typeface="Calibri"/>
                          <a:cs typeface="Calibri"/>
                        </a:rPr>
                        <a:t> </a:t>
                      </a:r>
                      <a:r>
                        <a:rPr sz="1400" spc="-55" dirty="0">
                          <a:solidFill>
                            <a:srgbClr val="393939"/>
                          </a:solidFill>
                          <a:latin typeface="Calibri"/>
                          <a:cs typeface="Calibri"/>
                        </a:rPr>
                        <a:t>Sulbar).</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266065" indent="-173990">
                        <a:lnSpc>
                          <a:spcPct val="100000"/>
                        </a:lnSpc>
                        <a:spcBef>
                          <a:spcPts val="250"/>
                        </a:spcBef>
                        <a:buFont typeface="Arial"/>
                        <a:buChar char="•"/>
                        <a:tabLst>
                          <a:tab pos="266700" algn="l"/>
                        </a:tabLst>
                      </a:pPr>
                      <a:r>
                        <a:rPr sz="1400" b="1" spc="-40" dirty="0">
                          <a:solidFill>
                            <a:srgbClr val="393939"/>
                          </a:solidFill>
                          <a:latin typeface="Calibri"/>
                          <a:cs typeface="Calibri"/>
                        </a:rPr>
                        <a:t>SPM</a:t>
                      </a:r>
                      <a:r>
                        <a:rPr sz="1400" b="1" spc="-50" dirty="0">
                          <a:solidFill>
                            <a:srgbClr val="393939"/>
                          </a:solidFill>
                          <a:latin typeface="Calibri"/>
                          <a:cs typeface="Calibri"/>
                        </a:rPr>
                        <a:t> pendidikan</a:t>
                      </a:r>
                      <a:endParaRPr sz="1400">
                        <a:latin typeface="Calibri"/>
                        <a:cs typeface="Calibri"/>
                      </a:endParaRPr>
                    </a:p>
                    <a:p>
                      <a:pPr marL="266065">
                        <a:lnSpc>
                          <a:spcPct val="100000"/>
                        </a:lnSpc>
                        <a:spcBef>
                          <a:spcPts val="5"/>
                        </a:spcBef>
                      </a:pPr>
                      <a:r>
                        <a:rPr sz="1400" spc="-55" dirty="0">
                          <a:solidFill>
                            <a:srgbClr val="393939"/>
                          </a:solidFill>
                          <a:latin typeface="Calibri"/>
                          <a:cs typeface="Calibri"/>
                        </a:rPr>
                        <a:t>(tingkat</a:t>
                      </a:r>
                      <a:r>
                        <a:rPr sz="1400" spc="-5" dirty="0">
                          <a:solidFill>
                            <a:srgbClr val="393939"/>
                          </a:solidFill>
                          <a:latin typeface="Calibri"/>
                          <a:cs typeface="Calibri"/>
                        </a:rPr>
                        <a:t> </a:t>
                      </a:r>
                      <a:r>
                        <a:rPr sz="1400" spc="-40" dirty="0">
                          <a:solidFill>
                            <a:srgbClr val="393939"/>
                          </a:solidFill>
                          <a:latin typeface="Calibri"/>
                          <a:cs typeface="Calibri"/>
                        </a:rPr>
                        <a:t>SMP)</a:t>
                      </a:r>
                      <a:endParaRPr sz="1400">
                        <a:latin typeface="Calibri"/>
                        <a:cs typeface="Calibri"/>
                      </a:endParaRPr>
                    </a:p>
                    <a:p>
                      <a:pPr marL="266065" marR="227965" indent="-173990">
                        <a:lnSpc>
                          <a:spcPct val="100000"/>
                        </a:lnSpc>
                        <a:buFont typeface="Arial"/>
                        <a:buChar char="•"/>
                        <a:tabLst>
                          <a:tab pos="266700" algn="l"/>
                        </a:tabLst>
                      </a:pPr>
                      <a:r>
                        <a:rPr sz="1400" b="1" spc="-40" dirty="0">
                          <a:solidFill>
                            <a:srgbClr val="393939"/>
                          </a:solidFill>
                          <a:latin typeface="Calibri"/>
                          <a:cs typeface="Calibri"/>
                        </a:rPr>
                        <a:t>SPM </a:t>
                      </a:r>
                      <a:r>
                        <a:rPr sz="1400" b="1" spc="-55" dirty="0">
                          <a:solidFill>
                            <a:srgbClr val="393939"/>
                          </a:solidFill>
                          <a:latin typeface="Calibri"/>
                          <a:cs typeface="Calibri"/>
                        </a:rPr>
                        <a:t>kesehatan  </a:t>
                      </a:r>
                      <a:r>
                        <a:rPr sz="1400" spc="-55" dirty="0">
                          <a:solidFill>
                            <a:srgbClr val="393939"/>
                          </a:solidFill>
                          <a:latin typeface="Calibri"/>
                          <a:cs typeface="Calibri"/>
                        </a:rPr>
                        <a:t>(stunting, </a:t>
                      </a:r>
                      <a:r>
                        <a:rPr sz="1400" spc="-60" dirty="0">
                          <a:solidFill>
                            <a:srgbClr val="393939"/>
                          </a:solidFill>
                          <a:latin typeface="Calibri"/>
                          <a:cs typeface="Calibri"/>
                        </a:rPr>
                        <a:t>kesehatan  </a:t>
                      </a:r>
                      <a:r>
                        <a:rPr sz="1400" spc="-40" dirty="0">
                          <a:solidFill>
                            <a:srgbClr val="393939"/>
                          </a:solidFill>
                          <a:latin typeface="Calibri"/>
                          <a:cs typeface="Calibri"/>
                        </a:rPr>
                        <a:t>ibu </a:t>
                      </a:r>
                      <a:r>
                        <a:rPr sz="1400" dirty="0">
                          <a:solidFill>
                            <a:srgbClr val="393939"/>
                          </a:solidFill>
                          <a:latin typeface="Calibri"/>
                          <a:cs typeface="Calibri"/>
                        </a:rPr>
                        <a:t>&amp; </a:t>
                      </a:r>
                      <a:r>
                        <a:rPr sz="1400" spc="-40" dirty="0">
                          <a:solidFill>
                            <a:srgbClr val="393939"/>
                          </a:solidFill>
                          <a:latin typeface="Calibri"/>
                          <a:cs typeface="Calibri"/>
                        </a:rPr>
                        <a:t>anak</a:t>
                      </a:r>
                      <a:r>
                        <a:rPr sz="1400" spc="-204" dirty="0">
                          <a:solidFill>
                            <a:srgbClr val="393939"/>
                          </a:solidFill>
                          <a:latin typeface="Calibri"/>
                          <a:cs typeface="Calibri"/>
                        </a:rPr>
                        <a:t> </a:t>
                      </a:r>
                      <a:r>
                        <a:rPr sz="1400" spc="-55" dirty="0">
                          <a:solidFill>
                            <a:srgbClr val="393939"/>
                          </a:solidFill>
                          <a:latin typeface="Calibri"/>
                          <a:cs typeface="Calibri"/>
                        </a:rPr>
                        <a:t>terutama  </a:t>
                      </a:r>
                      <a:r>
                        <a:rPr sz="1400" spc="-30" dirty="0">
                          <a:solidFill>
                            <a:srgbClr val="393939"/>
                          </a:solidFill>
                          <a:latin typeface="Calibri"/>
                          <a:cs typeface="Calibri"/>
                        </a:rPr>
                        <a:t>di</a:t>
                      </a:r>
                      <a:r>
                        <a:rPr sz="1400" spc="-60" dirty="0">
                          <a:solidFill>
                            <a:srgbClr val="393939"/>
                          </a:solidFill>
                          <a:latin typeface="Calibri"/>
                          <a:cs typeface="Calibri"/>
                        </a:rPr>
                        <a:t> </a:t>
                      </a:r>
                      <a:r>
                        <a:rPr sz="1400" spc="-30" dirty="0">
                          <a:solidFill>
                            <a:srgbClr val="393939"/>
                          </a:solidFill>
                          <a:latin typeface="Calibri"/>
                          <a:cs typeface="Calibri"/>
                        </a:rPr>
                        <a:t>NTT)</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266700" indent="-173990">
                        <a:lnSpc>
                          <a:spcPct val="100000"/>
                        </a:lnSpc>
                        <a:spcBef>
                          <a:spcPts val="250"/>
                        </a:spcBef>
                        <a:buFont typeface="Arial"/>
                        <a:buChar char="•"/>
                        <a:tabLst>
                          <a:tab pos="267335" algn="l"/>
                        </a:tabLst>
                      </a:pPr>
                      <a:r>
                        <a:rPr sz="1400" b="1" spc="-40" dirty="0">
                          <a:solidFill>
                            <a:srgbClr val="393939"/>
                          </a:solidFill>
                          <a:latin typeface="Calibri"/>
                          <a:cs typeface="Calibri"/>
                        </a:rPr>
                        <a:t>SPM</a:t>
                      </a:r>
                      <a:r>
                        <a:rPr sz="1400" b="1" spc="-45" dirty="0">
                          <a:solidFill>
                            <a:srgbClr val="393939"/>
                          </a:solidFill>
                          <a:latin typeface="Calibri"/>
                          <a:cs typeface="Calibri"/>
                        </a:rPr>
                        <a:t> </a:t>
                      </a:r>
                      <a:r>
                        <a:rPr sz="1400" b="1" spc="-55" dirty="0">
                          <a:solidFill>
                            <a:srgbClr val="393939"/>
                          </a:solidFill>
                          <a:latin typeface="Calibri"/>
                          <a:cs typeface="Calibri"/>
                        </a:rPr>
                        <a:t>pendidikan</a:t>
                      </a:r>
                      <a:endParaRPr sz="1400">
                        <a:latin typeface="Calibri"/>
                        <a:cs typeface="Calibri"/>
                      </a:endParaRPr>
                    </a:p>
                    <a:p>
                      <a:pPr marL="266700">
                        <a:lnSpc>
                          <a:spcPct val="100000"/>
                        </a:lnSpc>
                        <a:spcBef>
                          <a:spcPts val="5"/>
                        </a:spcBef>
                      </a:pPr>
                      <a:r>
                        <a:rPr sz="1400" spc="-40" dirty="0">
                          <a:solidFill>
                            <a:srgbClr val="393939"/>
                          </a:solidFill>
                          <a:latin typeface="Calibri"/>
                          <a:cs typeface="Calibri"/>
                        </a:rPr>
                        <a:t>(APM</a:t>
                      </a:r>
                      <a:r>
                        <a:rPr sz="1400" spc="-60" dirty="0">
                          <a:solidFill>
                            <a:srgbClr val="393939"/>
                          </a:solidFill>
                          <a:latin typeface="Calibri"/>
                          <a:cs typeface="Calibri"/>
                        </a:rPr>
                        <a:t> </a:t>
                      </a:r>
                      <a:r>
                        <a:rPr sz="1400" spc="-40" dirty="0">
                          <a:solidFill>
                            <a:srgbClr val="393939"/>
                          </a:solidFill>
                          <a:latin typeface="Calibri"/>
                          <a:cs typeface="Calibri"/>
                        </a:rPr>
                        <a:t>SMP)</a:t>
                      </a:r>
                      <a:endParaRPr sz="1400">
                        <a:latin typeface="Calibri"/>
                        <a:cs typeface="Calibri"/>
                      </a:endParaRPr>
                    </a:p>
                    <a:p>
                      <a:pPr marL="266700" marR="422275" indent="-173990">
                        <a:lnSpc>
                          <a:spcPct val="100000"/>
                        </a:lnSpc>
                        <a:buFont typeface="Arial"/>
                        <a:buChar char="•"/>
                        <a:tabLst>
                          <a:tab pos="267335" algn="l"/>
                        </a:tabLst>
                      </a:pPr>
                      <a:r>
                        <a:rPr sz="1400" b="1" spc="-40" dirty="0">
                          <a:solidFill>
                            <a:srgbClr val="393939"/>
                          </a:solidFill>
                          <a:latin typeface="Calibri"/>
                          <a:cs typeface="Calibri"/>
                        </a:rPr>
                        <a:t>SPM </a:t>
                      </a:r>
                      <a:r>
                        <a:rPr sz="1400" b="1" spc="-55" dirty="0">
                          <a:solidFill>
                            <a:srgbClr val="393939"/>
                          </a:solidFill>
                          <a:latin typeface="Calibri"/>
                          <a:cs typeface="Calibri"/>
                        </a:rPr>
                        <a:t>kesehatan  </a:t>
                      </a:r>
                      <a:r>
                        <a:rPr sz="1400" spc="-60" dirty="0">
                          <a:solidFill>
                            <a:srgbClr val="393939"/>
                          </a:solidFill>
                          <a:latin typeface="Calibri"/>
                          <a:cs typeface="Calibri"/>
                        </a:rPr>
                        <a:t>(kesehatan </a:t>
                      </a:r>
                      <a:r>
                        <a:rPr sz="1400" spc="-40" dirty="0">
                          <a:solidFill>
                            <a:srgbClr val="393939"/>
                          </a:solidFill>
                          <a:latin typeface="Calibri"/>
                          <a:cs typeface="Calibri"/>
                        </a:rPr>
                        <a:t>ibu </a:t>
                      </a:r>
                      <a:r>
                        <a:rPr sz="1400" dirty="0">
                          <a:solidFill>
                            <a:srgbClr val="393939"/>
                          </a:solidFill>
                          <a:latin typeface="Calibri"/>
                          <a:cs typeface="Calibri"/>
                        </a:rPr>
                        <a:t>&amp;  </a:t>
                      </a:r>
                      <a:r>
                        <a:rPr sz="1400" spc="-45" dirty="0">
                          <a:solidFill>
                            <a:srgbClr val="393939"/>
                          </a:solidFill>
                          <a:latin typeface="Calibri"/>
                          <a:cs typeface="Calibri"/>
                        </a:rPr>
                        <a:t>anak,</a:t>
                      </a:r>
                      <a:r>
                        <a:rPr sz="1400" spc="-60" dirty="0">
                          <a:solidFill>
                            <a:srgbClr val="393939"/>
                          </a:solidFill>
                          <a:latin typeface="Calibri"/>
                          <a:cs typeface="Calibri"/>
                        </a:rPr>
                        <a:t> </a:t>
                      </a:r>
                      <a:r>
                        <a:rPr sz="1400" spc="-55" dirty="0">
                          <a:solidFill>
                            <a:srgbClr val="393939"/>
                          </a:solidFill>
                          <a:latin typeface="Calibri"/>
                          <a:cs typeface="Calibri"/>
                        </a:rPr>
                        <a:t>stunting)</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267335" indent="-174625">
                        <a:lnSpc>
                          <a:spcPct val="100000"/>
                        </a:lnSpc>
                        <a:spcBef>
                          <a:spcPts val="250"/>
                        </a:spcBef>
                        <a:buFont typeface="Arial"/>
                        <a:buChar char="•"/>
                        <a:tabLst>
                          <a:tab pos="267970" algn="l"/>
                        </a:tabLst>
                      </a:pPr>
                      <a:r>
                        <a:rPr sz="1400" b="1" spc="-40" dirty="0">
                          <a:solidFill>
                            <a:srgbClr val="393939"/>
                          </a:solidFill>
                          <a:latin typeface="Calibri"/>
                          <a:cs typeface="Calibri"/>
                        </a:rPr>
                        <a:t>SPM</a:t>
                      </a:r>
                      <a:r>
                        <a:rPr sz="1400" b="1" spc="-50" dirty="0">
                          <a:solidFill>
                            <a:srgbClr val="393939"/>
                          </a:solidFill>
                          <a:latin typeface="Calibri"/>
                          <a:cs typeface="Calibri"/>
                        </a:rPr>
                        <a:t> </a:t>
                      </a:r>
                      <a:r>
                        <a:rPr sz="1400" b="1" spc="-55" dirty="0">
                          <a:solidFill>
                            <a:srgbClr val="393939"/>
                          </a:solidFill>
                          <a:latin typeface="Calibri"/>
                          <a:cs typeface="Calibri"/>
                        </a:rPr>
                        <a:t>pendidikan</a:t>
                      </a:r>
                      <a:endParaRPr sz="1400">
                        <a:latin typeface="Calibri"/>
                        <a:cs typeface="Calibri"/>
                      </a:endParaRPr>
                    </a:p>
                    <a:p>
                      <a:pPr marL="267335">
                        <a:lnSpc>
                          <a:spcPct val="100000"/>
                        </a:lnSpc>
                        <a:spcBef>
                          <a:spcPts val="5"/>
                        </a:spcBef>
                      </a:pPr>
                      <a:r>
                        <a:rPr sz="1400" spc="-55" dirty="0">
                          <a:solidFill>
                            <a:srgbClr val="393939"/>
                          </a:solidFill>
                          <a:latin typeface="Calibri"/>
                          <a:cs typeface="Calibri"/>
                        </a:rPr>
                        <a:t>(tingkat</a:t>
                      </a:r>
                      <a:r>
                        <a:rPr sz="1400" spc="-10" dirty="0">
                          <a:solidFill>
                            <a:srgbClr val="393939"/>
                          </a:solidFill>
                          <a:latin typeface="Calibri"/>
                          <a:cs typeface="Calibri"/>
                        </a:rPr>
                        <a:t> </a:t>
                      </a:r>
                      <a:r>
                        <a:rPr sz="1400" spc="-40" dirty="0">
                          <a:solidFill>
                            <a:srgbClr val="393939"/>
                          </a:solidFill>
                          <a:latin typeface="Calibri"/>
                          <a:cs typeface="Calibri"/>
                        </a:rPr>
                        <a:t>SMP)</a:t>
                      </a:r>
                      <a:endParaRPr sz="1400">
                        <a:latin typeface="Calibri"/>
                        <a:cs typeface="Calibri"/>
                      </a:endParaRPr>
                    </a:p>
                    <a:p>
                      <a:pPr marL="267335" marR="464184" indent="-173990">
                        <a:lnSpc>
                          <a:spcPct val="100000"/>
                        </a:lnSpc>
                        <a:buFont typeface="Arial"/>
                        <a:buChar char="•"/>
                        <a:tabLst>
                          <a:tab pos="267970" algn="l"/>
                        </a:tabLst>
                      </a:pPr>
                      <a:r>
                        <a:rPr sz="1400" b="1" spc="-40" dirty="0">
                          <a:solidFill>
                            <a:srgbClr val="393939"/>
                          </a:solidFill>
                          <a:latin typeface="Calibri"/>
                          <a:cs typeface="Calibri"/>
                        </a:rPr>
                        <a:t>SPM</a:t>
                      </a:r>
                      <a:r>
                        <a:rPr sz="1400" b="1" spc="-120" dirty="0">
                          <a:solidFill>
                            <a:srgbClr val="393939"/>
                          </a:solidFill>
                          <a:latin typeface="Calibri"/>
                          <a:cs typeface="Calibri"/>
                        </a:rPr>
                        <a:t> </a:t>
                      </a:r>
                      <a:r>
                        <a:rPr sz="1400" b="1" spc="-55" dirty="0">
                          <a:solidFill>
                            <a:srgbClr val="393939"/>
                          </a:solidFill>
                          <a:latin typeface="Calibri"/>
                          <a:cs typeface="Calibri"/>
                        </a:rPr>
                        <a:t>kesehatan  </a:t>
                      </a:r>
                      <a:r>
                        <a:rPr sz="1400" spc="-40" dirty="0">
                          <a:solidFill>
                            <a:srgbClr val="393939"/>
                          </a:solidFill>
                          <a:latin typeface="Calibri"/>
                          <a:cs typeface="Calibri"/>
                        </a:rPr>
                        <a:t>(gizi </a:t>
                      </a:r>
                      <a:r>
                        <a:rPr sz="1400" spc="-50" dirty="0">
                          <a:solidFill>
                            <a:srgbClr val="393939"/>
                          </a:solidFill>
                          <a:latin typeface="Calibri"/>
                          <a:cs typeface="Calibri"/>
                        </a:rPr>
                        <a:t>buruk </a:t>
                      </a:r>
                      <a:r>
                        <a:rPr sz="1400" spc="-40" dirty="0">
                          <a:solidFill>
                            <a:srgbClr val="393939"/>
                          </a:solidFill>
                          <a:latin typeface="Calibri"/>
                          <a:cs typeface="Calibri"/>
                        </a:rPr>
                        <a:t>dan  </a:t>
                      </a:r>
                      <a:r>
                        <a:rPr sz="1400" spc="-55" dirty="0">
                          <a:solidFill>
                            <a:srgbClr val="393939"/>
                          </a:solidFill>
                          <a:latin typeface="Calibri"/>
                          <a:cs typeface="Calibri"/>
                        </a:rPr>
                        <a:t>pelayanan  </a:t>
                      </a:r>
                      <a:r>
                        <a:rPr sz="1400" spc="-60" dirty="0">
                          <a:solidFill>
                            <a:srgbClr val="393939"/>
                          </a:solidFill>
                          <a:latin typeface="Calibri"/>
                          <a:cs typeface="Calibri"/>
                        </a:rPr>
                        <a:t>kesehatan</a:t>
                      </a:r>
                      <a:r>
                        <a:rPr sz="1400" spc="-35" dirty="0">
                          <a:solidFill>
                            <a:srgbClr val="393939"/>
                          </a:solidFill>
                          <a:latin typeface="Calibri"/>
                          <a:cs typeface="Calibri"/>
                        </a:rPr>
                        <a:t> </a:t>
                      </a:r>
                      <a:r>
                        <a:rPr sz="1400" spc="-50" dirty="0">
                          <a:solidFill>
                            <a:srgbClr val="393939"/>
                          </a:solidFill>
                          <a:latin typeface="Calibri"/>
                          <a:cs typeface="Calibri"/>
                        </a:rPr>
                        <a:t>bayi)</a:t>
                      </a:r>
                      <a:endParaRPr sz="1400">
                        <a:latin typeface="Calibri"/>
                        <a:cs typeface="Calibri"/>
                      </a:endParaRPr>
                    </a:p>
                  </a:txBody>
                  <a:tcPr marL="0" marR="0" marT="23813"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r>
              <a:tr h="685819">
                <a:tc>
                  <a:txBody>
                    <a:bodyPr/>
                    <a:lstStyle/>
                    <a:p>
                      <a:pPr marL="91440" marR="340360">
                        <a:lnSpc>
                          <a:spcPct val="100000"/>
                        </a:lnSpc>
                        <a:spcBef>
                          <a:spcPts val="259"/>
                        </a:spcBef>
                      </a:pPr>
                      <a:r>
                        <a:rPr sz="1400" spc="-55" dirty="0">
                          <a:solidFill>
                            <a:srgbClr val="393939"/>
                          </a:solidFill>
                          <a:latin typeface="Calibri"/>
                          <a:cs typeface="Calibri"/>
                        </a:rPr>
                        <a:t>Meningkatkan </a:t>
                      </a:r>
                      <a:r>
                        <a:rPr sz="1400" b="1" spc="-50" dirty="0">
                          <a:solidFill>
                            <a:srgbClr val="393939"/>
                          </a:solidFill>
                          <a:latin typeface="Calibri"/>
                          <a:cs typeface="Calibri"/>
                        </a:rPr>
                        <a:t>efisiensi  </a:t>
                      </a:r>
                      <a:r>
                        <a:rPr sz="1400" b="1" spc="-45" dirty="0">
                          <a:solidFill>
                            <a:srgbClr val="393939"/>
                          </a:solidFill>
                          <a:latin typeface="Calibri"/>
                          <a:cs typeface="Calibri"/>
                        </a:rPr>
                        <a:t>penggunaan</a:t>
                      </a:r>
                      <a:r>
                        <a:rPr sz="1400" b="1" spc="-65" dirty="0">
                          <a:solidFill>
                            <a:srgbClr val="393939"/>
                          </a:solidFill>
                          <a:latin typeface="Calibri"/>
                          <a:cs typeface="Calibri"/>
                        </a:rPr>
                        <a:t> </a:t>
                      </a:r>
                      <a:r>
                        <a:rPr sz="1400" b="1" spc="-40" dirty="0">
                          <a:solidFill>
                            <a:srgbClr val="393939"/>
                          </a:solidFill>
                          <a:latin typeface="Calibri"/>
                          <a:cs typeface="Calibri"/>
                        </a:rPr>
                        <a:t>APBD</a:t>
                      </a:r>
                      <a:endParaRPr sz="1400">
                        <a:latin typeface="Calibri"/>
                        <a:cs typeface="Calibri"/>
                      </a:endParaRPr>
                    </a:p>
                  </a:txBody>
                  <a:tcPr marL="0" marR="0" marT="24764" marB="0">
                    <a:lnL w="12700">
                      <a:solidFill>
                        <a:srgbClr val="FFFFFF"/>
                      </a:solidFill>
                      <a:prstDash val="solid"/>
                    </a:lnL>
                    <a:lnR w="38100">
                      <a:solidFill>
                        <a:srgbClr val="FFFFFF"/>
                      </a:solidFill>
                      <a:prstDash val="solid"/>
                    </a:lnR>
                    <a:lnT w="38100">
                      <a:solidFill>
                        <a:srgbClr val="FFFFFF"/>
                      </a:solidFill>
                      <a:prstDash val="solid"/>
                    </a:lnT>
                    <a:lnB w="12700">
                      <a:solidFill>
                        <a:srgbClr val="FFFFFF"/>
                      </a:solidFill>
                      <a:prstDash val="solid"/>
                    </a:lnB>
                    <a:solidFill>
                      <a:srgbClr val="D2DEEE"/>
                    </a:solidFill>
                  </a:tcPr>
                </a:tc>
                <a:tc>
                  <a:txBody>
                    <a:bodyPr/>
                    <a:lstStyle/>
                    <a:p>
                      <a:pPr marL="92075" marR="373380">
                        <a:lnSpc>
                          <a:spcPct val="100000"/>
                        </a:lnSpc>
                        <a:spcBef>
                          <a:spcPts val="259"/>
                        </a:spcBef>
                      </a:pPr>
                      <a:r>
                        <a:rPr sz="1400" spc="-50" dirty="0">
                          <a:solidFill>
                            <a:srgbClr val="393939"/>
                          </a:solidFill>
                          <a:latin typeface="Calibri"/>
                          <a:cs typeface="Calibri"/>
                        </a:rPr>
                        <a:t>Optimasi belanja </a:t>
                      </a:r>
                      <a:r>
                        <a:rPr sz="1400" spc="-40" dirty="0">
                          <a:solidFill>
                            <a:srgbClr val="393939"/>
                          </a:solidFill>
                          <a:latin typeface="Calibri"/>
                          <a:cs typeface="Calibri"/>
                        </a:rPr>
                        <a:t>modal  </a:t>
                      </a:r>
                      <a:r>
                        <a:rPr sz="1400" spc="-55" dirty="0">
                          <a:solidFill>
                            <a:srgbClr val="393939"/>
                          </a:solidFill>
                          <a:latin typeface="Calibri"/>
                          <a:cs typeface="Calibri"/>
                        </a:rPr>
                        <a:t>produktif (infrastruktur  </a:t>
                      </a:r>
                      <a:r>
                        <a:rPr sz="1400" spc="-60" dirty="0">
                          <a:solidFill>
                            <a:srgbClr val="393939"/>
                          </a:solidFill>
                          <a:latin typeface="Calibri"/>
                          <a:cs typeface="Calibri"/>
                        </a:rPr>
                        <a:t>strategis)</a:t>
                      </a:r>
                      <a:endParaRPr sz="1400">
                        <a:latin typeface="Calibri"/>
                        <a:cs typeface="Calibri"/>
                      </a:endParaRPr>
                    </a:p>
                  </a:txBody>
                  <a:tcPr marL="0" marR="0" marT="24764" marB="0">
                    <a:lnL w="38100">
                      <a:solidFill>
                        <a:srgbClr val="FFFFFF"/>
                      </a:solidFill>
                      <a:prstDash val="solid"/>
                    </a:lnL>
                    <a:lnR w="38100">
                      <a:solidFill>
                        <a:srgbClr val="FFFFFF"/>
                      </a:solidFill>
                      <a:prstDash val="solid"/>
                    </a:lnR>
                    <a:lnT w="38100">
                      <a:solidFill>
                        <a:srgbClr val="FFFFFF"/>
                      </a:solidFill>
                      <a:prstDash val="solid"/>
                    </a:lnT>
                    <a:lnB w="12700">
                      <a:solidFill>
                        <a:srgbClr val="FFFFFF"/>
                      </a:solidFill>
                      <a:prstDash val="solid"/>
                    </a:lnB>
                    <a:solidFill>
                      <a:srgbClr val="D2DEEE"/>
                    </a:solidFill>
                  </a:tcPr>
                </a:tc>
                <a:tc gridSpan="3">
                  <a:txBody>
                    <a:bodyPr/>
                    <a:lstStyle/>
                    <a:p>
                      <a:pPr marL="92710" marR="347345">
                        <a:lnSpc>
                          <a:spcPct val="100000"/>
                        </a:lnSpc>
                        <a:spcBef>
                          <a:spcPts val="259"/>
                        </a:spcBef>
                      </a:pPr>
                      <a:r>
                        <a:rPr sz="1400" spc="-55" dirty="0">
                          <a:solidFill>
                            <a:srgbClr val="393939"/>
                          </a:solidFill>
                          <a:latin typeface="Calibri"/>
                          <a:cs typeface="Calibri"/>
                        </a:rPr>
                        <a:t>Meningkatkan </a:t>
                      </a:r>
                      <a:r>
                        <a:rPr sz="1400" spc="-50" dirty="0">
                          <a:solidFill>
                            <a:srgbClr val="393939"/>
                          </a:solidFill>
                          <a:latin typeface="Calibri"/>
                          <a:cs typeface="Calibri"/>
                        </a:rPr>
                        <a:t>belanja langsung </a:t>
                      </a:r>
                      <a:r>
                        <a:rPr sz="1400" spc="-40" dirty="0">
                          <a:solidFill>
                            <a:srgbClr val="393939"/>
                          </a:solidFill>
                          <a:latin typeface="Calibri"/>
                          <a:cs typeface="Calibri"/>
                        </a:rPr>
                        <a:t>APBD </a:t>
                      </a:r>
                      <a:r>
                        <a:rPr sz="1400" spc="-55" dirty="0">
                          <a:solidFill>
                            <a:srgbClr val="393939"/>
                          </a:solidFill>
                          <a:latin typeface="Calibri"/>
                          <a:cs typeface="Calibri"/>
                        </a:rPr>
                        <a:t>dengan memanfaatkan </a:t>
                      </a:r>
                      <a:r>
                        <a:rPr sz="1400" spc="-50" dirty="0">
                          <a:solidFill>
                            <a:srgbClr val="393939"/>
                          </a:solidFill>
                          <a:latin typeface="Calibri"/>
                          <a:cs typeface="Calibri"/>
                        </a:rPr>
                        <a:t>/produk  </a:t>
                      </a:r>
                      <a:r>
                        <a:rPr sz="1400" spc="-45" dirty="0">
                          <a:solidFill>
                            <a:srgbClr val="393939"/>
                          </a:solidFill>
                          <a:latin typeface="Calibri"/>
                          <a:cs typeface="Calibri"/>
                        </a:rPr>
                        <a:t>lokal</a:t>
                      </a:r>
                      <a:endParaRPr sz="1400" dirty="0">
                        <a:latin typeface="Calibri"/>
                        <a:cs typeface="Calibri"/>
                      </a:endParaRPr>
                    </a:p>
                  </a:txBody>
                  <a:tcPr marL="0" marR="0" marT="24764" marB="0">
                    <a:lnL w="381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r>
            </a:tbl>
          </a:graphicData>
        </a:graphic>
      </p:graphicFrame>
      <p:sp>
        <p:nvSpPr>
          <p:cNvPr id="14" name="Title 13"/>
          <p:cNvSpPr>
            <a:spLocks noGrp="1"/>
          </p:cNvSpPr>
          <p:nvPr>
            <p:ph type="title"/>
          </p:nvPr>
        </p:nvSpPr>
        <p:spPr/>
        <p:txBody>
          <a:bodyPr/>
          <a:lstStyle/>
          <a:p>
            <a:endParaRPr lang="id-ID" dirty="0"/>
          </a:p>
        </p:txBody>
      </p:sp>
      <p:sp>
        <p:nvSpPr>
          <p:cNvPr id="15" name="object 12"/>
          <p:cNvSpPr txBox="1">
            <a:spLocks/>
          </p:cNvSpPr>
          <p:nvPr/>
        </p:nvSpPr>
        <p:spPr>
          <a:xfrm>
            <a:off x="0" y="-20838"/>
            <a:ext cx="9143999" cy="687207"/>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9525" algn="ctr">
              <a:lnSpc>
                <a:spcPct val="100000"/>
              </a:lnSpc>
              <a:spcBef>
                <a:spcPts val="79"/>
              </a:spcBef>
            </a:pPr>
            <a:r>
              <a:rPr lang="id-ID" spc="-26" smtClean="0"/>
              <a:t>STRATEGI </a:t>
            </a:r>
            <a:r>
              <a:rPr lang="id-ID" spc="-120" smtClean="0"/>
              <a:t>TATA </a:t>
            </a:r>
            <a:r>
              <a:rPr lang="id-ID" spc="-11" smtClean="0"/>
              <a:t>KELOLA</a:t>
            </a:r>
            <a:r>
              <a:rPr lang="id-ID" spc="-214" smtClean="0"/>
              <a:t> </a:t>
            </a:r>
            <a:r>
              <a:rPr lang="id-ID" spc="-15" smtClean="0"/>
              <a:t>PEMERINTAHAN</a:t>
            </a:r>
            <a:endParaRPr lang="id-ID" spc="-15" dirty="0"/>
          </a:p>
        </p:txBody>
      </p:sp>
      <p:sp>
        <p:nvSpPr>
          <p:cNvPr id="16" name="Slide Number Placeholder 15"/>
          <p:cNvSpPr>
            <a:spLocks noGrp="1"/>
          </p:cNvSpPr>
          <p:nvPr>
            <p:ph type="sldNum" sz="quarter" idx="12"/>
          </p:nvPr>
        </p:nvSpPr>
        <p:spPr/>
        <p:txBody>
          <a:bodyPr/>
          <a:lstStyle/>
          <a:p>
            <a:fld id="{9CD5A045-6D39-4879-8E20-C877BE4435CE}" type="slidenum">
              <a:rPr lang="en-US" smtClean="0"/>
              <a:t>93</a:t>
            </a:fld>
            <a:endParaRPr lang="en-US"/>
          </a:p>
        </p:txBody>
      </p:sp>
      <p:sp>
        <p:nvSpPr>
          <p:cNvPr id="17" name="Rectangle 16">
            <a:extLst/>
          </p:cNvPr>
          <p:cNvSpPr/>
          <p:nvPr/>
        </p:nvSpPr>
        <p:spPr>
          <a:xfrm>
            <a:off x="241458" y="6622057"/>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2291723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sp>
        <p:nvSpPr>
          <p:cNvPr id="12" name="object 12"/>
          <p:cNvSpPr txBox="1">
            <a:spLocks noGrp="1"/>
          </p:cNvSpPr>
          <p:nvPr>
            <p:ph type="title"/>
          </p:nvPr>
        </p:nvSpPr>
        <p:spPr>
          <a:xfrm>
            <a:off x="0" y="-20838"/>
            <a:ext cx="9143999" cy="687207"/>
          </a:xfrm>
          <a:prstGeom prst="rect">
            <a:avLst/>
          </a:prstGeom>
        </p:spPr>
        <p:txBody>
          <a:bodyPr vert="horz" wrap="square" lIns="0" tIns="10001" rIns="0" bIns="0" rtlCol="0" anchor="ctr">
            <a:spAutoFit/>
          </a:bodyPr>
          <a:lstStyle/>
          <a:p>
            <a:pPr marL="9525" algn="ctr">
              <a:lnSpc>
                <a:spcPct val="100000"/>
              </a:lnSpc>
              <a:spcBef>
                <a:spcPts val="79"/>
              </a:spcBef>
            </a:pPr>
            <a:r>
              <a:rPr spc="-26" dirty="0" smtClean="0"/>
              <a:t>STRATEGI </a:t>
            </a:r>
            <a:r>
              <a:rPr spc="-120" dirty="0"/>
              <a:t>TATA </a:t>
            </a:r>
            <a:r>
              <a:rPr spc="-11" dirty="0"/>
              <a:t>KELOLA</a:t>
            </a:r>
            <a:r>
              <a:rPr spc="-214" dirty="0"/>
              <a:t> </a:t>
            </a:r>
            <a:r>
              <a:rPr spc="-15" dirty="0"/>
              <a:t>PEMERINTAHAN</a:t>
            </a:r>
          </a:p>
        </p:txBody>
      </p:sp>
      <p:graphicFrame>
        <p:nvGraphicFramePr>
          <p:cNvPr id="13" name="object 13"/>
          <p:cNvGraphicFramePr>
            <a:graphicFrameLocks noGrp="1"/>
          </p:cNvGraphicFramePr>
          <p:nvPr/>
        </p:nvGraphicFramePr>
        <p:xfrm>
          <a:off x="194748" y="1464850"/>
          <a:ext cx="8753951" cy="4487319"/>
        </p:xfrm>
        <a:graphic>
          <a:graphicData uri="http://schemas.openxmlformats.org/drawingml/2006/table">
            <a:tbl>
              <a:tblPr firstRow="1" bandRow="1">
                <a:tableStyleId>{2D5ABB26-0587-4C30-8999-92F81FD0307C}</a:tableStyleId>
              </a:tblPr>
              <a:tblGrid>
                <a:gridCol w="2097881"/>
                <a:gridCol w="1815465"/>
                <a:gridCol w="1603534"/>
                <a:gridCol w="1838325"/>
                <a:gridCol w="1398746"/>
              </a:tblGrid>
              <a:tr h="378523">
                <a:tc>
                  <a:txBody>
                    <a:bodyPr/>
                    <a:lstStyle/>
                    <a:p>
                      <a:pPr>
                        <a:lnSpc>
                          <a:spcPct val="100000"/>
                        </a:lnSpc>
                      </a:pPr>
                      <a:endParaRPr sz="1400">
                        <a:latin typeface="Times New Roman"/>
                        <a:cs typeface="Times New Roman"/>
                      </a:endParaRPr>
                    </a:p>
                  </a:txBody>
                  <a:tcPr marL="0" marR="0" marT="0" marB="0">
                    <a:lnL w="127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tcPr>
                </a:tc>
                <a:tc>
                  <a:txBody>
                    <a:bodyPr/>
                    <a:lstStyle/>
                    <a:p>
                      <a:pPr marL="726440">
                        <a:lnSpc>
                          <a:spcPct val="100000"/>
                        </a:lnSpc>
                        <a:spcBef>
                          <a:spcPts val="790"/>
                        </a:spcBef>
                      </a:pPr>
                      <a:r>
                        <a:rPr sz="1400" b="1" spc="-20" dirty="0">
                          <a:solidFill>
                            <a:srgbClr val="FFFFFF"/>
                          </a:solidFill>
                          <a:latin typeface="Calibri"/>
                          <a:cs typeface="Calibri"/>
                        </a:rPr>
                        <a:t>SULAWESI</a:t>
                      </a:r>
                      <a:endParaRPr sz="1400">
                        <a:latin typeface="Calibri"/>
                        <a:cs typeface="Calibri"/>
                      </a:endParaRPr>
                    </a:p>
                  </a:txBody>
                  <a:tcPr marL="0" marR="0" marT="75248"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236220">
                        <a:lnSpc>
                          <a:spcPct val="100000"/>
                        </a:lnSpc>
                        <a:spcBef>
                          <a:spcPts val="790"/>
                        </a:spcBef>
                      </a:pPr>
                      <a:r>
                        <a:rPr sz="1400" b="1" spc="-15" dirty="0">
                          <a:solidFill>
                            <a:srgbClr val="FFFFFF"/>
                          </a:solidFill>
                          <a:latin typeface="Calibri"/>
                          <a:cs typeface="Calibri"/>
                        </a:rPr>
                        <a:t>NUSA</a:t>
                      </a:r>
                      <a:r>
                        <a:rPr sz="1400" b="1" spc="-10" dirty="0">
                          <a:solidFill>
                            <a:srgbClr val="FFFFFF"/>
                          </a:solidFill>
                          <a:latin typeface="Calibri"/>
                          <a:cs typeface="Calibri"/>
                        </a:rPr>
                        <a:t> </a:t>
                      </a:r>
                      <a:r>
                        <a:rPr sz="1400" b="1" spc="-5" dirty="0">
                          <a:solidFill>
                            <a:srgbClr val="FFFFFF"/>
                          </a:solidFill>
                          <a:latin typeface="Calibri"/>
                          <a:cs typeface="Calibri"/>
                        </a:rPr>
                        <a:t>TENGGARA</a:t>
                      </a:r>
                      <a:endParaRPr sz="1400">
                        <a:latin typeface="Calibri"/>
                        <a:cs typeface="Calibri"/>
                      </a:endParaRPr>
                    </a:p>
                  </a:txBody>
                  <a:tcPr marL="0" marR="0" marT="75248"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801370">
                        <a:lnSpc>
                          <a:spcPct val="100000"/>
                        </a:lnSpc>
                        <a:spcBef>
                          <a:spcPts val="790"/>
                        </a:spcBef>
                      </a:pPr>
                      <a:r>
                        <a:rPr sz="1400" b="1" spc="-15" dirty="0">
                          <a:solidFill>
                            <a:srgbClr val="FFFFFF"/>
                          </a:solidFill>
                          <a:latin typeface="Calibri"/>
                          <a:cs typeface="Calibri"/>
                        </a:rPr>
                        <a:t>MALUKU</a:t>
                      </a:r>
                      <a:endParaRPr sz="1400">
                        <a:latin typeface="Calibri"/>
                        <a:cs typeface="Calibri"/>
                      </a:endParaRPr>
                    </a:p>
                  </a:txBody>
                  <a:tcPr marL="0" marR="0" marT="75248" marB="0">
                    <a:lnL w="38100">
                      <a:solidFill>
                        <a:srgbClr val="FFFFFF"/>
                      </a:solidFill>
                      <a:prstDash val="solid"/>
                    </a:lnL>
                    <a:lnR w="38100">
                      <a:solidFill>
                        <a:srgbClr val="FFFFFF"/>
                      </a:solidFill>
                      <a:prstDash val="solid"/>
                    </a:lnR>
                    <a:lnT w="12700">
                      <a:solidFill>
                        <a:srgbClr val="FFFFFF"/>
                      </a:solidFill>
                      <a:prstDash val="solid"/>
                    </a:lnT>
                    <a:lnB w="38100">
                      <a:solidFill>
                        <a:srgbClr val="FFFFFF"/>
                      </a:solidFill>
                      <a:prstDash val="solid"/>
                    </a:lnB>
                    <a:solidFill>
                      <a:srgbClr val="5B9BD4"/>
                    </a:solidFill>
                  </a:tcPr>
                </a:tc>
                <a:tc>
                  <a:txBody>
                    <a:bodyPr/>
                    <a:lstStyle/>
                    <a:p>
                      <a:pPr marL="612775">
                        <a:lnSpc>
                          <a:spcPct val="100000"/>
                        </a:lnSpc>
                        <a:spcBef>
                          <a:spcPts val="790"/>
                        </a:spcBef>
                      </a:pPr>
                      <a:r>
                        <a:rPr sz="1400" b="1" spc="-40" dirty="0">
                          <a:solidFill>
                            <a:srgbClr val="FFFFFF"/>
                          </a:solidFill>
                          <a:latin typeface="Calibri"/>
                          <a:cs typeface="Calibri"/>
                        </a:rPr>
                        <a:t>PAPUA</a:t>
                      </a:r>
                      <a:endParaRPr sz="1400">
                        <a:latin typeface="Calibri"/>
                        <a:cs typeface="Calibri"/>
                      </a:endParaRPr>
                    </a:p>
                  </a:txBody>
                  <a:tcPr marL="0" marR="0" marT="75248" marB="0">
                    <a:lnL w="381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B9BD4"/>
                    </a:solidFill>
                  </a:tcPr>
                </a:tc>
              </a:tr>
              <a:tr h="530733">
                <a:tc>
                  <a:txBody>
                    <a:bodyPr/>
                    <a:lstStyle/>
                    <a:p>
                      <a:pPr marL="91440">
                        <a:lnSpc>
                          <a:spcPct val="100000"/>
                        </a:lnSpc>
                        <a:spcBef>
                          <a:spcPts val="245"/>
                        </a:spcBef>
                      </a:pPr>
                      <a:r>
                        <a:rPr sz="1400" spc="-60" dirty="0">
                          <a:solidFill>
                            <a:srgbClr val="393939"/>
                          </a:solidFill>
                          <a:latin typeface="Calibri"/>
                          <a:cs typeface="Calibri"/>
                        </a:rPr>
                        <a:t>Meningkatkan </a:t>
                      </a:r>
                      <a:r>
                        <a:rPr sz="1400" spc="-85" dirty="0">
                          <a:solidFill>
                            <a:srgbClr val="393939"/>
                          </a:solidFill>
                          <a:latin typeface="Calibri"/>
                          <a:cs typeface="Calibri"/>
                        </a:rPr>
                        <a:t>PAD</a:t>
                      </a:r>
                      <a:r>
                        <a:rPr sz="1400" spc="-10" dirty="0">
                          <a:solidFill>
                            <a:srgbClr val="393939"/>
                          </a:solidFill>
                          <a:latin typeface="Calibri"/>
                          <a:cs typeface="Calibri"/>
                        </a:rPr>
                        <a:t> </a:t>
                      </a:r>
                      <a:r>
                        <a:rPr sz="1400" spc="-65" dirty="0">
                          <a:solidFill>
                            <a:srgbClr val="393939"/>
                          </a:solidFill>
                          <a:latin typeface="Calibri"/>
                          <a:cs typeface="Calibri"/>
                        </a:rPr>
                        <a:t>melalui</a:t>
                      </a:r>
                      <a:endParaRPr sz="1400">
                        <a:latin typeface="Calibri"/>
                        <a:cs typeface="Calibri"/>
                      </a:endParaRPr>
                    </a:p>
                    <a:p>
                      <a:pPr marL="91440">
                        <a:lnSpc>
                          <a:spcPct val="100000"/>
                        </a:lnSpc>
                      </a:pPr>
                      <a:r>
                        <a:rPr sz="1400" b="1" spc="-80" dirty="0">
                          <a:solidFill>
                            <a:srgbClr val="393939"/>
                          </a:solidFill>
                          <a:latin typeface="Calibri"/>
                          <a:cs typeface="Calibri"/>
                        </a:rPr>
                        <a:t>ekstensifikasi </a:t>
                      </a:r>
                      <a:r>
                        <a:rPr sz="1400" spc="-40" dirty="0">
                          <a:solidFill>
                            <a:srgbClr val="393939"/>
                          </a:solidFill>
                          <a:latin typeface="Calibri"/>
                          <a:cs typeface="Calibri"/>
                        </a:rPr>
                        <a:t>dan</a:t>
                      </a:r>
                      <a:r>
                        <a:rPr sz="1400" spc="-70" dirty="0">
                          <a:solidFill>
                            <a:srgbClr val="393939"/>
                          </a:solidFill>
                          <a:latin typeface="Calibri"/>
                          <a:cs typeface="Calibri"/>
                        </a:rPr>
                        <a:t> </a:t>
                      </a:r>
                      <a:r>
                        <a:rPr sz="1400" b="1" spc="-80" dirty="0">
                          <a:solidFill>
                            <a:srgbClr val="393939"/>
                          </a:solidFill>
                          <a:latin typeface="Calibri"/>
                          <a:cs typeface="Calibri"/>
                        </a:rPr>
                        <a:t>intensifikasi</a:t>
                      </a:r>
                      <a:endParaRPr sz="1400">
                        <a:latin typeface="Calibri"/>
                        <a:cs typeface="Calibri"/>
                      </a:endParaRPr>
                    </a:p>
                  </a:txBody>
                  <a:tcPr marL="0" marR="0" marT="23336"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gridSpan="4">
                  <a:txBody>
                    <a:bodyPr/>
                    <a:lstStyle/>
                    <a:p>
                      <a:pPr marL="266065" indent="-173990">
                        <a:lnSpc>
                          <a:spcPct val="100000"/>
                        </a:lnSpc>
                        <a:spcBef>
                          <a:spcPts val="245"/>
                        </a:spcBef>
                        <a:buFont typeface="Arial"/>
                        <a:buChar char="•"/>
                        <a:tabLst>
                          <a:tab pos="266065" algn="l"/>
                        </a:tabLst>
                      </a:pPr>
                      <a:r>
                        <a:rPr sz="1400" spc="-55" dirty="0">
                          <a:solidFill>
                            <a:srgbClr val="393939"/>
                          </a:solidFill>
                          <a:latin typeface="Calibri"/>
                          <a:cs typeface="Calibri"/>
                        </a:rPr>
                        <a:t>Perluasan </a:t>
                      </a:r>
                      <a:r>
                        <a:rPr sz="1400" spc="-45" dirty="0">
                          <a:solidFill>
                            <a:srgbClr val="393939"/>
                          </a:solidFill>
                          <a:latin typeface="Calibri"/>
                          <a:cs typeface="Calibri"/>
                        </a:rPr>
                        <a:t>basis pajak </a:t>
                      </a:r>
                      <a:r>
                        <a:rPr sz="1400" spc="-40" dirty="0">
                          <a:solidFill>
                            <a:srgbClr val="393939"/>
                          </a:solidFill>
                          <a:latin typeface="Calibri"/>
                          <a:cs typeface="Calibri"/>
                        </a:rPr>
                        <a:t>dan </a:t>
                      </a:r>
                      <a:r>
                        <a:rPr sz="1400" spc="-55" dirty="0">
                          <a:solidFill>
                            <a:srgbClr val="393939"/>
                          </a:solidFill>
                          <a:latin typeface="Calibri"/>
                          <a:cs typeface="Calibri"/>
                        </a:rPr>
                        <a:t>retribusi daerah, </a:t>
                      </a:r>
                      <a:r>
                        <a:rPr sz="1400" spc="-60" dirty="0">
                          <a:solidFill>
                            <a:srgbClr val="393939"/>
                          </a:solidFill>
                          <a:latin typeface="Calibri"/>
                          <a:cs typeface="Calibri"/>
                        </a:rPr>
                        <a:t>khususnya </a:t>
                      </a:r>
                      <a:r>
                        <a:rPr sz="1400" spc="-30" dirty="0">
                          <a:solidFill>
                            <a:srgbClr val="393939"/>
                          </a:solidFill>
                          <a:latin typeface="Calibri"/>
                          <a:cs typeface="Calibri"/>
                        </a:rPr>
                        <a:t>PBB </a:t>
                      </a:r>
                      <a:r>
                        <a:rPr sz="1400" spc="-25" dirty="0">
                          <a:solidFill>
                            <a:srgbClr val="393939"/>
                          </a:solidFill>
                          <a:latin typeface="Calibri"/>
                          <a:cs typeface="Calibri"/>
                        </a:rPr>
                        <a:t>P3 </a:t>
                      </a:r>
                      <a:r>
                        <a:rPr sz="1400" spc="-35" dirty="0">
                          <a:solidFill>
                            <a:srgbClr val="393939"/>
                          </a:solidFill>
                          <a:latin typeface="Calibri"/>
                          <a:cs typeface="Calibri"/>
                        </a:rPr>
                        <a:t>non </a:t>
                      </a:r>
                      <a:r>
                        <a:rPr sz="1400" spc="-60" dirty="0">
                          <a:solidFill>
                            <a:srgbClr val="393939"/>
                          </a:solidFill>
                          <a:latin typeface="Calibri"/>
                          <a:cs typeface="Calibri"/>
                        </a:rPr>
                        <a:t>perkotaan </a:t>
                      </a:r>
                      <a:r>
                        <a:rPr sz="1400" spc="-40" dirty="0">
                          <a:solidFill>
                            <a:srgbClr val="393939"/>
                          </a:solidFill>
                          <a:latin typeface="Calibri"/>
                          <a:cs typeface="Calibri"/>
                        </a:rPr>
                        <a:t>dan </a:t>
                      </a:r>
                      <a:r>
                        <a:rPr sz="1400" spc="-30" dirty="0">
                          <a:solidFill>
                            <a:srgbClr val="393939"/>
                          </a:solidFill>
                          <a:latin typeface="Calibri"/>
                          <a:cs typeface="Calibri"/>
                        </a:rPr>
                        <a:t>PBB</a:t>
                      </a:r>
                      <a:r>
                        <a:rPr sz="1400" spc="-170" dirty="0">
                          <a:solidFill>
                            <a:srgbClr val="393939"/>
                          </a:solidFill>
                          <a:latin typeface="Calibri"/>
                          <a:cs typeface="Calibri"/>
                        </a:rPr>
                        <a:t> </a:t>
                      </a:r>
                      <a:r>
                        <a:rPr sz="1400" spc="-25" dirty="0">
                          <a:solidFill>
                            <a:srgbClr val="393939"/>
                          </a:solidFill>
                          <a:latin typeface="Calibri"/>
                          <a:cs typeface="Calibri"/>
                        </a:rPr>
                        <a:t>P2</a:t>
                      </a:r>
                      <a:endParaRPr sz="1400">
                        <a:latin typeface="Calibri"/>
                        <a:cs typeface="Calibri"/>
                      </a:endParaRPr>
                    </a:p>
                    <a:p>
                      <a:pPr marL="266065" indent="-173990">
                        <a:lnSpc>
                          <a:spcPct val="100000"/>
                        </a:lnSpc>
                        <a:buFont typeface="Arial"/>
                        <a:buChar char="•"/>
                        <a:tabLst>
                          <a:tab pos="266065" algn="l"/>
                        </a:tabLst>
                      </a:pPr>
                      <a:r>
                        <a:rPr sz="1400" spc="-60" dirty="0">
                          <a:solidFill>
                            <a:srgbClr val="393939"/>
                          </a:solidFill>
                          <a:latin typeface="Calibri"/>
                          <a:cs typeface="Calibri"/>
                        </a:rPr>
                        <a:t>Administrasi </a:t>
                      </a:r>
                      <a:r>
                        <a:rPr sz="1400" spc="-55" dirty="0">
                          <a:solidFill>
                            <a:srgbClr val="393939"/>
                          </a:solidFill>
                          <a:latin typeface="Calibri"/>
                          <a:cs typeface="Calibri"/>
                        </a:rPr>
                        <a:t>perpajakan</a:t>
                      </a:r>
                      <a:r>
                        <a:rPr sz="1400" spc="45" dirty="0">
                          <a:solidFill>
                            <a:srgbClr val="393939"/>
                          </a:solidFill>
                          <a:latin typeface="Calibri"/>
                          <a:cs typeface="Calibri"/>
                        </a:rPr>
                        <a:t> </a:t>
                      </a:r>
                      <a:r>
                        <a:rPr sz="1400" spc="-55" dirty="0">
                          <a:solidFill>
                            <a:srgbClr val="393939"/>
                          </a:solidFill>
                          <a:latin typeface="Calibri"/>
                          <a:cs typeface="Calibri"/>
                        </a:rPr>
                        <a:t>daerah</a:t>
                      </a:r>
                      <a:endParaRPr sz="1400">
                        <a:latin typeface="Calibri"/>
                        <a:cs typeface="Calibri"/>
                      </a:endParaRPr>
                    </a:p>
                  </a:txBody>
                  <a:tcPr marL="0" marR="0" marT="23336"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891540">
                <a:tc>
                  <a:txBody>
                    <a:bodyPr/>
                    <a:lstStyle/>
                    <a:p>
                      <a:pPr marL="91440">
                        <a:lnSpc>
                          <a:spcPct val="100000"/>
                        </a:lnSpc>
                        <a:spcBef>
                          <a:spcPts val="245"/>
                        </a:spcBef>
                      </a:pPr>
                      <a:r>
                        <a:rPr sz="1400" spc="-60" dirty="0">
                          <a:solidFill>
                            <a:srgbClr val="393939"/>
                          </a:solidFill>
                          <a:latin typeface="Calibri"/>
                          <a:cs typeface="Calibri"/>
                        </a:rPr>
                        <a:t>Meningkatkan</a:t>
                      </a:r>
                      <a:r>
                        <a:rPr sz="1400" spc="-20" dirty="0">
                          <a:solidFill>
                            <a:srgbClr val="393939"/>
                          </a:solidFill>
                          <a:latin typeface="Calibri"/>
                          <a:cs typeface="Calibri"/>
                        </a:rPr>
                        <a:t> </a:t>
                      </a:r>
                      <a:r>
                        <a:rPr sz="1400" b="1" spc="-60" dirty="0">
                          <a:solidFill>
                            <a:srgbClr val="393939"/>
                          </a:solidFill>
                          <a:latin typeface="Calibri"/>
                          <a:cs typeface="Calibri"/>
                        </a:rPr>
                        <a:t>ketersediaan</a:t>
                      </a:r>
                      <a:endParaRPr sz="1400">
                        <a:latin typeface="Calibri"/>
                        <a:cs typeface="Calibri"/>
                      </a:endParaRPr>
                    </a:p>
                    <a:p>
                      <a:pPr marL="91440">
                        <a:lnSpc>
                          <a:spcPct val="100000"/>
                        </a:lnSpc>
                      </a:pPr>
                      <a:r>
                        <a:rPr sz="1400" b="1" spc="-15" dirty="0">
                          <a:solidFill>
                            <a:srgbClr val="393939"/>
                          </a:solidFill>
                          <a:latin typeface="Calibri"/>
                          <a:cs typeface="Calibri"/>
                        </a:rPr>
                        <a:t>ASN</a:t>
                      </a:r>
                      <a:endParaRPr sz="1400">
                        <a:latin typeface="Calibri"/>
                        <a:cs typeface="Calibri"/>
                      </a:endParaRPr>
                    </a:p>
                  </a:txBody>
                  <a:tcPr marL="0" marR="0" marT="23336"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2075" marR="161290">
                        <a:lnSpc>
                          <a:spcPct val="100000"/>
                        </a:lnSpc>
                        <a:spcBef>
                          <a:spcPts val="245"/>
                        </a:spcBef>
                      </a:pPr>
                      <a:r>
                        <a:rPr sz="1400" spc="-55" dirty="0">
                          <a:solidFill>
                            <a:srgbClr val="393939"/>
                          </a:solidFill>
                          <a:latin typeface="Calibri"/>
                          <a:cs typeface="Calibri"/>
                        </a:rPr>
                        <a:t>Kualitas </a:t>
                      </a:r>
                      <a:r>
                        <a:rPr sz="1400" spc="-45" dirty="0">
                          <a:solidFill>
                            <a:srgbClr val="393939"/>
                          </a:solidFill>
                          <a:latin typeface="Calibri"/>
                          <a:cs typeface="Calibri"/>
                        </a:rPr>
                        <a:t>ASN</a:t>
                      </a:r>
                      <a:r>
                        <a:rPr sz="1400" spc="-110" dirty="0">
                          <a:solidFill>
                            <a:srgbClr val="393939"/>
                          </a:solidFill>
                          <a:latin typeface="Calibri"/>
                          <a:cs typeface="Calibri"/>
                        </a:rPr>
                        <a:t> </a:t>
                      </a:r>
                      <a:r>
                        <a:rPr sz="1400" spc="-60" dirty="0">
                          <a:solidFill>
                            <a:srgbClr val="393939"/>
                          </a:solidFill>
                          <a:latin typeface="Calibri"/>
                          <a:cs typeface="Calibri"/>
                        </a:rPr>
                        <a:t>kompetensi  </a:t>
                      </a:r>
                      <a:r>
                        <a:rPr sz="1400" spc="-50" dirty="0">
                          <a:solidFill>
                            <a:srgbClr val="393939"/>
                          </a:solidFill>
                          <a:latin typeface="Calibri"/>
                          <a:cs typeface="Calibri"/>
                        </a:rPr>
                        <a:t>bidang </a:t>
                      </a:r>
                      <a:r>
                        <a:rPr sz="1400" spc="-55" dirty="0">
                          <a:solidFill>
                            <a:srgbClr val="393939"/>
                          </a:solidFill>
                          <a:latin typeface="Calibri"/>
                          <a:cs typeface="Calibri"/>
                        </a:rPr>
                        <a:t>perikanan,  pertanian, pariwisata,  </a:t>
                      </a:r>
                      <a:r>
                        <a:rPr sz="1400" spc="-40" dirty="0">
                          <a:solidFill>
                            <a:srgbClr val="393939"/>
                          </a:solidFill>
                          <a:latin typeface="Calibri"/>
                          <a:cs typeface="Calibri"/>
                        </a:rPr>
                        <a:t>dan</a:t>
                      </a:r>
                      <a:r>
                        <a:rPr sz="1400" spc="-65" dirty="0">
                          <a:solidFill>
                            <a:srgbClr val="393939"/>
                          </a:solidFill>
                          <a:latin typeface="Calibri"/>
                          <a:cs typeface="Calibri"/>
                        </a:rPr>
                        <a:t> </a:t>
                      </a:r>
                      <a:r>
                        <a:rPr sz="1400" spc="-55" dirty="0">
                          <a:solidFill>
                            <a:srgbClr val="393939"/>
                          </a:solidFill>
                          <a:latin typeface="Calibri"/>
                          <a:cs typeface="Calibri"/>
                        </a:rPr>
                        <a:t>industri.</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rowSpan="2">
                  <a:txBody>
                    <a:bodyPr/>
                    <a:lstStyle/>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spcBef>
                          <a:spcPts val="15"/>
                        </a:spcBef>
                      </a:pPr>
                      <a:endParaRPr sz="1900">
                        <a:latin typeface="Times New Roman"/>
                        <a:cs typeface="Times New Roman"/>
                      </a:endParaRPr>
                    </a:p>
                    <a:p>
                      <a:pPr marL="92710" marR="219710">
                        <a:lnSpc>
                          <a:spcPct val="100000"/>
                        </a:lnSpc>
                        <a:spcBef>
                          <a:spcPts val="5"/>
                        </a:spcBef>
                      </a:pPr>
                      <a:r>
                        <a:rPr sz="1400" spc="-55" dirty="0">
                          <a:solidFill>
                            <a:srgbClr val="393939"/>
                          </a:solidFill>
                          <a:latin typeface="Calibri"/>
                          <a:cs typeface="Calibri"/>
                        </a:rPr>
                        <a:t>Kompetensi </a:t>
                      </a:r>
                      <a:r>
                        <a:rPr sz="1400" spc="-50" dirty="0">
                          <a:solidFill>
                            <a:srgbClr val="393939"/>
                          </a:solidFill>
                          <a:latin typeface="Calibri"/>
                          <a:cs typeface="Calibri"/>
                        </a:rPr>
                        <a:t>bidang  </a:t>
                      </a:r>
                      <a:r>
                        <a:rPr sz="1400" spc="-55" dirty="0">
                          <a:solidFill>
                            <a:srgbClr val="393939"/>
                          </a:solidFill>
                          <a:latin typeface="Calibri"/>
                          <a:cs typeface="Calibri"/>
                        </a:rPr>
                        <a:t>perikanan, pertanian  </a:t>
                      </a:r>
                      <a:r>
                        <a:rPr sz="1400" spc="-40" dirty="0">
                          <a:solidFill>
                            <a:srgbClr val="393939"/>
                          </a:solidFill>
                          <a:latin typeface="Calibri"/>
                          <a:cs typeface="Calibri"/>
                        </a:rPr>
                        <a:t>dan</a:t>
                      </a:r>
                      <a:r>
                        <a:rPr sz="1400" spc="-65" dirty="0">
                          <a:solidFill>
                            <a:srgbClr val="393939"/>
                          </a:solidFill>
                          <a:latin typeface="Calibri"/>
                          <a:cs typeface="Calibri"/>
                        </a:rPr>
                        <a:t> </a:t>
                      </a:r>
                      <a:r>
                        <a:rPr sz="1400" spc="-55" dirty="0">
                          <a:solidFill>
                            <a:srgbClr val="393939"/>
                          </a:solidFill>
                          <a:latin typeface="Calibri"/>
                          <a:cs typeface="Calibri"/>
                        </a:rPr>
                        <a:t>pariwisata.</a:t>
                      </a:r>
                      <a:endParaRPr sz="14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2710" marR="269875">
                        <a:lnSpc>
                          <a:spcPct val="100000"/>
                        </a:lnSpc>
                        <a:spcBef>
                          <a:spcPts val="245"/>
                        </a:spcBef>
                      </a:pPr>
                      <a:r>
                        <a:rPr sz="1400" spc="-55" dirty="0">
                          <a:solidFill>
                            <a:srgbClr val="393939"/>
                          </a:solidFill>
                          <a:latin typeface="Calibri"/>
                          <a:cs typeface="Calibri"/>
                        </a:rPr>
                        <a:t>Kompetensi </a:t>
                      </a:r>
                      <a:r>
                        <a:rPr sz="1400" spc="-50" dirty="0">
                          <a:solidFill>
                            <a:srgbClr val="393939"/>
                          </a:solidFill>
                          <a:latin typeface="Calibri"/>
                          <a:cs typeface="Calibri"/>
                        </a:rPr>
                        <a:t>bidang  </a:t>
                      </a:r>
                      <a:r>
                        <a:rPr sz="1400" spc="-55" dirty="0">
                          <a:solidFill>
                            <a:srgbClr val="393939"/>
                          </a:solidFill>
                          <a:latin typeface="Calibri"/>
                          <a:cs typeface="Calibri"/>
                        </a:rPr>
                        <a:t>pertanian, </a:t>
                      </a:r>
                      <a:r>
                        <a:rPr sz="1400" spc="-60" dirty="0">
                          <a:solidFill>
                            <a:srgbClr val="393939"/>
                          </a:solidFill>
                          <a:latin typeface="Calibri"/>
                          <a:cs typeface="Calibri"/>
                        </a:rPr>
                        <a:t>kelautan </a:t>
                      </a:r>
                      <a:r>
                        <a:rPr sz="1400" spc="-40" dirty="0">
                          <a:solidFill>
                            <a:srgbClr val="393939"/>
                          </a:solidFill>
                          <a:latin typeface="Calibri"/>
                          <a:cs typeface="Calibri"/>
                        </a:rPr>
                        <a:t>dan  </a:t>
                      </a:r>
                      <a:r>
                        <a:rPr sz="1400" spc="-55" dirty="0">
                          <a:solidFill>
                            <a:srgbClr val="393939"/>
                          </a:solidFill>
                          <a:latin typeface="Calibri"/>
                          <a:cs typeface="Calibri"/>
                        </a:rPr>
                        <a:t>perikanan, </a:t>
                      </a:r>
                      <a:r>
                        <a:rPr sz="1400" spc="-60" dirty="0">
                          <a:solidFill>
                            <a:srgbClr val="393939"/>
                          </a:solidFill>
                          <a:latin typeface="Calibri"/>
                          <a:cs typeface="Calibri"/>
                        </a:rPr>
                        <a:t>kehutanan,  </a:t>
                      </a:r>
                      <a:r>
                        <a:rPr sz="1400" spc="-50" dirty="0">
                          <a:solidFill>
                            <a:srgbClr val="393939"/>
                          </a:solidFill>
                          <a:latin typeface="Calibri"/>
                          <a:cs typeface="Calibri"/>
                        </a:rPr>
                        <a:t>serta</a:t>
                      </a:r>
                      <a:r>
                        <a:rPr sz="1400" spc="-60" dirty="0">
                          <a:solidFill>
                            <a:srgbClr val="393939"/>
                          </a:solidFill>
                          <a:latin typeface="Calibri"/>
                          <a:cs typeface="Calibri"/>
                        </a:rPr>
                        <a:t> </a:t>
                      </a:r>
                      <a:r>
                        <a:rPr sz="1400" spc="-55" dirty="0">
                          <a:solidFill>
                            <a:srgbClr val="393939"/>
                          </a:solidFill>
                          <a:latin typeface="Calibri"/>
                          <a:cs typeface="Calibri"/>
                        </a:rPr>
                        <a:t>industri.</a:t>
                      </a:r>
                      <a:endParaRPr sz="1400">
                        <a:latin typeface="Calibri"/>
                        <a:cs typeface="Calibri"/>
                      </a:endParaRPr>
                    </a:p>
                  </a:txBody>
                  <a:tcPr marL="0" marR="0" marT="23336"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a:txBody>
                    <a:bodyPr/>
                    <a:lstStyle/>
                    <a:p>
                      <a:pPr marL="93345" marR="247650">
                        <a:lnSpc>
                          <a:spcPct val="100000"/>
                        </a:lnSpc>
                        <a:spcBef>
                          <a:spcPts val="245"/>
                        </a:spcBef>
                      </a:pPr>
                      <a:r>
                        <a:rPr sz="1400" spc="-55" dirty="0">
                          <a:solidFill>
                            <a:srgbClr val="393939"/>
                          </a:solidFill>
                          <a:latin typeface="Calibri"/>
                          <a:cs typeface="Calibri"/>
                        </a:rPr>
                        <a:t>Kompetensi  </a:t>
                      </a:r>
                      <a:r>
                        <a:rPr sz="1400" spc="-50" dirty="0">
                          <a:solidFill>
                            <a:srgbClr val="393939"/>
                          </a:solidFill>
                          <a:latin typeface="Calibri"/>
                          <a:cs typeface="Calibri"/>
                        </a:rPr>
                        <a:t>bidang </a:t>
                      </a:r>
                      <a:r>
                        <a:rPr sz="1400" spc="-55" dirty="0">
                          <a:solidFill>
                            <a:srgbClr val="393939"/>
                          </a:solidFill>
                          <a:latin typeface="Calibri"/>
                          <a:cs typeface="Calibri"/>
                        </a:rPr>
                        <a:t>perikanan  </a:t>
                      </a:r>
                      <a:r>
                        <a:rPr sz="1400" spc="-40" dirty="0">
                          <a:solidFill>
                            <a:srgbClr val="393939"/>
                          </a:solidFill>
                          <a:latin typeface="Calibri"/>
                          <a:cs typeface="Calibri"/>
                        </a:rPr>
                        <a:t>dan</a:t>
                      </a:r>
                      <a:r>
                        <a:rPr sz="1400" spc="-70" dirty="0">
                          <a:solidFill>
                            <a:srgbClr val="393939"/>
                          </a:solidFill>
                          <a:latin typeface="Calibri"/>
                          <a:cs typeface="Calibri"/>
                        </a:rPr>
                        <a:t> </a:t>
                      </a:r>
                      <a:r>
                        <a:rPr sz="1400" spc="-55" dirty="0">
                          <a:solidFill>
                            <a:srgbClr val="393939"/>
                          </a:solidFill>
                          <a:latin typeface="Calibri"/>
                          <a:cs typeface="Calibri"/>
                        </a:rPr>
                        <a:t>pertanian</a:t>
                      </a:r>
                      <a:endParaRPr sz="1400">
                        <a:latin typeface="Calibri"/>
                        <a:cs typeface="Calibri"/>
                      </a:endParaRPr>
                    </a:p>
                  </a:txBody>
                  <a:tcPr marL="0" marR="0" marT="23336"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r>
              <a:tr h="1097279">
                <a:tc>
                  <a:txBody>
                    <a:bodyPr/>
                    <a:lstStyle/>
                    <a:p>
                      <a:pPr marL="91440">
                        <a:lnSpc>
                          <a:spcPct val="100000"/>
                        </a:lnSpc>
                        <a:spcBef>
                          <a:spcPts val="250"/>
                        </a:spcBef>
                      </a:pPr>
                      <a:r>
                        <a:rPr sz="1400" spc="-60" dirty="0">
                          <a:solidFill>
                            <a:srgbClr val="393939"/>
                          </a:solidFill>
                          <a:latin typeface="Calibri"/>
                          <a:cs typeface="Calibri"/>
                        </a:rPr>
                        <a:t>Meningkatkan</a:t>
                      </a:r>
                      <a:r>
                        <a:rPr sz="1400" spc="-15" dirty="0">
                          <a:solidFill>
                            <a:srgbClr val="393939"/>
                          </a:solidFill>
                          <a:latin typeface="Calibri"/>
                          <a:cs typeface="Calibri"/>
                        </a:rPr>
                        <a:t> </a:t>
                      </a:r>
                      <a:r>
                        <a:rPr sz="1400" b="1" spc="-60" dirty="0">
                          <a:solidFill>
                            <a:srgbClr val="393939"/>
                          </a:solidFill>
                          <a:latin typeface="Calibri"/>
                          <a:cs typeface="Calibri"/>
                        </a:rPr>
                        <a:t>ketersediaan</a:t>
                      </a:r>
                      <a:endParaRPr sz="1400">
                        <a:latin typeface="Calibri"/>
                        <a:cs typeface="Calibri"/>
                      </a:endParaRPr>
                    </a:p>
                    <a:p>
                      <a:pPr marL="91440">
                        <a:lnSpc>
                          <a:spcPct val="100000"/>
                        </a:lnSpc>
                      </a:pPr>
                      <a:r>
                        <a:rPr sz="1400" b="1" spc="-40" dirty="0">
                          <a:solidFill>
                            <a:srgbClr val="393939"/>
                          </a:solidFill>
                          <a:latin typeface="Calibri"/>
                          <a:cs typeface="Calibri"/>
                        </a:rPr>
                        <a:t>dan </a:t>
                      </a:r>
                      <a:r>
                        <a:rPr sz="1400" b="1" spc="-75" dirty="0">
                          <a:solidFill>
                            <a:srgbClr val="393939"/>
                          </a:solidFill>
                          <a:latin typeface="Calibri"/>
                          <a:cs typeface="Calibri"/>
                        </a:rPr>
                        <a:t>distribusi</a:t>
                      </a:r>
                      <a:r>
                        <a:rPr sz="1400" b="1" spc="-204" dirty="0">
                          <a:solidFill>
                            <a:srgbClr val="393939"/>
                          </a:solidFill>
                          <a:latin typeface="Calibri"/>
                          <a:cs typeface="Calibri"/>
                        </a:rPr>
                        <a:t> </a:t>
                      </a:r>
                      <a:r>
                        <a:rPr sz="1400" b="1" spc="-15" dirty="0">
                          <a:solidFill>
                            <a:srgbClr val="393939"/>
                          </a:solidFill>
                          <a:latin typeface="Calibri"/>
                          <a:cs typeface="Calibri"/>
                        </a:rPr>
                        <a:t>ASN</a:t>
                      </a:r>
                      <a:endParaRPr sz="1400">
                        <a:latin typeface="Calibri"/>
                        <a:cs typeface="Calibri"/>
                      </a:endParaRPr>
                    </a:p>
                  </a:txBody>
                  <a:tcPr marL="0" marR="0" marT="23813" marB="0">
                    <a:lnL w="127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a:txBody>
                    <a:bodyPr/>
                    <a:lstStyle/>
                    <a:p>
                      <a:pPr marL="92075" marR="184785">
                        <a:lnSpc>
                          <a:spcPct val="100000"/>
                        </a:lnSpc>
                        <a:spcBef>
                          <a:spcPts val="250"/>
                        </a:spcBef>
                      </a:pPr>
                      <a:r>
                        <a:rPr sz="1400" spc="-50" dirty="0">
                          <a:solidFill>
                            <a:srgbClr val="393939"/>
                          </a:solidFill>
                          <a:latin typeface="Calibri"/>
                          <a:cs typeface="Calibri"/>
                        </a:rPr>
                        <a:t>Memperbaiki </a:t>
                      </a:r>
                      <a:r>
                        <a:rPr sz="1400" spc="-55" dirty="0">
                          <a:solidFill>
                            <a:srgbClr val="393939"/>
                          </a:solidFill>
                          <a:latin typeface="Calibri"/>
                          <a:cs typeface="Calibri"/>
                        </a:rPr>
                        <a:t>distribusi  </a:t>
                      </a:r>
                      <a:r>
                        <a:rPr sz="1400" spc="-40" dirty="0">
                          <a:solidFill>
                            <a:srgbClr val="393939"/>
                          </a:solidFill>
                          <a:latin typeface="Calibri"/>
                          <a:cs typeface="Calibri"/>
                        </a:rPr>
                        <a:t>ASN </a:t>
                      </a:r>
                      <a:r>
                        <a:rPr sz="1400" spc="-50" dirty="0">
                          <a:solidFill>
                            <a:srgbClr val="393939"/>
                          </a:solidFill>
                          <a:latin typeface="Calibri"/>
                          <a:cs typeface="Calibri"/>
                        </a:rPr>
                        <a:t>bidang </a:t>
                      </a:r>
                      <a:r>
                        <a:rPr sz="1400" spc="-60" dirty="0">
                          <a:solidFill>
                            <a:srgbClr val="393939"/>
                          </a:solidFill>
                          <a:latin typeface="Calibri"/>
                          <a:cs typeface="Calibri"/>
                        </a:rPr>
                        <a:t>kesehatan  </a:t>
                      </a:r>
                      <a:r>
                        <a:rPr sz="1400" spc="-55" dirty="0">
                          <a:solidFill>
                            <a:srgbClr val="393939"/>
                          </a:solidFill>
                          <a:latin typeface="Calibri"/>
                          <a:cs typeface="Calibri"/>
                        </a:rPr>
                        <a:t>(tenaga </a:t>
                      </a:r>
                      <a:r>
                        <a:rPr sz="1400" spc="-50" dirty="0">
                          <a:solidFill>
                            <a:srgbClr val="393939"/>
                          </a:solidFill>
                          <a:latin typeface="Calibri"/>
                          <a:cs typeface="Calibri"/>
                        </a:rPr>
                        <a:t>medis) </a:t>
                      </a:r>
                      <a:r>
                        <a:rPr sz="1400" spc="-40" dirty="0">
                          <a:solidFill>
                            <a:srgbClr val="393939"/>
                          </a:solidFill>
                          <a:latin typeface="Calibri"/>
                          <a:cs typeface="Calibri"/>
                        </a:rPr>
                        <a:t>dan  </a:t>
                      </a:r>
                      <a:r>
                        <a:rPr sz="1400" spc="-55" dirty="0">
                          <a:solidFill>
                            <a:srgbClr val="393939"/>
                          </a:solidFill>
                          <a:latin typeface="Calibri"/>
                          <a:cs typeface="Calibri"/>
                        </a:rPr>
                        <a:t>pendidikan (tenaga </a:t>
                      </a:r>
                      <a:r>
                        <a:rPr sz="1400" spc="-45" dirty="0">
                          <a:solidFill>
                            <a:srgbClr val="393939"/>
                          </a:solidFill>
                          <a:latin typeface="Calibri"/>
                          <a:cs typeface="Calibri"/>
                        </a:rPr>
                        <a:t>guru  </a:t>
                      </a:r>
                      <a:r>
                        <a:rPr sz="1400" spc="-40" dirty="0">
                          <a:solidFill>
                            <a:srgbClr val="393939"/>
                          </a:solidFill>
                          <a:latin typeface="Calibri"/>
                          <a:cs typeface="Calibri"/>
                        </a:rPr>
                        <a:t>dan</a:t>
                      </a:r>
                      <a:r>
                        <a:rPr sz="1400" spc="-65" dirty="0">
                          <a:solidFill>
                            <a:srgbClr val="393939"/>
                          </a:solidFill>
                          <a:latin typeface="Calibri"/>
                          <a:cs typeface="Calibri"/>
                        </a:rPr>
                        <a:t> </a:t>
                      </a:r>
                      <a:r>
                        <a:rPr sz="1400" spc="-55" dirty="0">
                          <a:solidFill>
                            <a:srgbClr val="393939"/>
                          </a:solidFill>
                          <a:latin typeface="Calibri"/>
                          <a:cs typeface="Calibri"/>
                        </a:rPr>
                        <a:t>pendidik</a:t>
                      </a:r>
                      <a:endParaRPr sz="1400">
                        <a:latin typeface="Calibri"/>
                        <a:cs typeface="Calibri"/>
                      </a:endParaRPr>
                    </a:p>
                  </a:txBody>
                  <a:tcPr marL="0" marR="0" marT="2381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D2DEEE"/>
                    </a:solidFill>
                  </a:tcPr>
                </a:tc>
                <a:tc vMerge="1">
                  <a:txBody>
                    <a:bodyPr/>
                    <a:lstStyle/>
                    <a:p>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EAEEF7"/>
                    </a:solidFill>
                  </a:tcPr>
                </a:tc>
                <a:tc gridSpan="2">
                  <a:txBody>
                    <a:bodyPr/>
                    <a:lstStyle/>
                    <a:p>
                      <a:pPr marL="92710" marR="490220">
                        <a:lnSpc>
                          <a:spcPct val="100000"/>
                        </a:lnSpc>
                        <a:spcBef>
                          <a:spcPts val="250"/>
                        </a:spcBef>
                      </a:pPr>
                      <a:r>
                        <a:rPr sz="1400" spc="-45" dirty="0">
                          <a:solidFill>
                            <a:srgbClr val="393939"/>
                          </a:solidFill>
                          <a:latin typeface="Calibri"/>
                          <a:cs typeface="Calibri"/>
                        </a:rPr>
                        <a:t>Bidang </a:t>
                      </a:r>
                      <a:r>
                        <a:rPr sz="1400" spc="-55" dirty="0">
                          <a:solidFill>
                            <a:srgbClr val="393939"/>
                          </a:solidFill>
                          <a:latin typeface="Calibri"/>
                          <a:cs typeface="Calibri"/>
                        </a:rPr>
                        <a:t>pelayanan </a:t>
                      </a:r>
                      <a:r>
                        <a:rPr sz="1400" spc="-45" dirty="0">
                          <a:solidFill>
                            <a:srgbClr val="393939"/>
                          </a:solidFill>
                          <a:latin typeface="Calibri"/>
                          <a:cs typeface="Calibri"/>
                        </a:rPr>
                        <a:t>dasar </a:t>
                      </a:r>
                      <a:r>
                        <a:rPr sz="1400" spc="-60" dirty="0">
                          <a:solidFill>
                            <a:srgbClr val="393939"/>
                          </a:solidFill>
                          <a:latin typeface="Calibri"/>
                          <a:cs typeface="Calibri"/>
                        </a:rPr>
                        <a:t>kesehatan </a:t>
                      </a:r>
                      <a:r>
                        <a:rPr sz="1400" spc="-55" dirty="0">
                          <a:solidFill>
                            <a:srgbClr val="393939"/>
                          </a:solidFill>
                          <a:latin typeface="Calibri"/>
                          <a:cs typeface="Calibri"/>
                        </a:rPr>
                        <a:t>(tenaga  </a:t>
                      </a:r>
                      <a:r>
                        <a:rPr sz="1400" spc="-50" dirty="0">
                          <a:solidFill>
                            <a:srgbClr val="393939"/>
                          </a:solidFill>
                          <a:latin typeface="Calibri"/>
                          <a:cs typeface="Calibri"/>
                        </a:rPr>
                        <a:t>medis) </a:t>
                      </a:r>
                      <a:r>
                        <a:rPr sz="1400" spc="-40" dirty="0">
                          <a:solidFill>
                            <a:srgbClr val="393939"/>
                          </a:solidFill>
                          <a:latin typeface="Calibri"/>
                          <a:cs typeface="Calibri"/>
                        </a:rPr>
                        <a:t>dan </a:t>
                      </a:r>
                      <a:r>
                        <a:rPr sz="1400" spc="-55" dirty="0">
                          <a:solidFill>
                            <a:srgbClr val="393939"/>
                          </a:solidFill>
                          <a:latin typeface="Calibri"/>
                          <a:cs typeface="Calibri"/>
                        </a:rPr>
                        <a:t>pendidikan (tenaga </a:t>
                      </a:r>
                      <a:r>
                        <a:rPr sz="1400" spc="-45" dirty="0">
                          <a:solidFill>
                            <a:srgbClr val="393939"/>
                          </a:solidFill>
                          <a:latin typeface="Calibri"/>
                          <a:cs typeface="Calibri"/>
                        </a:rPr>
                        <a:t>guru </a:t>
                      </a:r>
                      <a:r>
                        <a:rPr sz="1400" spc="-40" dirty="0">
                          <a:solidFill>
                            <a:srgbClr val="393939"/>
                          </a:solidFill>
                          <a:latin typeface="Calibri"/>
                          <a:cs typeface="Calibri"/>
                        </a:rPr>
                        <a:t>dan  </a:t>
                      </a:r>
                      <a:r>
                        <a:rPr sz="1400" spc="-55" dirty="0">
                          <a:solidFill>
                            <a:srgbClr val="393939"/>
                          </a:solidFill>
                          <a:latin typeface="Calibri"/>
                          <a:cs typeface="Calibri"/>
                        </a:rPr>
                        <a:t>pendidik)</a:t>
                      </a:r>
                      <a:endParaRPr sz="1400">
                        <a:latin typeface="Calibri"/>
                        <a:cs typeface="Calibri"/>
                      </a:endParaRPr>
                    </a:p>
                  </a:txBody>
                  <a:tcPr marL="0" marR="0" marT="23813" marB="0">
                    <a:lnL w="381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r>
              <a:tr h="278129">
                <a:tc gridSpan="5">
                  <a:txBody>
                    <a:bodyPr/>
                    <a:lstStyle/>
                    <a:p>
                      <a:pPr marL="91440">
                        <a:lnSpc>
                          <a:spcPct val="100000"/>
                        </a:lnSpc>
                        <a:spcBef>
                          <a:spcPts val="254"/>
                        </a:spcBef>
                      </a:pPr>
                      <a:r>
                        <a:rPr sz="1400" spc="-50" dirty="0">
                          <a:solidFill>
                            <a:srgbClr val="393939"/>
                          </a:solidFill>
                          <a:latin typeface="Calibri"/>
                          <a:cs typeface="Calibri"/>
                        </a:rPr>
                        <a:t>Mendorong </a:t>
                      </a:r>
                      <a:r>
                        <a:rPr sz="1400" b="1" spc="-80" dirty="0">
                          <a:solidFill>
                            <a:srgbClr val="393939"/>
                          </a:solidFill>
                          <a:latin typeface="Calibri"/>
                          <a:cs typeface="Calibri"/>
                        </a:rPr>
                        <a:t>kolaborasi </a:t>
                      </a:r>
                      <a:r>
                        <a:rPr sz="1400" b="1" spc="-50" dirty="0">
                          <a:solidFill>
                            <a:srgbClr val="393939"/>
                          </a:solidFill>
                          <a:latin typeface="Calibri"/>
                          <a:cs typeface="Calibri"/>
                        </a:rPr>
                        <a:t>multipihak </a:t>
                      </a:r>
                      <a:r>
                        <a:rPr sz="1400" spc="-70" dirty="0">
                          <a:solidFill>
                            <a:srgbClr val="393939"/>
                          </a:solidFill>
                          <a:latin typeface="Calibri"/>
                          <a:cs typeface="Calibri"/>
                        </a:rPr>
                        <a:t>melalui </a:t>
                      </a:r>
                      <a:r>
                        <a:rPr sz="1400" spc="-60" dirty="0">
                          <a:solidFill>
                            <a:srgbClr val="393939"/>
                          </a:solidFill>
                          <a:latin typeface="Calibri"/>
                          <a:cs typeface="Calibri"/>
                        </a:rPr>
                        <a:t>kewirausahaan </a:t>
                      </a:r>
                      <a:r>
                        <a:rPr sz="1400" spc="-40" dirty="0">
                          <a:solidFill>
                            <a:srgbClr val="393939"/>
                          </a:solidFill>
                          <a:latin typeface="Calibri"/>
                          <a:cs typeface="Calibri"/>
                        </a:rPr>
                        <a:t>dan </a:t>
                      </a:r>
                      <a:r>
                        <a:rPr sz="1400" spc="-60" dirty="0">
                          <a:solidFill>
                            <a:srgbClr val="393939"/>
                          </a:solidFill>
                          <a:latin typeface="Calibri"/>
                          <a:cs typeface="Calibri"/>
                        </a:rPr>
                        <a:t>keterkaitan </a:t>
                      </a:r>
                      <a:r>
                        <a:rPr sz="1400" spc="-50" dirty="0">
                          <a:solidFill>
                            <a:srgbClr val="393939"/>
                          </a:solidFill>
                          <a:latin typeface="Calibri"/>
                          <a:cs typeface="Calibri"/>
                        </a:rPr>
                        <a:t>aktivitas </a:t>
                      </a:r>
                      <a:r>
                        <a:rPr sz="1400" spc="-75" dirty="0">
                          <a:solidFill>
                            <a:srgbClr val="393939"/>
                          </a:solidFill>
                          <a:latin typeface="Calibri"/>
                          <a:cs typeface="Calibri"/>
                        </a:rPr>
                        <a:t>ekonomi </a:t>
                      </a:r>
                      <a:r>
                        <a:rPr sz="1400" spc="-35" dirty="0">
                          <a:solidFill>
                            <a:srgbClr val="393939"/>
                          </a:solidFill>
                          <a:latin typeface="Calibri"/>
                          <a:cs typeface="Calibri"/>
                        </a:rPr>
                        <a:t>terutama </a:t>
                      </a:r>
                      <a:r>
                        <a:rPr sz="1400" spc="-30" dirty="0">
                          <a:solidFill>
                            <a:srgbClr val="393939"/>
                          </a:solidFill>
                          <a:latin typeface="Calibri"/>
                          <a:cs typeface="Calibri"/>
                        </a:rPr>
                        <a:t>di </a:t>
                      </a:r>
                      <a:r>
                        <a:rPr sz="1400" spc="-70" dirty="0">
                          <a:solidFill>
                            <a:srgbClr val="393939"/>
                          </a:solidFill>
                          <a:latin typeface="Calibri"/>
                          <a:cs typeface="Calibri"/>
                        </a:rPr>
                        <a:t>perdesaan </a:t>
                      </a:r>
                      <a:r>
                        <a:rPr sz="1400" spc="-50" dirty="0">
                          <a:solidFill>
                            <a:srgbClr val="393939"/>
                          </a:solidFill>
                          <a:latin typeface="Calibri"/>
                          <a:cs typeface="Calibri"/>
                        </a:rPr>
                        <a:t>non</a:t>
                      </a:r>
                      <a:r>
                        <a:rPr sz="1400" spc="-75" dirty="0">
                          <a:solidFill>
                            <a:srgbClr val="393939"/>
                          </a:solidFill>
                          <a:latin typeface="Calibri"/>
                          <a:cs typeface="Calibri"/>
                        </a:rPr>
                        <a:t> </a:t>
                      </a:r>
                      <a:r>
                        <a:rPr sz="1400" spc="-35" dirty="0">
                          <a:solidFill>
                            <a:srgbClr val="393939"/>
                          </a:solidFill>
                          <a:latin typeface="Calibri"/>
                          <a:cs typeface="Calibri"/>
                        </a:rPr>
                        <a:t>tertinggal</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8130">
                <a:tc gridSpan="5">
                  <a:txBody>
                    <a:bodyPr/>
                    <a:lstStyle/>
                    <a:p>
                      <a:pPr marL="91440">
                        <a:lnSpc>
                          <a:spcPct val="100000"/>
                        </a:lnSpc>
                        <a:spcBef>
                          <a:spcPts val="254"/>
                        </a:spcBef>
                      </a:pPr>
                      <a:r>
                        <a:rPr sz="1400" spc="-60" dirty="0">
                          <a:solidFill>
                            <a:srgbClr val="393939"/>
                          </a:solidFill>
                          <a:latin typeface="Calibri"/>
                          <a:cs typeface="Calibri"/>
                        </a:rPr>
                        <a:t>Meningkatkan </a:t>
                      </a:r>
                      <a:r>
                        <a:rPr sz="1400" spc="-65" dirty="0">
                          <a:solidFill>
                            <a:srgbClr val="393939"/>
                          </a:solidFill>
                          <a:latin typeface="Calibri"/>
                          <a:cs typeface="Calibri"/>
                        </a:rPr>
                        <a:t>iklim </a:t>
                      </a:r>
                      <a:r>
                        <a:rPr sz="1400" spc="-85" dirty="0">
                          <a:solidFill>
                            <a:srgbClr val="393939"/>
                          </a:solidFill>
                          <a:latin typeface="Calibri"/>
                          <a:cs typeface="Calibri"/>
                        </a:rPr>
                        <a:t>investasi </a:t>
                      </a:r>
                      <a:r>
                        <a:rPr sz="1400" spc="-70" dirty="0">
                          <a:solidFill>
                            <a:srgbClr val="393939"/>
                          </a:solidFill>
                          <a:latin typeface="Calibri"/>
                          <a:cs typeface="Calibri"/>
                        </a:rPr>
                        <a:t>melalui </a:t>
                      </a:r>
                      <a:r>
                        <a:rPr sz="1400" b="1" spc="-70" dirty="0">
                          <a:solidFill>
                            <a:srgbClr val="393939"/>
                          </a:solidFill>
                          <a:latin typeface="Calibri"/>
                          <a:cs typeface="Calibri"/>
                        </a:rPr>
                        <a:t>deregulasi </a:t>
                      </a:r>
                      <a:r>
                        <a:rPr sz="1400" b="1" spc="-35" dirty="0">
                          <a:solidFill>
                            <a:srgbClr val="393939"/>
                          </a:solidFill>
                          <a:latin typeface="Calibri"/>
                          <a:cs typeface="Calibri"/>
                        </a:rPr>
                        <a:t>aturan </a:t>
                      </a:r>
                      <a:r>
                        <a:rPr sz="1400" b="1" spc="-50" dirty="0">
                          <a:solidFill>
                            <a:srgbClr val="393939"/>
                          </a:solidFill>
                          <a:latin typeface="Calibri"/>
                          <a:cs typeface="Calibri"/>
                        </a:rPr>
                        <a:t>daerah </a:t>
                      </a:r>
                      <a:r>
                        <a:rPr sz="1400" spc="-50" dirty="0">
                          <a:solidFill>
                            <a:srgbClr val="393939"/>
                          </a:solidFill>
                          <a:latin typeface="Calibri"/>
                          <a:cs typeface="Calibri"/>
                        </a:rPr>
                        <a:t>serta </a:t>
                      </a:r>
                      <a:r>
                        <a:rPr sz="1400" spc="-60" dirty="0">
                          <a:solidFill>
                            <a:srgbClr val="393939"/>
                          </a:solidFill>
                          <a:latin typeface="Calibri"/>
                          <a:cs typeface="Calibri"/>
                        </a:rPr>
                        <a:t>meningkatkan </a:t>
                      </a:r>
                      <a:r>
                        <a:rPr sz="1400" b="1" spc="-65" dirty="0">
                          <a:solidFill>
                            <a:srgbClr val="393939"/>
                          </a:solidFill>
                          <a:latin typeface="Calibri"/>
                          <a:cs typeface="Calibri"/>
                        </a:rPr>
                        <a:t>kinerja </a:t>
                      </a:r>
                      <a:r>
                        <a:rPr sz="1400" b="1" spc="-45" dirty="0">
                          <a:solidFill>
                            <a:srgbClr val="393939"/>
                          </a:solidFill>
                          <a:latin typeface="Calibri"/>
                          <a:cs typeface="Calibri"/>
                        </a:rPr>
                        <a:t>PTSP </a:t>
                      </a:r>
                      <a:r>
                        <a:rPr sz="1400" b="1" spc="-40" dirty="0">
                          <a:solidFill>
                            <a:srgbClr val="393939"/>
                          </a:solidFill>
                          <a:latin typeface="Calibri"/>
                          <a:cs typeface="Calibri"/>
                        </a:rPr>
                        <a:t>dan</a:t>
                      </a:r>
                      <a:r>
                        <a:rPr sz="1400" b="1" spc="195" dirty="0">
                          <a:solidFill>
                            <a:srgbClr val="393939"/>
                          </a:solidFill>
                          <a:latin typeface="Calibri"/>
                          <a:cs typeface="Calibri"/>
                        </a:rPr>
                        <a:t> </a:t>
                      </a:r>
                      <a:r>
                        <a:rPr sz="1400" b="1" spc="-40" dirty="0">
                          <a:solidFill>
                            <a:srgbClr val="393939"/>
                          </a:solidFill>
                          <a:latin typeface="Calibri"/>
                          <a:cs typeface="Calibri"/>
                        </a:rPr>
                        <a:t>OSS</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8130">
                <a:tc gridSpan="5">
                  <a:txBody>
                    <a:bodyPr/>
                    <a:lstStyle/>
                    <a:p>
                      <a:pPr marL="91440">
                        <a:lnSpc>
                          <a:spcPct val="100000"/>
                        </a:lnSpc>
                        <a:spcBef>
                          <a:spcPts val="254"/>
                        </a:spcBef>
                      </a:pPr>
                      <a:r>
                        <a:rPr sz="1400" spc="-60" dirty="0">
                          <a:solidFill>
                            <a:srgbClr val="393939"/>
                          </a:solidFill>
                          <a:latin typeface="Calibri"/>
                          <a:cs typeface="Calibri"/>
                        </a:rPr>
                        <a:t>Meningkatkan </a:t>
                      </a:r>
                      <a:r>
                        <a:rPr sz="1400" spc="-75" dirty="0">
                          <a:solidFill>
                            <a:srgbClr val="393939"/>
                          </a:solidFill>
                          <a:latin typeface="Calibri"/>
                          <a:cs typeface="Calibri"/>
                        </a:rPr>
                        <a:t>pelaksanaan </a:t>
                      </a:r>
                      <a:r>
                        <a:rPr sz="1400" b="1" i="1" spc="-50" dirty="0">
                          <a:solidFill>
                            <a:srgbClr val="393939"/>
                          </a:solidFill>
                          <a:latin typeface="Calibri"/>
                          <a:cs typeface="Calibri"/>
                        </a:rPr>
                        <a:t>good </a:t>
                      </a:r>
                      <a:r>
                        <a:rPr sz="1400" b="1" i="1" spc="-65" dirty="0">
                          <a:solidFill>
                            <a:srgbClr val="393939"/>
                          </a:solidFill>
                          <a:latin typeface="Calibri"/>
                          <a:cs typeface="Calibri"/>
                        </a:rPr>
                        <a:t>governance </a:t>
                      </a:r>
                      <a:r>
                        <a:rPr sz="1400" spc="-45" dirty="0">
                          <a:solidFill>
                            <a:srgbClr val="393939"/>
                          </a:solidFill>
                          <a:latin typeface="Calibri"/>
                          <a:cs typeface="Calibri"/>
                        </a:rPr>
                        <a:t>di </a:t>
                      </a:r>
                      <a:r>
                        <a:rPr sz="1400" spc="-70" dirty="0">
                          <a:solidFill>
                            <a:srgbClr val="393939"/>
                          </a:solidFill>
                          <a:latin typeface="Calibri"/>
                          <a:cs typeface="Calibri"/>
                        </a:rPr>
                        <a:t>level </a:t>
                      </a:r>
                      <a:r>
                        <a:rPr sz="1400" spc="-55" dirty="0">
                          <a:solidFill>
                            <a:srgbClr val="393939"/>
                          </a:solidFill>
                          <a:latin typeface="Calibri"/>
                          <a:cs typeface="Calibri"/>
                        </a:rPr>
                        <a:t>pemerintahan daerah </a:t>
                      </a:r>
                      <a:r>
                        <a:rPr sz="1400" spc="-40" dirty="0">
                          <a:solidFill>
                            <a:srgbClr val="393939"/>
                          </a:solidFill>
                          <a:latin typeface="Calibri"/>
                          <a:cs typeface="Calibri"/>
                        </a:rPr>
                        <a:t>(a.l. </a:t>
                      </a:r>
                      <a:r>
                        <a:rPr sz="1400" spc="-45" dirty="0">
                          <a:solidFill>
                            <a:srgbClr val="393939"/>
                          </a:solidFill>
                          <a:latin typeface="Calibri"/>
                          <a:cs typeface="Calibri"/>
                        </a:rPr>
                        <a:t>opini </a:t>
                      </a:r>
                      <a:r>
                        <a:rPr sz="1400" spc="-60" dirty="0">
                          <a:solidFill>
                            <a:srgbClr val="393939"/>
                          </a:solidFill>
                          <a:latin typeface="Calibri"/>
                          <a:cs typeface="Calibri"/>
                        </a:rPr>
                        <a:t>keuangan</a:t>
                      </a:r>
                      <a:r>
                        <a:rPr sz="1400" spc="-250" dirty="0">
                          <a:solidFill>
                            <a:srgbClr val="393939"/>
                          </a:solidFill>
                          <a:latin typeface="Calibri"/>
                          <a:cs typeface="Calibri"/>
                        </a:rPr>
                        <a:t> </a:t>
                      </a:r>
                      <a:r>
                        <a:rPr sz="1400" spc="-75" dirty="0">
                          <a:solidFill>
                            <a:srgbClr val="393939"/>
                          </a:solidFill>
                          <a:latin typeface="Calibri"/>
                          <a:cs typeface="Calibri"/>
                        </a:rPr>
                        <a:t>BPK)</a:t>
                      </a:r>
                      <a:endParaRPr sz="1400">
                        <a:latin typeface="Calibri"/>
                        <a:cs typeface="Calibri"/>
                      </a:endParaRPr>
                    </a:p>
                  </a:txBody>
                  <a:tcPr marL="0" marR="0" marT="24288"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EAEEF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8129">
                <a:tc gridSpan="5">
                  <a:txBody>
                    <a:bodyPr/>
                    <a:lstStyle/>
                    <a:p>
                      <a:pPr marL="91440">
                        <a:lnSpc>
                          <a:spcPct val="100000"/>
                        </a:lnSpc>
                        <a:spcBef>
                          <a:spcPts val="260"/>
                        </a:spcBef>
                      </a:pPr>
                      <a:r>
                        <a:rPr sz="1400" spc="-60" dirty="0">
                          <a:solidFill>
                            <a:srgbClr val="393939"/>
                          </a:solidFill>
                          <a:latin typeface="Calibri"/>
                          <a:cs typeface="Calibri"/>
                        </a:rPr>
                        <a:t>Meningkatkan </a:t>
                      </a:r>
                      <a:r>
                        <a:rPr sz="1400" b="1" spc="-70" dirty="0">
                          <a:solidFill>
                            <a:srgbClr val="393939"/>
                          </a:solidFill>
                          <a:latin typeface="Calibri"/>
                          <a:cs typeface="Calibri"/>
                        </a:rPr>
                        <a:t>sinergi </a:t>
                      </a:r>
                      <a:r>
                        <a:rPr sz="1400" b="1" spc="-50" dirty="0">
                          <a:solidFill>
                            <a:srgbClr val="393939"/>
                          </a:solidFill>
                          <a:latin typeface="Calibri"/>
                          <a:cs typeface="Calibri"/>
                        </a:rPr>
                        <a:t>pusat </a:t>
                      </a:r>
                      <a:r>
                        <a:rPr sz="1400" b="1" spc="-35" dirty="0">
                          <a:solidFill>
                            <a:srgbClr val="393939"/>
                          </a:solidFill>
                          <a:latin typeface="Calibri"/>
                          <a:cs typeface="Calibri"/>
                        </a:rPr>
                        <a:t>dan </a:t>
                      </a:r>
                      <a:r>
                        <a:rPr sz="1400" b="1" spc="-50" dirty="0">
                          <a:solidFill>
                            <a:srgbClr val="393939"/>
                          </a:solidFill>
                          <a:latin typeface="Calibri"/>
                          <a:cs typeface="Calibri"/>
                        </a:rPr>
                        <a:t>daerah </a:t>
                      </a:r>
                      <a:r>
                        <a:rPr sz="1400" spc="-35" dirty="0">
                          <a:solidFill>
                            <a:srgbClr val="393939"/>
                          </a:solidFill>
                          <a:latin typeface="Calibri"/>
                          <a:cs typeface="Calibri"/>
                        </a:rPr>
                        <a:t>terutama </a:t>
                      </a:r>
                      <a:r>
                        <a:rPr sz="1400" spc="-45" dirty="0">
                          <a:solidFill>
                            <a:srgbClr val="393939"/>
                          </a:solidFill>
                          <a:latin typeface="Calibri"/>
                          <a:cs typeface="Calibri"/>
                        </a:rPr>
                        <a:t>dalam </a:t>
                      </a:r>
                      <a:r>
                        <a:rPr sz="1400" spc="-65" dirty="0">
                          <a:solidFill>
                            <a:srgbClr val="393939"/>
                          </a:solidFill>
                          <a:latin typeface="Calibri"/>
                          <a:cs typeface="Calibri"/>
                        </a:rPr>
                        <a:t>aspek </a:t>
                      </a:r>
                      <a:r>
                        <a:rPr sz="1400" spc="-70" dirty="0">
                          <a:solidFill>
                            <a:srgbClr val="393939"/>
                          </a:solidFill>
                          <a:latin typeface="Calibri"/>
                          <a:cs typeface="Calibri"/>
                        </a:rPr>
                        <a:t>perencanaan </a:t>
                      </a:r>
                      <a:r>
                        <a:rPr sz="1400" spc="-40" dirty="0">
                          <a:solidFill>
                            <a:srgbClr val="393939"/>
                          </a:solidFill>
                          <a:latin typeface="Calibri"/>
                          <a:cs typeface="Calibri"/>
                        </a:rPr>
                        <a:t>dan</a:t>
                      </a:r>
                      <a:r>
                        <a:rPr sz="1400" spc="30" dirty="0">
                          <a:solidFill>
                            <a:srgbClr val="393939"/>
                          </a:solidFill>
                          <a:latin typeface="Calibri"/>
                          <a:cs typeface="Calibri"/>
                        </a:rPr>
                        <a:t> </a:t>
                      </a:r>
                      <a:r>
                        <a:rPr sz="1400" spc="-60" dirty="0">
                          <a:solidFill>
                            <a:srgbClr val="393939"/>
                          </a:solidFill>
                          <a:latin typeface="Calibri"/>
                          <a:cs typeface="Calibri"/>
                        </a:rPr>
                        <a:t>penganggaran</a:t>
                      </a:r>
                      <a:endParaRPr sz="1400">
                        <a:latin typeface="Calibri"/>
                        <a:cs typeface="Calibri"/>
                      </a:endParaRPr>
                    </a:p>
                  </a:txBody>
                  <a:tcPr marL="0" marR="0" marT="24765" marB="0">
                    <a:lnL w="12700">
                      <a:solidFill>
                        <a:srgbClr val="FFFFFF"/>
                      </a:solidFill>
                      <a:prstDash val="solid"/>
                    </a:lnL>
                    <a:lnR w="12700">
                      <a:solidFill>
                        <a:srgbClr val="FFFFFF"/>
                      </a:solidFill>
                      <a:prstDash val="solid"/>
                    </a:lnR>
                    <a:lnT w="38100">
                      <a:solidFill>
                        <a:srgbClr val="FFFFFF"/>
                      </a:solidFill>
                      <a:prstDash val="solid"/>
                    </a:lnT>
                    <a:lnB w="38100">
                      <a:solidFill>
                        <a:srgbClr val="FFFFFF"/>
                      </a:solidFill>
                      <a:prstDash val="solid"/>
                    </a:lnB>
                    <a:solidFill>
                      <a:srgbClr val="D2DEEE"/>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8130">
                <a:tc gridSpan="5">
                  <a:txBody>
                    <a:bodyPr/>
                    <a:lstStyle/>
                    <a:p>
                      <a:pPr marL="91440">
                        <a:lnSpc>
                          <a:spcPct val="100000"/>
                        </a:lnSpc>
                        <a:spcBef>
                          <a:spcPts val="260"/>
                        </a:spcBef>
                      </a:pPr>
                      <a:r>
                        <a:rPr sz="1400" spc="-50" dirty="0">
                          <a:solidFill>
                            <a:srgbClr val="393939"/>
                          </a:solidFill>
                          <a:latin typeface="Calibri"/>
                          <a:cs typeface="Calibri"/>
                        </a:rPr>
                        <a:t>Mendorong </a:t>
                      </a:r>
                      <a:r>
                        <a:rPr sz="1400" spc="-60" dirty="0">
                          <a:solidFill>
                            <a:srgbClr val="393939"/>
                          </a:solidFill>
                          <a:latin typeface="Calibri"/>
                          <a:cs typeface="Calibri"/>
                        </a:rPr>
                        <a:t>terciptanya </a:t>
                      </a:r>
                      <a:r>
                        <a:rPr sz="1400" spc="-40" dirty="0">
                          <a:solidFill>
                            <a:srgbClr val="393939"/>
                          </a:solidFill>
                          <a:latin typeface="Calibri"/>
                          <a:cs typeface="Calibri"/>
                        </a:rPr>
                        <a:t>dan </a:t>
                      </a:r>
                      <a:r>
                        <a:rPr sz="1400" spc="-80" dirty="0">
                          <a:solidFill>
                            <a:srgbClr val="393939"/>
                          </a:solidFill>
                          <a:latin typeface="Calibri"/>
                          <a:cs typeface="Calibri"/>
                        </a:rPr>
                        <a:t>dilaksanakannya </a:t>
                      </a:r>
                      <a:r>
                        <a:rPr sz="1400" b="1" spc="-75" dirty="0">
                          <a:solidFill>
                            <a:srgbClr val="393939"/>
                          </a:solidFill>
                          <a:latin typeface="Calibri"/>
                          <a:cs typeface="Calibri"/>
                        </a:rPr>
                        <a:t>inovasi </a:t>
                      </a:r>
                      <a:r>
                        <a:rPr sz="1400" b="1" spc="-50" dirty="0">
                          <a:solidFill>
                            <a:srgbClr val="393939"/>
                          </a:solidFill>
                          <a:latin typeface="Calibri"/>
                          <a:cs typeface="Calibri"/>
                        </a:rPr>
                        <a:t>daerah </a:t>
                      </a:r>
                      <a:r>
                        <a:rPr sz="1400" spc="-90" dirty="0">
                          <a:solidFill>
                            <a:srgbClr val="393939"/>
                          </a:solidFill>
                          <a:latin typeface="Calibri"/>
                          <a:cs typeface="Calibri"/>
                        </a:rPr>
                        <a:t>sesuai </a:t>
                      </a:r>
                      <a:r>
                        <a:rPr sz="1400" spc="-60" dirty="0">
                          <a:solidFill>
                            <a:srgbClr val="393939"/>
                          </a:solidFill>
                          <a:latin typeface="Calibri"/>
                          <a:cs typeface="Calibri"/>
                        </a:rPr>
                        <a:t>kebutuhan </a:t>
                      </a:r>
                      <a:r>
                        <a:rPr sz="1400" spc="-40" dirty="0">
                          <a:solidFill>
                            <a:srgbClr val="393939"/>
                          </a:solidFill>
                          <a:latin typeface="Calibri"/>
                          <a:cs typeface="Calibri"/>
                        </a:rPr>
                        <a:t>dan </a:t>
                      </a:r>
                      <a:r>
                        <a:rPr sz="1400" spc="-75" dirty="0">
                          <a:solidFill>
                            <a:srgbClr val="393939"/>
                          </a:solidFill>
                          <a:latin typeface="Calibri"/>
                          <a:cs typeface="Calibri"/>
                        </a:rPr>
                        <a:t>potensi</a:t>
                      </a:r>
                      <a:r>
                        <a:rPr sz="1400" spc="-185" dirty="0">
                          <a:solidFill>
                            <a:srgbClr val="393939"/>
                          </a:solidFill>
                          <a:latin typeface="Calibri"/>
                          <a:cs typeface="Calibri"/>
                        </a:rPr>
                        <a:t> </a:t>
                      </a:r>
                      <a:r>
                        <a:rPr sz="1400" spc="-55" dirty="0">
                          <a:solidFill>
                            <a:srgbClr val="393939"/>
                          </a:solidFill>
                          <a:latin typeface="Calibri"/>
                          <a:cs typeface="Calibri"/>
                        </a:rPr>
                        <a:t>daerah</a:t>
                      </a:r>
                      <a:endParaRPr sz="1400">
                        <a:latin typeface="Calibri"/>
                        <a:cs typeface="Calibri"/>
                      </a:endParaRPr>
                    </a:p>
                  </a:txBody>
                  <a:tcPr marL="0" marR="0" marT="2476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EAEEF7"/>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sp>
        <p:nvSpPr>
          <p:cNvPr id="14" name="Slide Number Placeholder 13"/>
          <p:cNvSpPr>
            <a:spLocks noGrp="1"/>
          </p:cNvSpPr>
          <p:nvPr>
            <p:ph type="sldNum" sz="quarter" idx="12"/>
          </p:nvPr>
        </p:nvSpPr>
        <p:spPr/>
        <p:txBody>
          <a:bodyPr/>
          <a:lstStyle/>
          <a:p>
            <a:fld id="{9CD5A045-6D39-4879-8E20-C877BE4435CE}" type="slidenum">
              <a:rPr lang="en-US" smtClean="0"/>
              <a:t>94</a:t>
            </a:fld>
            <a:endParaRPr lang="en-US"/>
          </a:p>
        </p:txBody>
      </p:sp>
      <p:sp>
        <p:nvSpPr>
          <p:cNvPr id="15" name="Rectangle 14">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4088642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sp>
        <p:nvSpPr>
          <p:cNvPr id="12" name="object 12"/>
          <p:cNvSpPr txBox="1">
            <a:spLocks noGrp="1"/>
          </p:cNvSpPr>
          <p:nvPr>
            <p:ph type="title"/>
          </p:nvPr>
        </p:nvSpPr>
        <p:spPr>
          <a:xfrm>
            <a:off x="0" y="-21788"/>
            <a:ext cx="9143999" cy="1364316"/>
          </a:xfrm>
          <a:prstGeom prst="rect">
            <a:avLst/>
          </a:prstGeom>
        </p:spPr>
        <p:txBody>
          <a:bodyPr vert="horz" wrap="square" lIns="0" tIns="10001" rIns="0" bIns="0" rtlCol="0" anchor="ctr">
            <a:spAutoFit/>
          </a:bodyPr>
          <a:lstStyle/>
          <a:p>
            <a:pPr marL="9525" algn="ctr">
              <a:lnSpc>
                <a:spcPct val="100000"/>
              </a:lnSpc>
              <a:spcBef>
                <a:spcPts val="79"/>
              </a:spcBef>
            </a:pPr>
            <a:r>
              <a:rPr spc="-26" dirty="0" smtClean="0"/>
              <a:t>STRATEGI </a:t>
            </a:r>
            <a:r>
              <a:rPr dirty="0"/>
              <a:t>PENGEMBANGAN </a:t>
            </a:r>
            <a:r>
              <a:rPr spc="-53" dirty="0"/>
              <a:t>LAYANAN </a:t>
            </a:r>
            <a:r>
              <a:rPr spc="-38" dirty="0"/>
              <a:t>PUSAT</a:t>
            </a:r>
            <a:r>
              <a:rPr spc="41" dirty="0"/>
              <a:t> </a:t>
            </a:r>
            <a:r>
              <a:rPr spc="-4" dirty="0"/>
              <a:t>PERTUMBUHAN</a:t>
            </a:r>
          </a:p>
        </p:txBody>
      </p:sp>
      <p:graphicFrame>
        <p:nvGraphicFramePr>
          <p:cNvPr id="13" name="object 13"/>
          <p:cNvGraphicFramePr>
            <a:graphicFrameLocks noGrp="1"/>
          </p:cNvGraphicFramePr>
          <p:nvPr/>
        </p:nvGraphicFramePr>
        <p:xfrm>
          <a:off x="117595" y="1546384"/>
          <a:ext cx="8871584" cy="4386404"/>
        </p:xfrm>
        <a:graphic>
          <a:graphicData uri="http://schemas.openxmlformats.org/drawingml/2006/table">
            <a:tbl>
              <a:tblPr firstRow="1" bandRow="1">
                <a:tableStyleId>{2D5ABB26-0587-4C30-8999-92F81FD0307C}</a:tableStyleId>
              </a:tblPr>
              <a:tblGrid>
                <a:gridCol w="1082516"/>
                <a:gridCol w="2583656"/>
                <a:gridCol w="3008947"/>
                <a:gridCol w="2196465"/>
              </a:tblGrid>
              <a:tr h="316515">
                <a:tc>
                  <a:txBody>
                    <a:bodyPr/>
                    <a:lstStyle/>
                    <a:p>
                      <a:pPr marR="119380" algn="ctr">
                        <a:lnSpc>
                          <a:spcPct val="100000"/>
                        </a:lnSpc>
                        <a:spcBef>
                          <a:spcPts val="570"/>
                        </a:spcBef>
                      </a:pPr>
                      <a:r>
                        <a:rPr sz="1200" b="1" spc="5" dirty="0">
                          <a:solidFill>
                            <a:srgbClr val="C00000"/>
                          </a:solidFill>
                          <a:latin typeface="Calibri"/>
                          <a:cs typeface="Calibri"/>
                        </a:rPr>
                        <a:t>KRITERIA</a:t>
                      </a:r>
                      <a:endParaRPr sz="1200">
                        <a:latin typeface="Calibri"/>
                        <a:cs typeface="Calibri"/>
                      </a:endParaRPr>
                    </a:p>
                  </a:txBody>
                  <a:tcPr marL="0" marR="0" marT="5429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tcPr>
                </a:tc>
                <a:tc>
                  <a:txBody>
                    <a:bodyPr/>
                    <a:lstStyle/>
                    <a:p>
                      <a:pPr algn="ctr">
                        <a:lnSpc>
                          <a:spcPct val="100000"/>
                        </a:lnSpc>
                        <a:spcBef>
                          <a:spcPts val="570"/>
                        </a:spcBef>
                      </a:pPr>
                      <a:r>
                        <a:rPr sz="1200" b="1" spc="5" dirty="0">
                          <a:solidFill>
                            <a:srgbClr val="FFFFFF"/>
                          </a:solidFill>
                          <a:latin typeface="Calibri"/>
                          <a:cs typeface="Calibri"/>
                        </a:rPr>
                        <a:t>KEK</a:t>
                      </a:r>
                      <a:endParaRPr sz="1200">
                        <a:latin typeface="Calibri"/>
                        <a:cs typeface="Calibri"/>
                      </a:endParaRPr>
                    </a:p>
                  </a:txBody>
                  <a:tcPr marL="0" marR="0" marT="5429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663300"/>
                    </a:solidFill>
                  </a:tcPr>
                </a:tc>
                <a:tc>
                  <a:txBody>
                    <a:bodyPr/>
                    <a:lstStyle/>
                    <a:p>
                      <a:pPr marL="1270" algn="ctr">
                        <a:lnSpc>
                          <a:spcPct val="100000"/>
                        </a:lnSpc>
                        <a:spcBef>
                          <a:spcPts val="570"/>
                        </a:spcBef>
                      </a:pPr>
                      <a:r>
                        <a:rPr sz="1200" b="1" spc="5" dirty="0">
                          <a:solidFill>
                            <a:srgbClr val="FFFFFF"/>
                          </a:solidFill>
                          <a:latin typeface="Calibri"/>
                          <a:cs typeface="Calibri"/>
                        </a:rPr>
                        <a:t>KI</a:t>
                      </a:r>
                      <a:endParaRPr sz="1200">
                        <a:latin typeface="Calibri"/>
                        <a:cs typeface="Calibri"/>
                      </a:endParaRPr>
                    </a:p>
                  </a:txBody>
                  <a:tcPr marL="0" marR="0" marT="5429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663300"/>
                    </a:solidFill>
                  </a:tcPr>
                </a:tc>
                <a:tc>
                  <a:txBody>
                    <a:bodyPr/>
                    <a:lstStyle/>
                    <a:p>
                      <a:pPr marL="1270" algn="ctr">
                        <a:lnSpc>
                          <a:spcPct val="100000"/>
                        </a:lnSpc>
                        <a:spcBef>
                          <a:spcPts val="570"/>
                        </a:spcBef>
                      </a:pPr>
                      <a:r>
                        <a:rPr sz="1200" b="1" spc="5" dirty="0">
                          <a:solidFill>
                            <a:srgbClr val="FFFFFF"/>
                          </a:solidFill>
                          <a:latin typeface="Calibri"/>
                          <a:cs typeface="Calibri"/>
                        </a:rPr>
                        <a:t>KSPN</a:t>
                      </a:r>
                      <a:endParaRPr sz="1200">
                        <a:latin typeface="Calibri"/>
                        <a:cs typeface="Calibri"/>
                      </a:endParaRPr>
                    </a:p>
                  </a:txBody>
                  <a:tcPr marL="0" marR="0" marT="54293"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663300"/>
                    </a:solidFill>
                  </a:tcPr>
                </a:tc>
              </a:tr>
              <a:tr h="1589723">
                <a:tc>
                  <a:txBody>
                    <a:bodyPr/>
                    <a:lstStyle/>
                    <a:p>
                      <a:pPr>
                        <a:lnSpc>
                          <a:spcPct val="100000"/>
                        </a:lnSpc>
                      </a:pPr>
                      <a:endParaRPr sz="1100">
                        <a:latin typeface="Times New Roman"/>
                        <a:cs typeface="Times New Roman"/>
                      </a:endParaRPr>
                    </a:p>
                    <a:p>
                      <a:pPr>
                        <a:lnSpc>
                          <a:spcPct val="100000"/>
                        </a:lnSpc>
                      </a:pPr>
                      <a:endParaRPr sz="1100">
                        <a:latin typeface="Times New Roman"/>
                        <a:cs typeface="Times New Roman"/>
                      </a:endParaRPr>
                    </a:p>
                    <a:p>
                      <a:pPr>
                        <a:lnSpc>
                          <a:spcPct val="100000"/>
                        </a:lnSpc>
                        <a:spcBef>
                          <a:spcPts val="15"/>
                        </a:spcBef>
                      </a:pPr>
                      <a:endParaRPr sz="1500">
                        <a:latin typeface="Times New Roman"/>
                        <a:cs typeface="Times New Roman"/>
                      </a:endParaRPr>
                    </a:p>
                    <a:p>
                      <a:pPr marL="48895" marR="163830">
                        <a:lnSpc>
                          <a:spcPct val="107200"/>
                        </a:lnSpc>
                      </a:pPr>
                      <a:r>
                        <a:rPr sz="1100" b="1" spc="-5" dirty="0">
                          <a:solidFill>
                            <a:srgbClr val="FFFFFF"/>
                          </a:solidFill>
                          <a:latin typeface="Calibri"/>
                          <a:cs typeface="Calibri"/>
                        </a:rPr>
                        <a:t>P</a:t>
                      </a:r>
                      <a:r>
                        <a:rPr sz="1100" b="1" spc="-10" dirty="0">
                          <a:solidFill>
                            <a:srgbClr val="FFFFFF"/>
                          </a:solidFill>
                          <a:latin typeface="Calibri"/>
                          <a:cs typeface="Calibri"/>
                        </a:rPr>
                        <a:t>E</a:t>
                      </a:r>
                      <a:r>
                        <a:rPr sz="1100" b="1" dirty="0">
                          <a:solidFill>
                            <a:srgbClr val="FFFFFF"/>
                          </a:solidFill>
                          <a:latin typeface="Calibri"/>
                          <a:cs typeface="Calibri"/>
                        </a:rPr>
                        <a:t>M</a:t>
                      </a:r>
                      <a:r>
                        <a:rPr sz="1100" b="1" spc="-15" dirty="0">
                          <a:solidFill>
                            <a:srgbClr val="FFFFFF"/>
                          </a:solidFill>
                          <a:latin typeface="Calibri"/>
                          <a:cs typeface="Calibri"/>
                        </a:rPr>
                        <a:t>B</a:t>
                      </a:r>
                      <a:r>
                        <a:rPr sz="1100" b="1" spc="-10" dirty="0">
                          <a:solidFill>
                            <a:srgbClr val="FFFFFF"/>
                          </a:solidFill>
                          <a:latin typeface="Calibri"/>
                          <a:cs typeface="Calibri"/>
                        </a:rPr>
                        <a:t>AN</a:t>
                      </a:r>
                      <a:r>
                        <a:rPr sz="1100" b="1" spc="-5" dirty="0">
                          <a:solidFill>
                            <a:srgbClr val="FFFFFF"/>
                          </a:solidFill>
                          <a:latin typeface="Calibri"/>
                          <a:cs typeface="Calibri"/>
                        </a:rPr>
                        <a:t>GU</a:t>
                      </a:r>
                      <a:r>
                        <a:rPr sz="1100" b="1" spc="-10" dirty="0">
                          <a:solidFill>
                            <a:srgbClr val="FFFFFF"/>
                          </a:solidFill>
                          <a:latin typeface="Calibri"/>
                          <a:cs typeface="Calibri"/>
                        </a:rPr>
                        <a:t>NA</a:t>
                      </a:r>
                      <a:r>
                        <a:rPr sz="1100" b="1" dirty="0">
                          <a:solidFill>
                            <a:srgbClr val="FFFFFF"/>
                          </a:solidFill>
                          <a:latin typeface="Calibri"/>
                          <a:cs typeface="Calibri"/>
                        </a:rPr>
                        <a:t>N  </a:t>
                      </a:r>
                      <a:r>
                        <a:rPr sz="1100" b="1" spc="-25" dirty="0">
                          <a:solidFill>
                            <a:srgbClr val="FFFFFF"/>
                          </a:solidFill>
                          <a:latin typeface="Calibri"/>
                          <a:cs typeface="Calibri"/>
                        </a:rPr>
                        <a:t>KONEKTIVITAS/  </a:t>
                      </a:r>
                      <a:r>
                        <a:rPr sz="1100" b="1" spc="-20" dirty="0">
                          <a:solidFill>
                            <a:srgbClr val="FFFFFF"/>
                          </a:solidFill>
                          <a:latin typeface="Calibri"/>
                          <a:cs typeface="Calibri"/>
                        </a:rPr>
                        <a:t>AKSESIBILITAS</a:t>
                      </a:r>
                      <a:endParaRPr sz="11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843B0C"/>
                    </a:solidFill>
                  </a:tcPr>
                </a:tc>
                <a:tc>
                  <a:txBody>
                    <a:bodyPr/>
                    <a:lstStyle/>
                    <a:p>
                      <a:pPr marL="226060" indent="-177800">
                        <a:lnSpc>
                          <a:spcPts val="1515"/>
                        </a:lnSpc>
                        <a:buFont typeface="Arial"/>
                        <a:buChar char="•"/>
                        <a:tabLst>
                          <a:tab pos="226695" algn="l"/>
                        </a:tabLst>
                      </a:pPr>
                      <a:r>
                        <a:rPr sz="1000" spc="-10" dirty="0">
                          <a:solidFill>
                            <a:srgbClr val="FFFFFF"/>
                          </a:solidFill>
                          <a:latin typeface="Calibri"/>
                          <a:cs typeface="Calibri"/>
                        </a:rPr>
                        <a:t>Pengembangan kapasitas</a:t>
                      </a:r>
                      <a:r>
                        <a:rPr sz="1000" spc="-140" dirty="0">
                          <a:solidFill>
                            <a:srgbClr val="FFFFFF"/>
                          </a:solidFill>
                          <a:latin typeface="Calibri"/>
                          <a:cs typeface="Calibri"/>
                        </a:rPr>
                        <a:t> </a:t>
                      </a:r>
                      <a:r>
                        <a:rPr sz="1000" spc="-10" dirty="0">
                          <a:solidFill>
                            <a:srgbClr val="FFFFFF"/>
                          </a:solidFill>
                          <a:latin typeface="Calibri"/>
                          <a:cs typeface="Calibri"/>
                        </a:rPr>
                        <a:t>pelabuhan</a:t>
                      </a:r>
                      <a:endParaRPr sz="1000">
                        <a:latin typeface="Calibri"/>
                        <a:cs typeface="Calibri"/>
                      </a:endParaRPr>
                    </a:p>
                    <a:p>
                      <a:pPr marL="226060" indent="-177800">
                        <a:lnSpc>
                          <a:spcPct val="100000"/>
                        </a:lnSpc>
                        <a:spcBef>
                          <a:spcPts val="120"/>
                        </a:spcBef>
                        <a:buFont typeface="Arial"/>
                        <a:buChar char="•"/>
                        <a:tabLst>
                          <a:tab pos="226695" algn="l"/>
                        </a:tabLst>
                      </a:pPr>
                      <a:r>
                        <a:rPr sz="1000" spc="-10" dirty="0">
                          <a:solidFill>
                            <a:srgbClr val="FFFFFF"/>
                          </a:solidFill>
                          <a:latin typeface="Calibri"/>
                          <a:cs typeface="Calibri"/>
                        </a:rPr>
                        <a:t>Pembangunan/pengembangan/revitalisasi</a:t>
                      </a:r>
                      <a:endParaRPr sz="1000">
                        <a:latin typeface="Calibri"/>
                        <a:cs typeface="Calibri"/>
                      </a:endParaRPr>
                    </a:p>
                    <a:p>
                      <a:pPr marL="226060">
                        <a:lnSpc>
                          <a:spcPct val="100000"/>
                        </a:lnSpc>
                        <a:spcBef>
                          <a:spcPts val="95"/>
                        </a:spcBef>
                      </a:pPr>
                      <a:r>
                        <a:rPr sz="1000" spc="-10" dirty="0">
                          <a:solidFill>
                            <a:srgbClr val="FFFFFF"/>
                          </a:solidFill>
                          <a:latin typeface="Calibri"/>
                          <a:cs typeface="Calibri"/>
                        </a:rPr>
                        <a:t>pelabuhan</a:t>
                      </a:r>
                      <a:endParaRPr sz="1000">
                        <a:latin typeface="Calibri"/>
                        <a:cs typeface="Calibri"/>
                      </a:endParaRPr>
                    </a:p>
                    <a:p>
                      <a:pPr marL="226060" marR="378460" indent="-177165">
                        <a:lnSpc>
                          <a:spcPct val="106200"/>
                        </a:lnSpc>
                        <a:spcBef>
                          <a:spcPts val="25"/>
                        </a:spcBef>
                        <a:buFont typeface="Arial"/>
                        <a:buChar char="•"/>
                        <a:tabLst>
                          <a:tab pos="226695" algn="l"/>
                        </a:tabLst>
                      </a:pPr>
                      <a:r>
                        <a:rPr sz="1000" spc="-10" dirty="0">
                          <a:solidFill>
                            <a:srgbClr val="FFFFFF"/>
                          </a:solidFill>
                          <a:latin typeface="Calibri"/>
                          <a:cs typeface="Calibri"/>
                        </a:rPr>
                        <a:t>Pembangunan/pengembangan/revitalisasi  bandar</a:t>
                      </a:r>
                      <a:r>
                        <a:rPr sz="1000" spc="40" dirty="0">
                          <a:solidFill>
                            <a:srgbClr val="FFFFFF"/>
                          </a:solidFill>
                          <a:latin typeface="Calibri"/>
                          <a:cs typeface="Calibri"/>
                        </a:rPr>
                        <a:t> </a:t>
                      </a:r>
                      <a:r>
                        <a:rPr sz="1000" spc="-10" dirty="0">
                          <a:solidFill>
                            <a:srgbClr val="FFFFFF"/>
                          </a:solidFill>
                          <a:latin typeface="Calibri"/>
                          <a:cs typeface="Calibri"/>
                        </a:rPr>
                        <a:t>udara</a:t>
                      </a:r>
                      <a:endParaRPr sz="1000">
                        <a:latin typeface="Calibri"/>
                        <a:cs typeface="Calibri"/>
                      </a:endParaRPr>
                    </a:p>
                    <a:p>
                      <a:pPr marL="226060" indent="-177800">
                        <a:lnSpc>
                          <a:spcPct val="100000"/>
                        </a:lnSpc>
                        <a:spcBef>
                          <a:spcPts val="120"/>
                        </a:spcBef>
                        <a:buFont typeface="Arial"/>
                        <a:buChar char="•"/>
                        <a:tabLst>
                          <a:tab pos="226695" algn="l"/>
                        </a:tabLst>
                      </a:pPr>
                      <a:r>
                        <a:rPr sz="1000" spc="-10" dirty="0">
                          <a:solidFill>
                            <a:srgbClr val="FFFFFF"/>
                          </a:solidFill>
                          <a:latin typeface="Calibri"/>
                          <a:cs typeface="Calibri"/>
                        </a:rPr>
                        <a:t>Pembangunan/peningkatan </a:t>
                      </a:r>
                      <a:r>
                        <a:rPr sz="1000" spc="-5" dirty="0">
                          <a:solidFill>
                            <a:srgbClr val="FFFFFF"/>
                          </a:solidFill>
                          <a:latin typeface="Calibri"/>
                          <a:cs typeface="Calibri"/>
                        </a:rPr>
                        <a:t>jalan</a:t>
                      </a:r>
                      <a:r>
                        <a:rPr sz="1000" spc="-110" dirty="0">
                          <a:solidFill>
                            <a:srgbClr val="FFFFFF"/>
                          </a:solidFill>
                          <a:latin typeface="Calibri"/>
                          <a:cs typeface="Calibri"/>
                        </a:rPr>
                        <a:t> </a:t>
                      </a:r>
                      <a:r>
                        <a:rPr sz="1000" spc="-10" dirty="0">
                          <a:solidFill>
                            <a:srgbClr val="FFFFFF"/>
                          </a:solidFill>
                          <a:latin typeface="Calibri"/>
                          <a:cs typeface="Calibri"/>
                        </a:rPr>
                        <a:t>menuju</a:t>
                      </a:r>
                      <a:endParaRPr sz="1000">
                        <a:latin typeface="Calibri"/>
                        <a:cs typeface="Calibri"/>
                      </a:endParaRPr>
                    </a:p>
                    <a:p>
                      <a:pPr marL="226060">
                        <a:lnSpc>
                          <a:spcPct val="100000"/>
                        </a:lnSpc>
                        <a:spcBef>
                          <a:spcPts val="95"/>
                        </a:spcBef>
                      </a:pPr>
                      <a:r>
                        <a:rPr sz="1000" spc="-10" dirty="0">
                          <a:solidFill>
                            <a:srgbClr val="FFFFFF"/>
                          </a:solidFill>
                          <a:latin typeface="Calibri"/>
                          <a:cs typeface="Calibri"/>
                        </a:rPr>
                        <a:t>kawasan</a:t>
                      </a:r>
                      <a:endParaRPr sz="1000">
                        <a:latin typeface="Calibri"/>
                        <a:cs typeface="Calibri"/>
                      </a:endParaRPr>
                    </a:p>
                    <a:p>
                      <a:pPr marL="226060" marR="142875" indent="-177165">
                        <a:lnSpc>
                          <a:spcPct val="106900"/>
                        </a:lnSpc>
                        <a:spcBef>
                          <a:spcPts val="15"/>
                        </a:spcBef>
                        <a:buFont typeface="Arial"/>
                        <a:buChar char="•"/>
                        <a:tabLst>
                          <a:tab pos="226695" algn="l"/>
                        </a:tabLst>
                      </a:pPr>
                      <a:r>
                        <a:rPr sz="1000" spc="-10" dirty="0">
                          <a:solidFill>
                            <a:srgbClr val="FFFFFF"/>
                          </a:solidFill>
                          <a:latin typeface="Calibri"/>
                          <a:cs typeface="Calibri"/>
                        </a:rPr>
                        <a:t>Pembangunan/reaktivasi jalur </a:t>
                      </a:r>
                      <a:r>
                        <a:rPr sz="1000" spc="-20" dirty="0">
                          <a:solidFill>
                            <a:srgbClr val="FFFFFF"/>
                          </a:solidFill>
                          <a:latin typeface="Calibri"/>
                          <a:cs typeface="Calibri"/>
                        </a:rPr>
                        <a:t>kereta </a:t>
                      </a:r>
                      <a:r>
                        <a:rPr sz="1000" spc="-5" dirty="0">
                          <a:solidFill>
                            <a:srgbClr val="FFFFFF"/>
                          </a:solidFill>
                          <a:latin typeface="Calibri"/>
                          <a:cs typeface="Calibri"/>
                        </a:rPr>
                        <a:t>api </a:t>
                      </a:r>
                      <a:r>
                        <a:rPr sz="1000" spc="-15" dirty="0">
                          <a:solidFill>
                            <a:srgbClr val="FFFFFF"/>
                          </a:solidFill>
                          <a:latin typeface="Calibri"/>
                          <a:cs typeface="Calibri"/>
                        </a:rPr>
                        <a:t>yang  </a:t>
                      </a:r>
                      <a:r>
                        <a:rPr sz="1000" spc="-10" dirty="0">
                          <a:solidFill>
                            <a:srgbClr val="FFFFFF"/>
                          </a:solidFill>
                          <a:latin typeface="Calibri"/>
                          <a:cs typeface="Calibri"/>
                        </a:rPr>
                        <a:t>menghubungkan kawasan </a:t>
                      </a:r>
                      <a:r>
                        <a:rPr sz="1000" spc="-15" dirty="0">
                          <a:solidFill>
                            <a:srgbClr val="FFFFFF"/>
                          </a:solidFill>
                          <a:latin typeface="Calibri"/>
                          <a:cs typeface="Calibri"/>
                        </a:rPr>
                        <a:t>dengan  </a:t>
                      </a:r>
                      <a:r>
                        <a:rPr sz="1000" spc="-10" dirty="0">
                          <a:solidFill>
                            <a:srgbClr val="FFFFFF"/>
                          </a:solidFill>
                          <a:latin typeface="Calibri"/>
                          <a:cs typeface="Calibri"/>
                        </a:rPr>
                        <a:t>pelabuhan/bandara</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C55A11"/>
                    </a:solidFill>
                  </a:tcPr>
                </a:tc>
                <a:tc>
                  <a:txBody>
                    <a:bodyPr/>
                    <a:lstStyle/>
                    <a:p>
                      <a:pPr marL="226695" indent="-177165">
                        <a:lnSpc>
                          <a:spcPts val="1515"/>
                        </a:lnSpc>
                        <a:buFont typeface="Arial"/>
                        <a:buChar char="•"/>
                        <a:tabLst>
                          <a:tab pos="227329" algn="l"/>
                        </a:tabLst>
                      </a:pPr>
                      <a:r>
                        <a:rPr sz="1000" spc="-10" dirty="0">
                          <a:latin typeface="Calibri"/>
                          <a:cs typeface="Calibri"/>
                        </a:rPr>
                        <a:t>Pengembangan kapasitas</a:t>
                      </a:r>
                      <a:r>
                        <a:rPr sz="1000" spc="-135" dirty="0">
                          <a:latin typeface="Calibri"/>
                          <a:cs typeface="Calibri"/>
                        </a:rPr>
                        <a:t> </a:t>
                      </a:r>
                      <a:r>
                        <a:rPr sz="1000" spc="-10" dirty="0">
                          <a:latin typeface="Calibri"/>
                          <a:cs typeface="Calibri"/>
                        </a:rPr>
                        <a:t>pelabuhan</a:t>
                      </a:r>
                      <a:endParaRPr sz="1000">
                        <a:latin typeface="Calibri"/>
                        <a:cs typeface="Calibri"/>
                      </a:endParaRPr>
                    </a:p>
                    <a:p>
                      <a:pPr marL="226695" indent="-177165">
                        <a:lnSpc>
                          <a:spcPct val="100000"/>
                        </a:lnSpc>
                        <a:spcBef>
                          <a:spcPts val="120"/>
                        </a:spcBef>
                        <a:buFont typeface="Arial"/>
                        <a:buChar char="•"/>
                        <a:tabLst>
                          <a:tab pos="227329" algn="l"/>
                        </a:tabLst>
                      </a:pPr>
                      <a:r>
                        <a:rPr sz="1000" spc="-10" dirty="0">
                          <a:latin typeface="Calibri"/>
                          <a:cs typeface="Calibri"/>
                        </a:rPr>
                        <a:t>Pembangunan/pengembangan/revitali</a:t>
                      </a:r>
                      <a:r>
                        <a:rPr sz="1000" spc="105" dirty="0">
                          <a:latin typeface="Calibri"/>
                          <a:cs typeface="Calibri"/>
                        </a:rPr>
                        <a:t> </a:t>
                      </a:r>
                      <a:r>
                        <a:rPr sz="1000" spc="-10" dirty="0">
                          <a:latin typeface="Calibri"/>
                          <a:cs typeface="Calibri"/>
                        </a:rPr>
                        <a:t>pelabuhan</a:t>
                      </a:r>
                      <a:endParaRPr sz="1000">
                        <a:latin typeface="Calibri"/>
                        <a:cs typeface="Calibri"/>
                      </a:endParaRPr>
                    </a:p>
                    <a:p>
                      <a:pPr marL="226695" indent="-177165">
                        <a:lnSpc>
                          <a:spcPct val="100000"/>
                        </a:lnSpc>
                        <a:spcBef>
                          <a:spcPts val="95"/>
                        </a:spcBef>
                        <a:buFont typeface="Arial"/>
                        <a:buChar char="•"/>
                        <a:tabLst>
                          <a:tab pos="227329" algn="l"/>
                        </a:tabLst>
                      </a:pPr>
                      <a:r>
                        <a:rPr sz="1000" spc="-10" dirty="0">
                          <a:latin typeface="Calibri"/>
                          <a:cs typeface="Calibri"/>
                        </a:rPr>
                        <a:t>Penbangunan/pengembangan/revitalisasi</a:t>
                      </a:r>
                      <a:r>
                        <a:rPr sz="1000" spc="125" dirty="0">
                          <a:latin typeface="Calibri"/>
                          <a:cs typeface="Calibri"/>
                        </a:rPr>
                        <a:t> </a:t>
                      </a:r>
                      <a:r>
                        <a:rPr sz="1000" spc="-10" dirty="0">
                          <a:latin typeface="Calibri"/>
                          <a:cs typeface="Calibri"/>
                        </a:rPr>
                        <a:t>bandar</a:t>
                      </a:r>
                      <a:endParaRPr sz="1000">
                        <a:latin typeface="Calibri"/>
                        <a:cs typeface="Calibri"/>
                      </a:endParaRPr>
                    </a:p>
                    <a:p>
                      <a:pPr marL="226695">
                        <a:lnSpc>
                          <a:spcPct val="100000"/>
                        </a:lnSpc>
                        <a:spcBef>
                          <a:spcPts val="120"/>
                        </a:spcBef>
                      </a:pPr>
                      <a:r>
                        <a:rPr sz="1000" spc="-10" dirty="0">
                          <a:latin typeface="Calibri"/>
                          <a:cs typeface="Calibri"/>
                        </a:rPr>
                        <a:t>udara</a:t>
                      </a:r>
                      <a:endParaRPr sz="1000">
                        <a:latin typeface="Calibri"/>
                        <a:cs typeface="Calibri"/>
                      </a:endParaRPr>
                    </a:p>
                    <a:p>
                      <a:pPr marL="226695" indent="-177165">
                        <a:lnSpc>
                          <a:spcPct val="100000"/>
                        </a:lnSpc>
                        <a:spcBef>
                          <a:spcPts val="95"/>
                        </a:spcBef>
                        <a:buFont typeface="Arial"/>
                        <a:buChar char="•"/>
                        <a:tabLst>
                          <a:tab pos="227329" algn="l"/>
                        </a:tabLst>
                      </a:pPr>
                      <a:r>
                        <a:rPr sz="1000" spc="-10" dirty="0">
                          <a:latin typeface="Calibri"/>
                          <a:cs typeface="Calibri"/>
                        </a:rPr>
                        <a:t>Pembangunan/peningkatan </a:t>
                      </a:r>
                      <a:r>
                        <a:rPr sz="1000" spc="-5" dirty="0">
                          <a:latin typeface="Calibri"/>
                          <a:cs typeface="Calibri"/>
                        </a:rPr>
                        <a:t>jalan </a:t>
                      </a:r>
                      <a:r>
                        <a:rPr sz="1000" spc="-10" dirty="0">
                          <a:latin typeface="Calibri"/>
                          <a:cs typeface="Calibri"/>
                        </a:rPr>
                        <a:t>menuju kawasan</a:t>
                      </a:r>
                      <a:r>
                        <a:rPr sz="1000" spc="-55" dirty="0">
                          <a:latin typeface="Calibri"/>
                          <a:cs typeface="Calibri"/>
                        </a:rPr>
                        <a:t> </a:t>
                      </a:r>
                      <a:r>
                        <a:rPr sz="1000" dirty="0">
                          <a:latin typeface="Calibri"/>
                          <a:cs typeface="Calibri"/>
                        </a:rPr>
                        <a:t>KI</a:t>
                      </a:r>
                      <a:endParaRPr sz="1000">
                        <a:latin typeface="Calibri"/>
                        <a:cs typeface="Calibri"/>
                      </a:endParaRPr>
                    </a:p>
                    <a:p>
                      <a:pPr marL="226695" indent="-177165">
                        <a:lnSpc>
                          <a:spcPct val="100000"/>
                        </a:lnSpc>
                        <a:spcBef>
                          <a:spcPts val="125"/>
                        </a:spcBef>
                        <a:buFont typeface="Arial"/>
                        <a:buChar char="•"/>
                        <a:tabLst>
                          <a:tab pos="227329" algn="l"/>
                        </a:tabLst>
                      </a:pPr>
                      <a:r>
                        <a:rPr sz="1000" spc="-10" dirty="0">
                          <a:latin typeface="Calibri"/>
                          <a:cs typeface="Calibri"/>
                        </a:rPr>
                        <a:t>Pembangunan/reaktivasi jalur </a:t>
                      </a:r>
                      <a:r>
                        <a:rPr sz="1000" spc="-20" dirty="0">
                          <a:latin typeface="Calibri"/>
                          <a:cs typeface="Calibri"/>
                        </a:rPr>
                        <a:t>kereta </a:t>
                      </a:r>
                      <a:r>
                        <a:rPr sz="1000" spc="-5" dirty="0">
                          <a:latin typeface="Calibri"/>
                          <a:cs typeface="Calibri"/>
                        </a:rPr>
                        <a:t>api</a:t>
                      </a:r>
                      <a:r>
                        <a:rPr sz="1000" spc="-65" dirty="0">
                          <a:latin typeface="Calibri"/>
                          <a:cs typeface="Calibri"/>
                        </a:rPr>
                        <a:t> </a:t>
                      </a:r>
                      <a:r>
                        <a:rPr sz="1000" spc="-15" dirty="0">
                          <a:latin typeface="Calibri"/>
                          <a:cs typeface="Calibri"/>
                        </a:rPr>
                        <a:t>yang</a:t>
                      </a:r>
                      <a:endParaRPr sz="1000">
                        <a:latin typeface="Calibri"/>
                        <a:cs typeface="Calibri"/>
                      </a:endParaRPr>
                    </a:p>
                    <a:p>
                      <a:pPr marL="226695">
                        <a:lnSpc>
                          <a:spcPct val="100000"/>
                        </a:lnSpc>
                        <a:spcBef>
                          <a:spcPts val="95"/>
                        </a:spcBef>
                      </a:pPr>
                      <a:r>
                        <a:rPr sz="1000" spc="-10" dirty="0">
                          <a:latin typeface="Calibri"/>
                          <a:cs typeface="Calibri"/>
                        </a:rPr>
                        <a:t>menghubungkan kawasan dengan</a:t>
                      </a:r>
                      <a:r>
                        <a:rPr sz="1000" spc="-75" dirty="0">
                          <a:latin typeface="Calibri"/>
                          <a:cs typeface="Calibri"/>
                        </a:rPr>
                        <a:t> </a:t>
                      </a:r>
                      <a:r>
                        <a:rPr sz="1000" spc="-10" dirty="0">
                          <a:latin typeface="Calibri"/>
                          <a:cs typeface="Calibri"/>
                        </a:rPr>
                        <a:t>pelabuhan/bandara</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F4B083"/>
                    </a:solidFill>
                  </a:tcPr>
                </a:tc>
                <a:tc>
                  <a:txBody>
                    <a:bodyPr/>
                    <a:lstStyle/>
                    <a:p>
                      <a:pPr marL="227965" indent="-177800">
                        <a:lnSpc>
                          <a:spcPts val="1515"/>
                        </a:lnSpc>
                        <a:buFont typeface="Arial"/>
                        <a:buChar char="•"/>
                        <a:tabLst>
                          <a:tab pos="228600" algn="l"/>
                        </a:tabLst>
                      </a:pPr>
                      <a:r>
                        <a:rPr sz="1000" spc="-10" dirty="0">
                          <a:latin typeface="Calibri"/>
                          <a:cs typeface="Calibri"/>
                        </a:rPr>
                        <a:t>Pembangunan/pengembangan/revitali</a:t>
                      </a:r>
                      <a:endParaRPr sz="1000">
                        <a:latin typeface="Calibri"/>
                        <a:cs typeface="Calibri"/>
                      </a:endParaRPr>
                    </a:p>
                    <a:p>
                      <a:pPr marL="227965">
                        <a:lnSpc>
                          <a:spcPct val="100000"/>
                        </a:lnSpc>
                        <a:spcBef>
                          <a:spcPts val="120"/>
                        </a:spcBef>
                      </a:pPr>
                      <a:r>
                        <a:rPr sz="1000" spc="-10" dirty="0">
                          <a:latin typeface="Calibri"/>
                          <a:cs typeface="Calibri"/>
                        </a:rPr>
                        <a:t>sasi</a:t>
                      </a:r>
                      <a:r>
                        <a:rPr sz="1000" spc="20" dirty="0">
                          <a:latin typeface="Calibri"/>
                          <a:cs typeface="Calibri"/>
                        </a:rPr>
                        <a:t> </a:t>
                      </a:r>
                      <a:r>
                        <a:rPr sz="1000" spc="-10" dirty="0">
                          <a:latin typeface="Calibri"/>
                          <a:cs typeface="Calibri"/>
                        </a:rPr>
                        <a:t>pelabuhan</a:t>
                      </a:r>
                      <a:endParaRPr sz="1000">
                        <a:latin typeface="Calibri"/>
                        <a:cs typeface="Calibri"/>
                      </a:endParaRPr>
                    </a:p>
                    <a:p>
                      <a:pPr marL="227965" indent="-177800">
                        <a:lnSpc>
                          <a:spcPct val="100000"/>
                        </a:lnSpc>
                        <a:spcBef>
                          <a:spcPts val="95"/>
                        </a:spcBef>
                        <a:buFont typeface="Arial"/>
                        <a:buChar char="•"/>
                        <a:tabLst>
                          <a:tab pos="228600" algn="l"/>
                        </a:tabLst>
                      </a:pPr>
                      <a:r>
                        <a:rPr sz="1000" spc="-10" dirty="0">
                          <a:latin typeface="Calibri"/>
                          <a:cs typeface="Calibri"/>
                        </a:rPr>
                        <a:t>Pembangunan/peningkatan</a:t>
                      </a:r>
                      <a:r>
                        <a:rPr sz="1000" spc="120" dirty="0">
                          <a:latin typeface="Calibri"/>
                          <a:cs typeface="Calibri"/>
                        </a:rPr>
                        <a:t> </a:t>
                      </a:r>
                      <a:r>
                        <a:rPr sz="1000" spc="-5" dirty="0">
                          <a:latin typeface="Calibri"/>
                          <a:cs typeface="Calibri"/>
                        </a:rPr>
                        <a:t>jalan</a:t>
                      </a:r>
                      <a:endParaRPr sz="1000">
                        <a:latin typeface="Calibri"/>
                        <a:cs typeface="Calibri"/>
                      </a:endParaRPr>
                    </a:p>
                    <a:p>
                      <a:pPr marL="227965">
                        <a:lnSpc>
                          <a:spcPct val="100000"/>
                        </a:lnSpc>
                        <a:spcBef>
                          <a:spcPts val="120"/>
                        </a:spcBef>
                      </a:pPr>
                      <a:r>
                        <a:rPr sz="1000" spc="-10" dirty="0">
                          <a:latin typeface="Calibri"/>
                          <a:cs typeface="Calibri"/>
                        </a:rPr>
                        <a:t>menuju destinasi</a:t>
                      </a:r>
                      <a:r>
                        <a:rPr sz="1000" spc="130" dirty="0">
                          <a:latin typeface="Calibri"/>
                          <a:cs typeface="Calibri"/>
                        </a:rPr>
                        <a:t> </a:t>
                      </a:r>
                      <a:r>
                        <a:rPr sz="1000" spc="-10" dirty="0">
                          <a:latin typeface="Calibri"/>
                          <a:cs typeface="Calibri"/>
                        </a:rPr>
                        <a:t>pariwisata</a:t>
                      </a:r>
                      <a:endParaRPr sz="1000">
                        <a:latin typeface="Calibri"/>
                        <a:cs typeface="Calibri"/>
                      </a:endParaRPr>
                    </a:p>
                    <a:p>
                      <a:pPr marL="227965" marR="106680" indent="-177165">
                        <a:lnSpc>
                          <a:spcPts val="1680"/>
                        </a:lnSpc>
                        <a:spcBef>
                          <a:spcPts val="55"/>
                        </a:spcBef>
                        <a:buFont typeface="Arial"/>
                        <a:buChar char="•"/>
                        <a:tabLst>
                          <a:tab pos="228600" algn="l"/>
                        </a:tabLst>
                      </a:pPr>
                      <a:r>
                        <a:rPr sz="1000" spc="-10" dirty="0">
                          <a:latin typeface="Calibri"/>
                          <a:cs typeface="Calibri"/>
                        </a:rPr>
                        <a:t>Pembangunan/pengembangan/revitali  sasi bandar</a:t>
                      </a:r>
                      <a:r>
                        <a:rPr sz="1000" spc="75" dirty="0">
                          <a:latin typeface="Calibri"/>
                          <a:cs typeface="Calibri"/>
                        </a:rPr>
                        <a:t> </a:t>
                      </a:r>
                      <a:r>
                        <a:rPr sz="1000" spc="-10" dirty="0">
                          <a:latin typeface="Calibri"/>
                          <a:cs typeface="Calibri"/>
                        </a:rPr>
                        <a:t>udara</a:t>
                      </a:r>
                      <a:endParaRPr sz="1000">
                        <a:latin typeface="Calibri"/>
                        <a:cs typeface="Calibri"/>
                      </a:endParaRPr>
                    </a:p>
                    <a:p>
                      <a:pPr marL="227965" indent="-177800">
                        <a:lnSpc>
                          <a:spcPct val="100000"/>
                        </a:lnSpc>
                        <a:spcBef>
                          <a:spcPts val="20"/>
                        </a:spcBef>
                        <a:buFont typeface="Arial"/>
                        <a:buChar char="•"/>
                        <a:tabLst>
                          <a:tab pos="228600" algn="l"/>
                        </a:tabLst>
                      </a:pPr>
                      <a:r>
                        <a:rPr sz="1000" spc="-10" dirty="0">
                          <a:latin typeface="Calibri"/>
                          <a:cs typeface="Calibri"/>
                        </a:rPr>
                        <a:t>Pembangunan/reaktivasi jalnur</a:t>
                      </a:r>
                      <a:r>
                        <a:rPr sz="1000" spc="-135" dirty="0">
                          <a:latin typeface="Calibri"/>
                          <a:cs typeface="Calibri"/>
                        </a:rPr>
                        <a:t> </a:t>
                      </a:r>
                      <a:r>
                        <a:rPr sz="1000" spc="-20" dirty="0">
                          <a:latin typeface="Calibri"/>
                          <a:cs typeface="Calibri"/>
                        </a:rPr>
                        <a:t>kereta</a:t>
                      </a:r>
                      <a:endParaRPr sz="1000">
                        <a:latin typeface="Calibri"/>
                        <a:cs typeface="Calibri"/>
                      </a:endParaRPr>
                    </a:p>
                    <a:p>
                      <a:pPr marL="227965">
                        <a:lnSpc>
                          <a:spcPct val="100000"/>
                        </a:lnSpc>
                        <a:spcBef>
                          <a:spcPts val="120"/>
                        </a:spcBef>
                      </a:pPr>
                      <a:r>
                        <a:rPr sz="1000" spc="-5" dirty="0">
                          <a:latin typeface="Calibri"/>
                          <a:cs typeface="Calibri"/>
                        </a:rPr>
                        <a:t>api</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F8CAAC"/>
                    </a:solidFill>
                  </a:tcPr>
                </a:tc>
              </a:tr>
              <a:tr h="1885997">
                <a:tc>
                  <a:txBody>
                    <a:bodyPr/>
                    <a:lstStyle/>
                    <a:p>
                      <a:pPr>
                        <a:lnSpc>
                          <a:spcPct val="100000"/>
                        </a:lnSpc>
                      </a:pPr>
                      <a:endParaRPr sz="1100">
                        <a:latin typeface="Times New Roman"/>
                        <a:cs typeface="Times New Roman"/>
                      </a:endParaRPr>
                    </a:p>
                    <a:p>
                      <a:pPr>
                        <a:lnSpc>
                          <a:spcPct val="100000"/>
                        </a:lnSpc>
                      </a:pPr>
                      <a:endParaRPr sz="1100">
                        <a:latin typeface="Times New Roman"/>
                        <a:cs typeface="Times New Roman"/>
                      </a:endParaRPr>
                    </a:p>
                    <a:p>
                      <a:pPr>
                        <a:lnSpc>
                          <a:spcPct val="100000"/>
                        </a:lnSpc>
                      </a:pPr>
                      <a:endParaRPr sz="1100">
                        <a:latin typeface="Times New Roman"/>
                        <a:cs typeface="Times New Roman"/>
                      </a:endParaRPr>
                    </a:p>
                    <a:p>
                      <a:pPr>
                        <a:lnSpc>
                          <a:spcPct val="100000"/>
                        </a:lnSpc>
                        <a:spcBef>
                          <a:spcPts val="30"/>
                        </a:spcBef>
                      </a:pPr>
                      <a:endParaRPr sz="1400">
                        <a:latin typeface="Times New Roman"/>
                        <a:cs typeface="Times New Roman"/>
                      </a:endParaRPr>
                    </a:p>
                    <a:p>
                      <a:pPr marL="48895" marR="151130" algn="just">
                        <a:lnSpc>
                          <a:spcPct val="107100"/>
                        </a:lnSpc>
                      </a:pPr>
                      <a:r>
                        <a:rPr sz="1100" b="1" spc="-5" dirty="0">
                          <a:solidFill>
                            <a:srgbClr val="FFFFFF"/>
                          </a:solidFill>
                          <a:latin typeface="Calibri"/>
                          <a:cs typeface="Calibri"/>
                        </a:rPr>
                        <a:t>PEM</a:t>
                      </a:r>
                      <a:r>
                        <a:rPr sz="1100" b="1" spc="-15" dirty="0">
                          <a:solidFill>
                            <a:srgbClr val="FFFFFF"/>
                          </a:solidFill>
                          <a:latin typeface="Calibri"/>
                          <a:cs typeface="Calibri"/>
                        </a:rPr>
                        <a:t>B</a:t>
                      </a:r>
                      <a:r>
                        <a:rPr sz="1100" b="1" dirty="0">
                          <a:solidFill>
                            <a:srgbClr val="FFFFFF"/>
                          </a:solidFill>
                          <a:latin typeface="Calibri"/>
                          <a:cs typeface="Calibri"/>
                        </a:rPr>
                        <a:t>A</a:t>
                      </a:r>
                      <a:r>
                        <a:rPr sz="1100" b="1" spc="-10" dirty="0">
                          <a:solidFill>
                            <a:srgbClr val="FFFFFF"/>
                          </a:solidFill>
                          <a:latin typeface="Calibri"/>
                          <a:cs typeface="Calibri"/>
                        </a:rPr>
                        <a:t>N</a:t>
                      </a:r>
                      <a:r>
                        <a:rPr sz="1100" b="1" spc="-5" dirty="0">
                          <a:solidFill>
                            <a:srgbClr val="FFFFFF"/>
                          </a:solidFill>
                          <a:latin typeface="Calibri"/>
                          <a:cs typeface="Calibri"/>
                        </a:rPr>
                        <a:t>G</a:t>
                      </a:r>
                      <a:r>
                        <a:rPr sz="1100" b="1" dirty="0">
                          <a:solidFill>
                            <a:srgbClr val="FFFFFF"/>
                          </a:solidFill>
                          <a:latin typeface="Calibri"/>
                          <a:cs typeface="Calibri"/>
                        </a:rPr>
                        <a:t>U</a:t>
                      </a:r>
                      <a:r>
                        <a:rPr sz="1100" b="1" spc="-10" dirty="0">
                          <a:solidFill>
                            <a:srgbClr val="FFFFFF"/>
                          </a:solidFill>
                          <a:latin typeface="Calibri"/>
                          <a:cs typeface="Calibri"/>
                        </a:rPr>
                        <a:t>N</a:t>
                      </a:r>
                      <a:r>
                        <a:rPr sz="1100" b="1" dirty="0">
                          <a:solidFill>
                            <a:srgbClr val="FFFFFF"/>
                          </a:solidFill>
                          <a:latin typeface="Calibri"/>
                          <a:cs typeface="Calibri"/>
                        </a:rPr>
                        <a:t>AN  </a:t>
                      </a:r>
                      <a:r>
                        <a:rPr sz="1100" b="1" spc="-15" dirty="0">
                          <a:solidFill>
                            <a:srgbClr val="FFFFFF"/>
                          </a:solidFill>
                          <a:latin typeface="Calibri"/>
                          <a:cs typeface="Calibri"/>
                        </a:rPr>
                        <a:t>I</a:t>
                      </a:r>
                      <a:r>
                        <a:rPr sz="1100" b="1" spc="-10" dirty="0">
                          <a:solidFill>
                            <a:srgbClr val="FFFFFF"/>
                          </a:solidFill>
                          <a:latin typeface="Calibri"/>
                          <a:cs typeface="Calibri"/>
                        </a:rPr>
                        <a:t>N</a:t>
                      </a:r>
                      <a:r>
                        <a:rPr sz="1100" b="1" spc="5" dirty="0">
                          <a:solidFill>
                            <a:srgbClr val="FFFFFF"/>
                          </a:solidFill>
                          <a:latin typeface="Calibri"/>
                          <a:cs typeface="Calibri"/>
                        </a:rPr>
                        <a:t>FR</a:t>
                      </a:r>
                      <a:r>
                        <a:rPr sz="1100" b="1" dirty="0">
                          <a:solidFill>
                            <a:srgbClr val="FFFFFF"/>
                          </a:solidFill>
                          <a:latin typeface="Calibri"/>
                          <a:cs typeface="Calibri"/>
                        </a:rPr>
                        <a:t>A</a:t>
                      </a:r>
                      <a:r>
                        <a:rPr sz="1100" b="1" spc="-40" dirty="0">
                          <a:solidFill>
                            <a:srgbClr val="FFFFFF"/>
                          </a:solidFill>
                          <a:latin typeface="Calibri"/>
                          <a:cs typeface="Calibri"/>
                        </a:rPr>
                        <a:t>S</a:t>
                      </a:r>
                      <a:r>
                        <a:rPr sz="1100" b="1" spc="5" dirty="0">
                          <a:solidFill>
                            <a:srgbClr val="FFFFFF"/>
                          </a:solidFill>
                          <a:latin typeface="Calibri"/>
                          <a:cs typeface="Calibri"/>
                        </a:rPr>
                        <a:t>TR</a:t>
                      </a:r>
                      <a:r>
                        <a:rPr sz="1100" b="1" dirty="0">
                          <a:solidFill>
                            <a:srgbClr val="FFFFFF"/>
                          </a:solidFill>
                          <a:latin typeface="Calibri"/>
                          <a:cs typeface="Calibri"/>
                        </a:rPr>
                        <a:t>U</a:t>
                      </a:r>
                      <a:r>
                        <a:rPr sz="1100" b="1" spc="5" dirty="0">
                          <a:solidFill>
                            <a:srgbClr val="FFFFFF"/>
                          </a:solidFill>
                          <a:latin typeface="Calibri"/>
                          <a:cs typeface="Calibri"/>
                        </a:rPr>
                        <a:t>KT</a:t>
                      </a:r>
                      <a:r>
                        <a:rPr sz="1100" b="1" dirty="0">
                          <a:solidFill>
                            <a:srgbClr val="FFFFFF"/>
                          </a:solidFill>
                          <a:latin typeface="Calibri"/>
                          <a:cs typeface="Calibri"/>
                        </a:rPr>
                        <a:t>UR  </a:t>
                      </a:r>
                      <a:r>
                        <a:rPr sz="1100" b="1" spc="-20" dirty="0">
                          <a:solidFill>
                            <a:srgbClr val="FFFFFF"/>
                          </a:solidFill>
                          <a:latin typeface="Calibri"/>
                          <a:cs typeface="Calibri"/>
                        </a:rPr>
                        <a:t>DASAR</a:t>
                      </a:r>
                      <a:endParaRPr sz="11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7E5F00"/>
                    </a:solidFill>
                  </a:tcPr>
                </a:tc>
                <a:tc>
                  <a:txBody>
                    <a:bodyPr/>
                    <a:lstStyle/>
                    <a:p>
                      <a:pPr marL="226060" indent="-177800">
                        <a:lnSpc>
                          <a:spcPts val="1520"/>
                        </a:lnSpc>
                        <a:buFont typeface="Arial"/>
                        <a:buChar char="•"/>
                        <a:tabLst>
                          <a:tab pos="226695" algn="l"/>
                        </a:tabLst>
                      </a:pPr>
                      <a:r>
                        <a:rPr sz="1000" spc="-10" dirty="0">
                          <a:solidFill>
                            <a:srgbClr val="FFFFFF"/>
                          </a:solidFill>
                          <a:latin typeface="Calibri"/>
                          <a:cs typeface="Calibri"/>
                        </a:rPr>
                        <a:t>Pembangunan </a:t>
                      </a:r>
                      <a:r>
                        <a:rPr sz="1000" spc="-5" dirty="0">
                          <a:solidFill>
                            <a:srgbClr val="FFFFFF"/>
                          </a:solidFill>
                          <a:latin typeface="Calibri"/>
                          <a:cs typeface="Calibri"/>
                        </a:rPr>
                        <a:t>jalan </a:t>
                      </a:r>
                      <a:r>
                        <a:rPr sz="1000" spc="-15" dirty="0">
                          <a:solidFill>
                            <a:srgbClr val="FFFFFF"/>
                          </a:solidFill>
                          <a:latin typeface="Calibri"/>
                          <a:cs typeface="Calibri"/>
                        </a:rPr>
                        <a:t>poros </a:t>
                      </a:r>
                      <a:r>
                        <a:rPr sz="1000" spc="-10" dirty="0">
                          <a:solidFill>
                            <a:srgbClr val="FFFFFF"/>
                          </a:solidFill>
                          <a:latin typeface="Calibri"/>
                          <a:cs typeface="Calibri"/>
                        </a:rPr>
                        <a:t>dan</a:t>
                      </a:r>
                      <a:r>
                        <a:rPr sz="1000" spc="-60" dirty="0">
                          <a:solidFill>
                            <a:srgbClr val="FFFFFF"/>
                          </a:solidFill>
                          <a:latin typeface="Calibri"/>
                          <a:cs typeface="Calibri"/>
                        </a:rPr>
                        <a:t> </a:t>
                      </a:r>
                      <a:r>
                        <a:rPr sz="1000" spc="-5" dirty="0">
                          <a:solidFill>
                            <a:srgbClr val="FFFFFF"/>
                          </a:solidFill>
                          <a:latin typeface="Calibri"/>
                          <a:cs typeface="Calibri"/>
                        </a:rPr>
                        <a:t>jalan</a:t>
                      </a:r>
                      <a:endParaRPr sz="1000">
                        <a:latin typeface="Calibri"/>
                        <a:cs typeface="Calibri"/>
                      </a:endParaRPr>
                    </a:p>
                    <a:p>
                      <a:pPr marL="226060">
                        <a:lnSpc>
                          <a:spcPct val="100000"/>
                        </a:lnSpc>
                        <a:spcBef>
                          <a:spcPts val="120"/>
                        </a:spcBef>
                      </a:pPr>
                      <a:r>
                        <a:rPr sz="1000" spc="-15" dirty="0">
                          <a:solidFill>
                            <a:srgbClr val="FFFFFF"/>
                          </a:solidFill>
                          <a:latin typeface="Calibri"/>
                          <a:cs typeface="Calibri"/>
                        </a:rPr>
                        <a:t>lingkungan</a:t>
                      </a:r>
                      <a:endParaRPr sz="1000">
                        <a:latin typeface="Calibri"/>
                        <a:cs typeface="Calibri"/>
                      </a:endParaRPr>
                    </a:p>
                    <a:p>
                      <a:pPr marL="226060" indent="-177800">
                        <a:lnSpc>
                          <a:spcPct val="100000"/>
                        </a:lnSpc>
                        <a:spcBef>
                          <a:spcPts val="95"/>
                        </a:spcBef>
                        <a:buFont typeface="Arial"/>
                        <a:buChar char="•"/>
                        <a:tabLst>
                          <a:tab pos="226695" algn="l"/>
                        </a:tabLst>
                      </a:pPr>
                      <a:r>
                        <a:rPr sz="1000" spc="-10" dirty="0">
                          <a:solidFill>
                            <a:srgbClr val="FFFFFF"/>
                          </a:solidFill>
                          <a:latin typeface="Calibri"/>
                          <a:cs typeface="Calibri"/>
                        </a:rPr>
                        <a:t>Pembangunan </a:t>
                      </a:r>
                      <a:r>
                        <a:rPr sz="1000" spc="-5" dirty="0">
                          <a:solidFill>
                            <a:srgbClr val="FFFFFF"/>
                          </a:solidFill>
                          <a:latin typeface="Calibri"/>
                          <a:cs typeface="Calibri"/>
                        </a:rPr>
                        <a:t>perumahan </a:t>
                      </a:r>
                      <a:r>
                        <a:rPr sz="1000" spc="-10" dirty="0">
                          <a:solidFill>
                            <a:srgbClr val="FFFFFF"/>
                          </a:solidFill>
                          <a:latin typeface="Calibri"/>
                          <a:cs typeface="Calibri"/>
                        </a:rPr>
                        <a:t>bagi</a:t>
                      </a:r>
                      <a:r>
                        <a:rPr sz="1000" spc="-95" dirty="0">
                          <a:solidFill>
                            <a:srgbClr val="FFFFFF"/>
                          </a:solidFill>
                          <a:latin typeface="Calibri"/>
                          <a:cs typeface="Calibri"/>
                        </a:rPr>
                        <a:t> </a:t>
                      </a:r>
                      <a:r>
                        <a:rPr sz="1000" spc="-10" dirty="0">
                          <a:solidFill>
                            <a:srgbClr val="FFFFFF"/>
                          </a:solidFill>
                          <a:latin typeface="Calibri"/>
                          <a:cs typeface="Calibri"/>
                        </a:rPr>
                        <a:t>pekerja</a:t>
                      </a:r>
                      <a:endParaRPr sz="1000">
                        <a:latin typeface="Calibri"/>
                        <a:cs typeface="Calibri"/>
                      </a:endParaRPr>
                    </a:p>
                    <a:p>
                      <a:pPr marL="226060" indent="-177800">
                        <a:lnSpc>
                          <a:spcPct val="100000"/>
                        </a:lnSpc>
                        <a:spcBef>
                          <a:spcPts val="125"/>
                        </a:spcBef>
                        <a:buFont typeface="Arial"/>
                        <a:buChar char="•"/>
                        <a:tabLst>
                          <a:tab pos="226695" algn="l"/>
                        </a:tabLst>
                      </a:pPr>
                      <a:r>
                        <a:rPr sz="1000" spc="-10" dirty="0">
                          <a:solidFill>
                            <a:srgbClr val="FFFFFF"/>
                          </a:solidFill>
                          <a:latin typeface="Calibri"/>
                          <a:cs typeface="Calibri"/>
                        </a:rPr>
                        <a:t>Pembangunan Air</a:t>
                      </a:r>
                      <a:r>
                        <a:rPr sz="1000" spc="-155" dirty="0">
                          <a:solidFill>
                            <a:srgbClr val="FFFFFF"/>
                          </a:solidFill>
                          <a:latin typeface="Calibri"/>
                          <a:cs typeface="Calibri"/>
                        </a:rPr>
                        <a:t> </a:t>
                      </a:r>
                      <a:r>
                        <a:rPr sz="1000" spc="-10" dirty="0">
                          <a:solidFill>
                            <a:srgbClr val="FFFFFF"/>
                          </a:solidFill>
                          <a:latin typeface="Calibri"/>
                          <a:cs typeface="Calibri"/>
                        </a:rPr>
                        <a:t>Baku</a:t>
                      </a:r>
                      <a:endParaRPr sz="1000">
                        <a:latin typeface="Calibri"/>
                        <a:cs typeface="Calibri"/>
                      </a:endParaRPr>
                    </a:p>
                    <a:p>
                      <a:pPr marL="226060" indent="-177800">
                        <a:lnSpc>
                          <a:spcPct val="100000"/>
                        </a:lnSpc>
                        <a:spcBef>
                          <a:spcPts val="95"/>
                        </a:spcBef>
                        <a:buFont typeface="Arial"/>
                        <a:buChar char="•"/>
                        <a:tabLst>
                          <a:tab pos="226695" algn="l"/>
                        </a:tabLst>
                      </a:pPr>
                      <a:r>
                        <a:rPr sz="1000" spc="-10" dirty="0">
                          <a:solidFill>
                            <a:srgbClr val="FFFFFF"/>
                          </a:solidFill>
                          <a:latin typeface="Calibri"/>
                          <a:cs typeface="Calibri"/>
                        </a:rPr>
                        <a:t>Pembangunan</a:t>
                      </a:r>
                      <a:r>
                        <a:rPr sz="1000" spc="100" dirty="0">
                          <a:solidFill>
                            <a:srgbClr val="FFFFFF"/>
                          </a:solidFill>
                          <a:latin typeface="Calibri"/>
                          <a:cs typeface="Calibri"/>
                        </a:rPr>
                        <a:t> </a:t>
                      </a:r>
                      <a:r>
                        <a:rPr sz="1000" spc="-10" dirty="0">
                          <a:solidFill>
                            <a:srgbClr val="FFFFFF"/>
                          </a:solidFill>
                          <a:latin typeface="Calibri"/>
                          <a:cs typeface="Calibri"/>
                        </a:rPr>
                        <a:t>WTP</a:t>
                      </a:r>
                      <a:endParaRPr sz="1000">
                        <a:latin typeface="Calibri"/>
                        <a:cs typeface="Calibri"/>
                      </a:endParaRPr>
                    </a:p>
                    <a:p>
                      <a:pPr marL="226060" indent="-177800">
                        <a:lnSpc>
                          <a:spcPct val="100000"/>
                        </a:lnSpc>
                        <a:spcBef>
                          <a:spcPts val="120"/>
                        </a:spcBef>
                        <a:buFont typeface="Arial"/>
                        <a:buChar char="•"/>
                        <a:tabLst>
                          <a:tab pos="226695" algn="l"/>
                        </a:tabLst>
                      </a:pPr>
                      <a:r>
                        <a:rPr sz="1000" spc="-10" dirty="0">
                          <a:solidFill>
                            <a:srgbClr val="FFFFFF"/>
                          </a:solidFill>
                          <a:latin typeface="Calibri"/>
                          <a:cs typeface="Calibri"/>
                        </a:rPr>
                        <a:t>Infrastruktur Penampung</a:t>
                      </a:r>
                      <a:r>
                        <a:rPr sz="1000" spc="125" dirty="0">
                          <a:solidFill>
                            <a:srgbClr val="FFFFFF"/>
                          </a:solidFill>
                          <a:latin typeface="Calibri"/>
                          <a:cs typeface="Calibri"/>
                        </a:rPr>
                        <a:t> </a:t>
                      </a:r>
                      <a:r>
                        <a:rPr sz="1000" spc="-10" dirty="0">
                          <a:solidFill>
                            <a:srgbClr val="FFFFFF"/>
                          </a:solidFill>
                          <a:latin typeface="Calibri"/>
                          <a:cs typeface="Calibri"/>
                        </a:rPr>
                        <a:t>Air</a:t>
                      </a:r>
                      <a:endParaRPr sz="1000">
                        <a:latin typeface="Calibri"/>
                        <a:cs typeface="Calibri"/>
                      </a:endParaRPr>
                    </a:p>
                    <a:p>
                      <a:pPr marL="226060" indent="-177800">
                        <a:lnSpc>
                          <a:spcPct val="100000"/>
                        </a:lnSpc>
                        <a:spcBef>
                          <a:spcPts val="95"/>
                        </a:spcBef>
                        <a:buFont typeface="Arial"/>
                        <a:buChar char="•"/>
                        <a:tabLst>
                          <a:tab pos="226695" algn="l"/>
                        </a:tabLst>
                      </a:pPr>
                      <a:r>
                        <a:rPr sz="1000" spc="-10" dirty="0">
                          <a:solidFill>
                            <a:srgbClr val="FFFFFF"/>
                          </a:solidFill>
                          <a:latin typeface="Calibri"/>
                          <a:cs typeface="Calibri"/>
                        </a:rPr>
                        <a:t>Pembangunan</a:t>
                      </a:r>
                      <a:r>
                        <a:rPr sz="1000" spc="100" dirty="0">
                          <a:solidFill>
                            <a:srgbClr val="FFFFFF"/>
                          </a:solidFill>
                          <a:latin typeface="Calibri"/>
                          <a:cs typeface="Calibri"/>
                        </a:rPr>
                        <a:t> </a:t>
                      </a:r>
                      <a:r>
                        <a:rPr sz="1000" spc="-10" dirty="0">
                          <a:solidFill>
                            <a:srgbClr val="FFFFFF"/>
                          </a:solidFill>
                          <a:latin typeface="Calibri"/>
                          <a:cs typeface="Calibri"/>
                        </a:rPr>
                        <a:t>WWTP</a:t>
                      </a:r>
                      <a:endParaRPr sz="1000">
                        <a:latin typeface="Calibri"/>
                        <a:cs typeface="Calibri"/>
                      </a:endParaRPr>
                    </a:p>
                    <a:p>
                      <a:pPr marL="226060" indent="-177800">
                        <a:lnSpc>
                          <a:spcPct val="100000"/>
                        </a:lnSpc>
                        <a:spcBef>
                          <a:spcPts val="120"/>
                        </a:spcBef>
                        <a:buFont typeface="Arial"/>
                        <a:buChar char="•"/>
                        <a:tabLst>
                          <a:tab pos="226695" algn="l"/>
                        </a:tabLst>
                      </a:pPr>
                      <a:r>
                        <a:rPr sz="1000" spc="-15" dirty="0">
                          <a:solidFill>
                            <a:srgbClr val="FFFFFF"/>
                          </a:solidFill>
                          <a:latin typeface="Calibri"/>
                          <a:cs typeface="Calibri"/>
                        </a:rPr>
                        <a:t>Fasilitas </a:t>
                      </a:r>
                      <a:r>
                        <a:rPr sz="1000" spc="-10" dirty="0">
                          <a:solidFill>
                            <a:srgbClr val="FFFFFF"/>
                          </a:solidFill>
                          <a:latin typeface="Calibri"/>
                          <a:cs typeface="Calibri"/>
                        </a:rPr>
                        <a:t>pengolahan sampah</a:t>
                      </a:r>
                      <a:r>
                        <a:rPr sz="1000" spc="-65" dirty="0">
                          <a:solidFill>
                            <a:srgbClr val="FFFFFF"/>
                          </a:solidFill>
                          <a:latin typeface="Calibri"/>
                          <a:cs typeface="Calibri"/>
                        </a:rPr>
                        <a:t> </a:t>
                      </a:r>
                      <a:r>
                        <a:rPr sz="1000" spc="-10" dirty="0">
                          <a:solidFill>
                            <a:srgbClr val="FFFFFF"/>
                          </a:solidFill>
                          <a:latin typeface="Calibri"/>
                          <a:cs typeface="Calibri"/>
                        </a:rPr>
                        <a:t>terpadu</a:t>
                      </a:r>
                      <a:endParaRPr sz="1000">
                        <a:latin typeface="Calibri"/>
                        <a:cs typeface="Calibri"/>
                      </a:endParaRPr>
                    </a:p>
                    <a:p>
                      <a:pPr marL="226060" indent="-177800">
                        <a:lnSpc>
                          <a:spcPct val="100000"/>
                        </a:lnSpc>
                        <a:spcBef>
                          <a:spcPts val="120"/>
                        </a:spcBef>
                        <a:buFont typeface="Arial"/>
                        <a:buChar char="•"/>
                        <a:tabLst>
                          <a:tab pos="226695" algn="l"/>
                        </a:tabLst>
                      </a:pPr>
                      <a:r>
                        <a:rPr sz="1000" spc="-15" dirty="0">
                          <a:solidFill>
                            <a:srgbClr val="FFFFFF"/>
                          </a:solidFill>
                          <a:latin typeface="Calibri"/>
                          <a:cs typeface="Calibri"/>
                        </a:rPr>
                        <a:t>Penyediaan </a:t>
                      </a:r>
                      <a:r>
                        <a:rPr sz="1000" spc="-10" dirty="0">
                          <a:solidFill>
                            <a:srgbClr val="FFFFFF"/>
                          </a:solidFill>
                          <a:latin typeface="Calibri"/>
                          <a:cs typeface="Calibri"/>
                        </a:rPr>
                        <a:t>pasokan</a:t>
                      </a:r>
                      <a:r>
                        <a:rPr sz="1000" spc="-155" dirty="0">
                          <a:solidFill>
                            <a:srgbClr val="FFFFFF"/>
                          </a:solidFill>
                          <a:latin typeface="Calibri"/>
                          <a:cs typeface="Calibri"/>
                        </a:rPr>
                        <a:t> </a:t>
                      </a:r>
                      <a:r>
                        <a:rPr sz="1000" spc="-10" dirty="0">
                          <a:solidFill>
                            <a:srgbClr val="FFFFFF"/>
                          </a:solidFill>
                          <a:latin typeface="Calibri"/>
                          <a:cs typeface="Calibri"/>
                        </a:rPr>
                        <a:t>listrik</a:t>
                      </a:r>
                      <a:endParaRPr sz="1000">
                        <a:latin typeface="Calibri"/>
                        <a:cs typeface="Calibri"/>
                      </a:endParaRPr>
                    </a:p>
                    <a:p>
                      <a:pPr marL="226060" indent="-177800">
                        <a:lnSpc>
                          <a:spcPct val="100000"/>
                        </a:lnSpc>
                        <a:spcBef>
                          <a:spcPts val="100"/>
                        </a:spcBef>
                        <a:buFont typeface="Arial"/>
                        <a:buChar char="•"/>
                        <a:tabLst>
                          <a:tab pos="226695" algn="l"/>
                        </a:tabLst>
                      </a:pPr>
                      <a:r>
                        <a:rPr sz="1000" spc="-15" dirty="0">
                          <a:solidFill>
                            <a:srgbClr val="FFFFFF"/>
                          </a:solidFill>
                          <a:latin typeface="Calibri"/>
                          <a:cs typeface="Calibri"/>
                        </a:rPr>
                        <a:t>Fasilitas</a:t>
                      </a:r>
                      <a:r>
                        <a:rPr sz="1000" spc="55" dirty="0">
                          <a:solidFill>
                            <a:srgbClr val="FFFFFF"/>
                          </a:solidFill>
                          <a:latin typeface="Calibri"/>
                          <a:cs typeface="Calibri"/>
                        </a:rPr>
                        <a:t> </a:t>
                      </a:r>
                      <a:r>
                        <a:rPr sz="1000" spc="-15" dirty="0">
                          <a:solidFill>
                            <a:srgbClr val="FFFFFF"/>
                          </a:solidFill>
                          <a:latin typeface="Calibri"/>
                          <a:cs typeface="Calibri"/>
                        </a:rPr>
                        <a:t>telekomunikasi</a:t>
                      </a:r>
                      <a:endParaRPr sz="1000">
                        <a:latin typeface="Calibri"/>
                        <a:cs typeface="Calibri"/>
                      </a:endParaRPr>
                    </a:p>
                    <a:p>
                      <a:pPr marL="226060" indent="-177800">
                        <a:lnSpc>
                          <a:spcPct val="100000"/>
                        </a:lnSpc>
                        <a:spcBef>
                          <a:spcPts val="120"/>
                        </a:spcBef>
                        <a:buFont typeface="Arial"/>
                        <a:buChar char="•"/>
                        <a:tabLst>
                          <a:tab pos="226695" algn="l"/>
                        </a:tabLst>
                      </a:pPr>
                      <a:r>
                        <a:rPr sz="1000" spc="-15" dirty="0">
                          <a:solidFill>
                            <a:srgbClr val="FFFFFF"/>
                          </a:solidFill>
                          <a:latin typeface="Calibri"/>
                          <a:cs typeface="Calibri"/>
                        </a:rPr>
                        <a:t>Fasilitas </a:t>
                      </a:r>
                      <a:r>
                        <a:rPr sz="1000" spc="-10" dirty="0">
                          <a:solidFill>
                            <a:srgbClr val="FFFFFF"/>
                          </a:solidFill>
                          <a:latin typeface="Calibri"/>
                          <a:cs typeface="Calibri"/>
                        </a:rPr>
                        <a:t>keamanan</a:t>
                      </a:r>
                      <a:r>
                        <a:rPr sz="1000" spc="110" dirty="0">
                          <a:solidFill>
                            <a:srgbClr val="FFFFFF"/>
                          </a:solidFill>
                          <a:latin typeface="Calibri"/>
                          <a:cs typeface="Calibri"/>
                        </a:rPr>
                        <a:t> </a:t>
                      </a:r>
                      <a:r>
                        <a:rPr sz="1000" spc="-10" dirty="0">
                          <a:solidFill>
                            <a:srgbClr val="FFFFFF"/>
                          </a:solidFill>
                          <a:latin typeface="Calibri"/>
                          <a:cs typeface="Calibri"/>
                        </a:rPr>
                        <a:t>kawasan</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BE9000"/>
                    </a:solidFill>
                  </a:tcPr>
                </a:tc>
                <a:tc>
                  <a:txBody>
                    <a:bodyPr/>
                    <a:lstStyle/>
                    <a:p>
                      <a:pPr marL="226695" indent="-177165">
                        <a:lnSpc>
                          <a:spcPts val="1520"/>
                        </a:lnSpc>
                        <a:buFont typeface="Arial"/>
                        <a:buChar char="•"/>
                        <a:tabLst>
                          <a:tab pos="227329" algn="l"/>
                        </a:tabLst>
                      </a:pPr>
                      <a:r>
                        <a:rPr sz="1000" spc="-10" dirty="0">
                          <a:latin typeface="Calibri"/>
                          <a:cs typeface="Calibri"/>
                        </a:rPr>
                        <a:t>Pembangunan </a:t>
                      </a:r>
                      <a:r>
                        <a:rPr sz="1000" spc="-5" dirty="0">
                          <a:latin typeface="Calibri"/>
                          <a:cs typeface="Calibri"/>
                        </a:rPr>
                        <a:t>jalan </a:t>
                      </a:r>
                      <a:r>
                        <a:rPr sz="1000" spc="-15" dirty="0">
                          <a:latin typeface="Calibri"/>
                          <a:cs typeface="Calibri"/>
                        </a:rPr>
                        <a:t>poros </a:t>
                      </a:r>
                      <a:r>
                        <a:rPr sz="1000" spc="-10" dirty="0">
                          <a:latin typeface="Calibri"/>
                          <a:cs typeface="Calibri"/>
                        </a:rPr>
                        <a:t>dan </a:t>
                      </a:r>
                      <a:r>
                        <a:rPr sz="1000" spc="-5" dirty="0">
                          <a:latin typeface="Calibri"/>
                          <a:cs typeface="Calibri"/>
                        </a:rPr>
                        <a:t>jalan </a:t>
                      </a:r>
                      <a:r>
                        <a:rPr sz="1000" spc="-15" dirty="0">
                          <a:latin typeface="Calibri"/>
                          <a:cs typeface="Calibri"/>
                        </a:rPr>
                        <a:t>lingkungan</a:t>
                      </a:r>
                      <a:r>
                        <a:rPr sz="1000" spc="95" dirty="0">
                          <a:latin typeface="Calibri"/>
                          <a:cs typeface="Calibri"/>
                        </a:rPr>
                        <a:t> </a:t>
                      </a:r>
                      <a:r>
                        <a:rPr sz="1000" spc="-5" dirty="0">
                          <a:latin typeface="Calibri"/>
                          <a:cs typeface="Calibri"/>
                        </a:rPr>
                        <a:t>lebar</a:t>
                      </a:r>
                      <a:endParaRPr sz="1000">
                        <a:latin typeface="Calibri"/>
                        <a:cs typeface="Calibri"/>
                      </a:endParaRPr>
                    </a:p>
                    <a:p>
                      <a:pPr marL="226695">
                        <a:lnSpc>
                          <a:spcPct val="100000"/>
                        </a:lnSpc>
                        <a:spcBef>
                          <a:spcPts val="120"/>
                        </a:spcBef>
                      </a:pPr>
                      <a:r>
                        <a:rPr sz="1000" spc="-10" dirty="0">
                          <a:latin typeface="Calibri"/>
                          <a:cs typeface="Calibri"/>
                        </a:rPr>
                        <a:t>minimal </a:t>
                      </a:r>
                      <a:r>
                        <a:rPr sz="1000" spc="-5" dirty="0">
                          <a:latin typeface="Calibri"/>
                          <a:cs typeface="Calibri"/>
                        </a:rPr>
                        <a:t>8 m, </a:t>
                      </a:r>
                      <a:r>
                        <a:rPr sz="1000" spc="-10" dirty="0">
                          <a:latin typeface="Calibri"/>
                          <a:cs typeface="Calibri"/>
                        </a:rPr>
                        <a:t>panjang </a:t>
                      </a:r>
                      <a:r>
                        <a:rPr sz="1000" spc="-15" dirty="0">
                          <a:latin typeface="Calibri"/>
                          <a:cs typeface="Calibri"/>
                        </a:rPr>
                        <a:t>menyesuaikan kebutuhan</a:t>
                      </a:r>
                      <a:endParaRPr sz="1000">
                        <a:latin typeface="Calibri"/>
                        <a:cs typeface="Calibri"/>
                      </a:endParaRPr>
                    </a:p>
                    <a:p>
                      <a:pPr marL="226695" indent="-177165">
                        <a:lnSpc>
                          <a:spcPct val="100000"/>
                        </a:lnSpc>
                        <a:spcBef>
                          <a:spcPts val="95"/>
                        </a:spcBef>
                        <a:buFont typeface="Arial"/>
                        <a:buChar char="•"/>
                        <a:tabLst>
                          <a:tab pos="227329" algn="l"/>
                        </a:tabLst>
                      </a:pPr>
                      <a:r>
                        <a:rPr sz="1000" spc="-10" dirty="0">
                          <a:latin typeface="Calibri"/>
                          <a:cs typeface="Calibri"/>
                        </a:rPr>
                        <a:t>Pembangunan </a:t>
                      </a:r>
                      <a:r>
                        <a:rPr sz="1000" spc="-5" dirty="0">
                          <a:latin typeface="Calibri"/>
                          <a:cs typeface="Calibri"/>
                        </a:rPr>
                        <a:t>perumahan </a:t>
                      </a:r>
                      <a:r>
                        <a:rPr sz="1000" spc="-10" dirty="0">
                          <a:latin typeface="Calibri"/>
                          <a:cs typeface="Calibri"/>
                        </a:rPr>
                        <a:t>bagi pekerja 4.800</a:t>
                      </a:r>
                      <a:r>
                        <a:rPr sz="1000" spc="-35" dirty="0">
                          <a:latin typeface="Calibri"/>
                          <a:cs typeface="Calibri"/>
                        </a:rPr>
                        <a:t> </a:t>
                      </a:r>
                      <a:r>
                        <a:rPr sz="1000" spc="-10" dirty="0">
                          <a:latin typeface="Calibri"/>
                          <a:cs typeface="Calibri"/>
                        </a:rPr>
                        <a:t>petak</a:t>
                      </a:r>
                      <a:endParaRPr sz="1000">
                        <a:latin typeface="Calibri"/>
                        <a:cs typeface="Calibri"/>
                      </a:endParaRPr>
                    </a:p>
                    <a:p>
                      <a:pPr marL="226695" indent="-177165">
                        <a:lnSpc>
                          <a:spcPct val="100000"/>
                        </a:lnSpc>
                        <a:spcBef>
                          <a:spcPts val="125"/>
                        </a:spcBef>
                        <a:buFont typeface="Arial"/>
                        <a:buChar char="•"/>
                        <a:tabLst>
                          <a:tab pos="227329" algn="l"/>
                        </a:tabLst>
                      </a:pPr>
                      <a:r>
                        <a:rPr sz="1000" spc="-10" dirty="0">
                          <a:latin typeface="Calibri"/>
                          <a:cs typeface="Calibri"/>
                        </a:rPr>
                        <a:t>Pembangunan Air</a:t>
                      </a:r>
                      <a:r>
                        <a:rPr sz="1000" spc="-155" dirty="0">
                          <a:latin typeface="Calibri"/>
                          <a:cs typeface="Calibri"/>
                        </a:rPr>
                        <a:t> </a:t>
                      </a:r>
                      <a:r>
                        <a:rPr sz="1000" spc="-10" dirty="0">
                          <a:latin typeface="Calibri"/>
                          <a:cs typeface="Calibri"/>
                        </a:rPr>
                        <a:t>Baku</a:t>
                      </a:r>
                      <a:endParaRPr sz="1000">
                        <a:latin typeface="Calibri"/>
                        <a:cs typeface="Calibri"/>
                      </a:endParaRPr>
                    </a:p>
                    <a:p>
                      <a:pPr marL="226695" indent="-177165">
                        <a:lnSpc>
                          <a:spcPct val="100000"/>
                        </a:lnSpc>
                        <a:spcBef>
                          <a:spcPts val="95"/>
                        </a:spcBef>
                        <a:buFont typeface="Arial"/>
                        <a:buChar char="•"/>
                        <a:tabLst>
                          <a:tab pos="227329" algn="l"/>
                        </a:tabLst>
                      </a:pPr>
                      <a:r>
                        <a:rPr sz="1000" spc="-10" dirty="0">
                          <a:latin typeface="Calibri"/>
                          <a:cs typeface="Calibri"/>
                        </a:rPr>
                        <a:t>Pembangunan WTP minimal 0,55-0,75</a:t>
                      </a:r>
                      <a:r>
                        <a:rPr sz="1000" spc="15" dirty="0">
                          <a:latin typeface="Calibri"/>
                          <a:cs typeface="Calibri"/>
                        </a:rPr>
                        <a:t> </a:t>
                      </a:r>
                      <a:r>
                        <a:rPr sz="1000" spc="-10" dirty="0">
                          <a:latin typeface="Calibri"/>
                          <a:cs typeface="Calibri"/>
                        </a:rPr>
                        <a:t>liter/detik/ha</a:t>
                      </a:r>
                      <a:endParaRPr sz="1000">
                        <a:latin typeface="Calibri"/>
                        <a:cs typeface="Calibri"/>
                      </a:endParaRPr>
                    </a:p>
                    <a:p>
                      <a:pPr marL="226695" indent="-177165">
                        <a:lnSpc>
                          <a:spcPct val="100000"/>
                        </a:lnSpc>
                        <a:spcBef>
                          <a:spcPts val="120"/>
                        </a:spcBef>
                        <a:buFont typeface="Arial"/>
                        <a:buChar char="•"/>
                        <a:tabLst>
                          <a:tab pos="227329" algn="l"/>
                        </a:tabLst>
                      </a:pPr>
                      <a:r>
                        <a:rPr sz="1000" spc="-10" dirty="0">
                          <a:latin typeface="Calibri"/>
                          <a:cs typeface="Calibri"/>
                        </a:rPr>
                        <a:t>Infrastruktur Penampung</a:t>
                      </a:r>
                      <a:r>
                        <a:rPr sz="1000" spc="125" dirty="0">
                          <a:latin typeface="Calibri"/>
                          <a:cs typeface="Calibri"/>
                        </a:rPr>
                        <a:t> </a:t>
                      </a:r>
                      <a:r>
                        <a:rPr sz="1000" spc="-10" dirty="0">
                          <a:latin typeface="Calibri"/>
                          <a:cs typeface="Calibri"/>
                        </a:rPr>
                        <a:t>Air</a:t>
                      </a:r>
                      <a:endParaRPr sz="1000">
                        <a:latin typeface="Calibri"/>
                        <a:cs typeface="Calibri"/>
                      </a:endParaRPr>
                    </a:p>
                    <a:p>
                      <a:pPr marL="226695" indent="-177165">
                        <a:lnSpc>
                          <a:spcPct val="100000"/>
                        </a:lnSpc>
                        <a:spcBef>
                          <a:spcPts val="95"/>
                        </a:spcBef>
                        <a:buFont typeface="Arial"/>
                        <a:buChar char="•"/>
                        <a:tabLst>
                          <a:tab pos="227329" algn="l"/>
                        </a:tabLst>
                      </a:pPr>
                      <a:r>
                        <a:rPr sz="1000" spc="-10" dirty="0">
                          <a:latin typeface="Calibri"/>
                          <a:cs typeface="Calibri"/>
                        </a:rPr>
                        <a:t>Pembangunan</a:t>
                      </a:r>
                      <a:r>
                        <a:rPr sz="1000" spc="100" dirty="0">
                          <a:latin typeface="Calibri"/>
                          <a:cs typeface="Calibri"/>
                        </a:rPr>
                        <a:t> </a:t>
                      </a:r>
                      <a:r>
                        <a:rPr sz="1000" spc="-10" dirty="0">
                          <a:latin typeface="Calibri"/>
                          <a:cs typeface="Calibri"/>
                        </a:rPr>
                        <a:t>WWTP</a:t>
                      </a:r>
                      <a:endParaRPr sz="1000">
                        <a:latin typeface="Calibri"/>
                        <a:cs typeface="Calibri"/>
                      </a:endParaRPr>
                    </a:p>
                    <a:p>
                      <a:pPr marL="226695" indent="-177165">
                        <a:lnSpc>
                          <a:spcPct val="100000"/>
                        </a:lnSpc>
                        <a:spcBef>
                          <a:spcPts val="120"/>
                        </a:spcBef>
                        <a:buFont typeface="Arial"/>
                        <a:buChar char="•"/>
                        <a:tabLst>
                          <a:tab pos="227329" algn="l"/>
                        </a:tabLst>
                      </a:pPr>
                      <a:r>
                        <a:rPr sz="1000" spc="-15" dirty="0">
                          <a:latin typeface="Calibri"/>
                          <a:cs typeface="Calibri"/>
                        </a:rPr>
                        <a:t>Fasilitas </a:t>
                      </a:r>
                      <a:r>
                        <a:rPr sz="1000" spc="-10" dirty="0">
                          <a:latin typeface="Calibri"/>
                          <a:cs typeface="Calibri"/>
                        </a:rPr>
                        <a:t>pengolahan sampah terpadu </a:t>
                      </a:r>
                      <a:r>
                        <a:rPr sz="1000" spc="-5" dirty="0">
                          <a:latin typeface="Calibri"/>
                          <a:cs typeface="Calibri"/>
                        </a:rPr>
                        <a:t>1 </a:t>
                      </a:r>
                      <a:r>
                        <a:rPr sz="1000" spc="-10" dirty="0">
                          <a:latin typeface="Calibri"/>
                          <a:cs typeface="Calibri"/>
                        </a:rPr>
                        <a:t>unit TPS/20</a:t>
                      </a:r>
                      <a:r>
                        <a:rPr sz="1000" spc="140" dirty="0">
                          <a:latin typeface="Calibri"/>
                          <a:cs typeface="Calibri"/>
                        </a:rPr>
                        <a:t> </a:t>
                      </a:r>
                      <a:r>
                        <a:rPr sz="1000" spc="-10" dirty="0">
                          <a:latin typeface="Calibri"/>
                          <a:cs typeface="Calibri"/>
                        </a:rPr>
                        <a:t>ha</a:t>
                      </a:r>
                      <a:endParaRPr sz="1000">
                        <a:latin typeface="Calibri"/>
                        <a:cs typeface="Calibri"/>
                      </a:endParaRPr>
                    </a:p>
                    <a:p>
                      <a:pPr marL="226695" indent="-177165">
                        <a:lnSpc>
                          <a:spcPct val="100000"/>
                        </a:lnSpc>
                        <a:spcBef>
                          <a:spcPts val="120"/>
                        </a:spcBef>
                        <a:buFont typeface="Arial"/>
                        <a:buChar char="•"/>
                        <a:tabLst>
                          <a:tab pos="227329" algn="l"/>
                        </a:tabLst>
                      </a:pPr>
                      <a:r>
                        <a:rPr sz="1000" spc="-15" dirty="0">
                          <a:latin typeface="Calibri"/>
                          <a:cs typeface="Calibri"/>
                        </a:rPr>
                        <a:t>Penyediaan </a:t>
                      </a:r>
                      <a:r>
                        <a:rPr sz="1000" spc="-10" dirty="0">
                          <a:latin typeface="Calibri"/>
                          <a:cs typeface="Calibri"/>
                        </a:rPr>
                        <a:t>pasokan listrik minimal 0,15-0,2</a:t>
                      </a:r>
                      <a:r>
                        <a:rPr sz="1000" spc="75" dirty="0">
                          <a:latin typeface="Calibri"/>
                          <a:cs typeface="Calibri"/>
                        </a:rPr>
                        <a:t> </a:t>
                      </a:r>
                      <a:r>
                        <a:rPr sz="1000" spc="-10" dirty="0">
                          <a:latin typeface="Calibri"/>
                          <a:cs typeface="Calibri"/>
                        </a:rPr>
                        <a:t>Mva/ha</a:t>
                      </a:r>
                      <a:endParaRPr sz="1000">
                        <a:latin typeface="Calibri"/>
                        <a:cs typeface="Calibri"/>
                      </a:endParaRPr>
                    </a:p>
                    <a:p>
                      <a:pPr marL="226695" indent="-177165">
                        <a:lnSpc>
                          <a:spcPct val="100000"/>
                        </a:lnSpc>
                        <a:spcBef>
                          <a:spcPts val="100"/>
                        </a:spcBef>
                        <a:buFont typeface="Arial"/>
                        <a:buChar char="•"/>
                        <a:tabLst>
                          <a:tab pos="227329" algn="l"/>
                        </a:tabLst>
                      </a:pPr>
                      <a:r>
                        <a:rPr sz="1000" spc="-15" dirty="0">
                          <a:latin typeface="Calibri"/>
                          <a:cs typeface="Calibri"/>
                        </a:rPr>
                        <a:t>Fasilitas telekomunikasi </a:t>
                      </a:r>
                      <a:r>
                        <a:rPr sz="1000" spc="-10" dirty="0">
                          <a:latin typeface="Calibri"/>
                          <a:cs typeface="Calibri"/>
                        </a:rPr>
                        <a:t>minimal 20-40</a:t>
                      </a:r>
                      <a:r>
                        <a:rPr sz="1000" spc="10" dirty="0">
                          <a:latin typeface="Calibri"/>
                          <a:cs typeface="Calibri"/>
                        </a:rPr>
                        <a:t> </a:t>
                      </a:r>
                      <a:r>
                        <a:rPr sz="1000" spc="-20" dirty="0">
                          <a:latin typeface="Calibri"/>
                          <a:cs typeface="Calibri"/>
                        </a:rPr>
                        <a:t>SST/ha</a:t>
                      </a:r>
                      <a:endParaRPr sz="1000">
                        <a:latin typeface="Calibri"/>
                        <a:cs typeface="Calibri"/>
                      </a:endParaRPr>
                    </a:p>
                    <a:p>
                      <a:pPr marL="226695" indent="-177165">
                        <a:lnSpc>
                          <a:spcPct val="100000"/>
                        </a:lnSpc>
                        <a:spcBef>
                          <a:spcPts val="120"/>
                        </a:spcBef>
                        <a:buFont typeface="Arial"/>
                        <a:buChar char="•"/>
                        <a:tabLst>
                          <a:tab pos="227329" algn="l"/>
                        </a:tabLst>
                      </a:pPr>
                      <a:r>
                        <a:rPr sz="1000" spc="-15" dirty="0">
                          <a:latin typeface="Calibri"/>
                          <a:cs typeface="Calibri"/>
                        </a:rPr>
                        <a:t>Fasilitas </a:t>
                      </a:r>
                      <a:r>
                        <a:rPr sz="1000" spc="-10" dirty="0">
                          <a:latin typeface="Calibri"/>
                          <a:cs typeface="Calibri"/>
                        </a:rPr>
                        <a:t>keamanan kawasan minimal </a:t>
                      </a:r>
                      <a:r>
                        <a:rPr sz="1000" spc="-15" dirty="0">
                          <a:latin typeface="Calibri"/>
                          <a:cs typeface="Calibri"/>
                        </a:rPr>
                        <a:t>terdapat </a:t>
                      </a:r>
                      <a:r>
                        <a:rPr sz="1000" spc="-5" dirty="0">
                          <a:latin typeface="Calibri"/>
                          <a:cs typeface="Calibri"/>
                        </a:rPr>
                        <a:t>1</a:t>
                      </a:r>
                      <a:r>
                        <a:rPr sz="1000" spc="5" dirty="0">
                          <a:latin typeface="Calibri"/>
                          <a:cs typeface="Calibri"/>
                        </a:rPr>
                        <a:t> </a:t>
                      </a:r>
                      <a:r>
                        <a:rPr sz="1000" spc="-10" dirty="0">
                          <a:latin typeface="Calibri"/>
                          <a:cs typeface="Calibri"/>
                        </a:rPr>
                        <a:t>unit</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FFD966"/>
                    </a:solidFill>
                  </a:tcPr>
                </a:tc>
                <a:tc>
                  <a:txBody>
                    <a:bodyPr/>
                    <a:lstStyle/>
                    <a:p>
                      <a:pPr marL="227965" indent="-177800">
                        <a:lnSpc>
                          <a:spcPts val="1520"/>
                        </a:lnSpc>
                        <a:buFont typeface="Arial"/>
                        <a:buChar char="•"/>
                        <a:tabLst>
                          <a:tab pos="228600" algn="l"/>
                        </a:tabLst>
                      </a:pPr>
                      <a:r>
                        <a:rPr sz="1000" spc="-10" dirty="0">
                          <a:latin typeface="Calibri"/>
                          <a:cs typeface="Calibri"/>
                        </a:rPr>
                        <a:t>Pembangunan </a:t>
                      </a:r>
                      <a:r>
                        <a:rPr sz="1000" spc="-5" dirty="0">
                          <a:latin typeface="Calibri"/>
                          <a:cs typeface="Calibri"/>
                        </a:rPr>
                        <a:t>jalan </a:t>
                      </a:r>
                      <a:r>
                        <a:rPr sz="1000" spc="-15" dirty="0">
                          <a:latin typeface="Calibri"/>
                          <a:cs typeface="Calibri"/>
                        </a:rPr>
                        <a:t>poros </a:t>
                      </a:r>
                      <a:r>
                        <a:rPr sz="1000" spc="-10" dirty="0">
                          <a:latin typeface="Calibri"/>
                          <a:cs typeface="Calibri"/>
                        </a:rPr>
                        <a:t>dan</a:t>
                      </a:r>
                      <a:r>
                        <a:rPr sz="1000" spc="-70" dirty="0">
                          <a:latin typeface="Calibri"/>
                          <a:cs typeface="Calibri"/>
                        </a:rPr>
                        <a:t> </a:t>
                      </a:r>
                      <a:r>
                        <a:rPr sz="1000" spc="-5" dirty="0">
                          <a:latin typeface="Calibri"/>
                          <a:cs typeface="Calibri"/>
                        </a:rPr>
                        <a:t>jalan</a:t>
                      </a:r>
                      <a:endParaRPr sz="1000">
                        <a:latin typeface="Calibri"/>
                        <a:cs typeface="Calibri"/>
                      </a:endParaRPr>
                    </a:p>
                    <a:p>
                      <a:pPr marL="227965">
                        <a:lnSpc>
                          <a:spcPct val="100000"/>
                        </a:lnSpc>
                        <a:spcBef>
                          <a:spcPts val="120"/>
                        </a:spcBef>
                      </a:pPr>
                      <a:r>
                        <a:rPr sz="1000" spc="-15" dirty="0">
                          <a:latin typeface="Calibri"/>
                          <a:cs typeface="Calibri"/>
                        </a:rPr>
                        <a:t>lingkungan</a:t>
                      </a:r>
                      <a:endParaRPr sz="1000">
                        <a:latin typeface="Calibri"/>
                        <a:cs typeface="Calibri"/>
                      </a:endParaRPr>
                    </a:p>
                    <a:p>
                      <a:pPr marL="227965" indent="-177800">
                        <a:lnSpc>
                          <a:spcPct val="100000"/>
                        </a:lnSpc>
                        <a:spcBef>
                          <a:spcPts val="95"/>
                        </a:spcBef>
                        <a:buFont typeface="Arial"/>
                        <a:buChar char="•"/>
                        <a:tabLst>
                          <a:tab pos="228600" algn="l"/>
                        </a:tabLst>
                      </a:pPr>
                      <a:r>
                        <a:rPr sz="1000" spc="-10" dirty="0">
                          <a:latin typeface="Calibri"/>
                          <a:cs typeface="Calibri"/>
                        </a:rPr>
                        <a:t>Pembangunan </a:t>
                      </a:r>
                      <a:r>
                        <a:rPr sz="1000" spc="-5" dirty="0">
                          <a:latin typeface="Calibri"/>
                          <a:cs typeface="Calibri"/>
                        </a:rPr>
                        <a:t>air</a:t>
                      </a:r>
                      <a:r>
                        <a:rPr sz="1000" spc="-180" dirty="0">
                          <a:latin typeface="Calibri"/>
                          <a:cs typeface="Calibri"/>
                        </a:rPr>
                        <a:t> </a:t>
                      </a:r>
                      <a:r>
                        <a:rPr sz="1000" spc="-10" dirty="0">
                          <a:latin typeface="Calibri"/>
                          <a:cs typeface="Calibri"/>
                        </a:rPr>
                        <a:t>baku</a:t>
                      </a:r>
                      <a:endParaRPr sz="1000">
                        <a:latin typeface="Calibri"/>
                        <a:cs typeface="Calibri"/>
                      </a:endParaRPr>
                    </a:p>
                    <a:p>
                      <a:pPr marL="227965" indent="-177800">
                        <a:lnSpc>
                          <a:spcPct val="100000"/>
                        </a:lnSpc>
                        <a:spcBef>
                          <a:spcPts val="125"/>
                        </a:spcBef>
                        <a:buFont typeface="Arial"/>
                        <a:buChar char="•"/>
                        <a:tabLst>
                          <a:tab pos="228600" algn="l"/>
                        </a:tabLst>
                      </a:pPr>
                      <a:r>
                        <a:rPr sz="1000" spc="-10" dirty="0">
                          <a:latin typeface="Calibri"/>
                          <a:cs typeface="Calibri"/>
                        </a:rPr>
                        <a:t>Pembangunan</a:t>
                      </a:r>
                      <a:r>
                        <a:rPr sz="1000" spc="100" dirty="0">
                          <a:latin typeface="Calibri"/>
                          <a:cs typeface="Calibri"/>
                        </a:rPr>
                        <a:t> </a:t>
                      </a:r>
                      <a:r>
                        <a:rPr sz="1000" spc="-10" dirty="0">
                          <a:latin typeface="Calibri"/>
                          <a:cs typeface="Calibri"/>
                        </a:rPr>
                        <a:t>WTP</a:t>
                      </a:r>
                      <a:endParaRPr sz="1000">
                        <a:latin typeface="Calibri"/>
                        <a:cs typeface="Calibri"/>
                      </a:endParaRPr>
                    </a:p>
                    <a:p>
                      <a:pPr marL="227965" indent="-177800">
                        <a:lnSpc>
                          <a:spcPct val="100000"/>
                        </a:lnSpc>
                        <a:spcBef>
                          <a:spcPts val="95"/>
                        </a:spcBef>
                        <a:buFont typeface="Arial"/>
                        <a:buChar char="•"/>
                        <a:tabLst>
                          <a:tab pos="228600" algn="l"/>
                        </a:tabLst>
                      </a:pPr>
                      <a:r>
                        <a:rPr sz="1000" spc="-15" dirty="0">
                          <a:latin typeface="Calibri"/>
                          <a:cs typeface="Calibri"/>
                        </a:rPr>
                        <a:t>Fasilitas</a:t>
                      </a:r>
                      <a:r>
                        <a:rPr sz="1000" spc="60" dirty="0">
                          <a:latin typeface="Calibri"/>
                          <a:cs typeface="Calibri"/>
                        </a:rPr>
                        <a:t> </a:t>
                      </a:r>
                      <a:r>
                        <a:rPr sz="1000" spc="-15" dirty="0">
                          <a:latin typeface="Calibri"/>
                          <a:cs typeface="Calibri"/>
                        </a:rPr>
                        <a:t>telekomunikasi</a:t>
                      </a:r>
                      <a:endParaRPr sz="1000">
                        <a:latin typeface="Calibri"/>
                        <a:cs typeface="Calibri"/>
                      </a:endParaRPr>
                    </a:p>
                    <a:p>
                      <a:pPr marL="227965" indent="-177800">
                        <a:lnSpc>
                          <a:spcPct val="100000"/>
                        </a:lnSpc>
                        <a:spcBef>
                          <a:spcPts val="120"/>
                        </a:spcBef>
                        <a:buFont typeface="Arial"/>
                        <a:buChar char="•"/>
                        <a:tabLst>
                          <a:tab pos="228600" algn="l"/>
                        </a:tabLst>
                      </a:pPr>
                      <a:r>
                        <a:rPr sz="1000" spc="-15" dirty="0">
                          <a:latin typeface="Calibri"/>
                          <a:cs typeface="Calibri"/>
                        </a:rPr>
                        <a:t>Penyediaan </a:t>
                      </a:r>
                      <a:r>
                        <a:rPr sz="1000" spc="-10" dirty="0">
                          <a:latin typeface="Calibri"/>
                          <a:cs typeface="Calibri"/>
                        </a:rPr>
                        <a:t>pasokan</a:t>
                      </a:r>
                      <a:r>
                        <a:rPr sz="1000" spc="-160" dirty="0">
                          <a:latin typeface="Calibri"/>
                          <a:cs typeface="Calibri"/>
                        </a:rPr>
                        <a:t> </a:t>
                      </a:r>
                      <a:r>
                        <a:rPr sz="1000" spc="-10" dirty="0">
                          <a:latin typeface="Calibri"/>
                          <a:cs typeface="Calibri"/>
                        </a:rPr>
                        <a:t>listrik</a:t>
                      </a:r>
                      <a:endParaRPr sz="1000">
                        <a:latin typeface="Calibri"/>
                        <a:cs typeface="Calibri"/>
                      </a:endParaRPr>
                    </a:p>
                    <a:p>
                      <a:pPr marL="227965" indent="-177800">
                        <a:lnSpc>
                          <a:spcPct val="100000"/>
                        </a:lnSpc>
                        <a:spcBef>
                          <a:spcPts val="95"/>
                        </a:spcBef>
                        <a:buFont typeface="Arial"/>
                        <a:buChar char="•"/>
                        <a:tabLst>
                          <a:tab pos="228600" algn="l"/>
                        </a:tabLst>
                      </a:pPr>
                      <a:r>
                        <a:rPr sz="1000" spc="-15" dirty="0">
                          <a:latin typeface="Calibri"/>
                          <a:cs typeface="Calibri"/>
                        </a:rPr>
                        <a:t>Fasilitas </a:t>
                      </a:r>
                      <a:r>
                        <a:rPr sz="1000" spc="-10" dirty="0">
                          <a:latin typeface="Calibri"/>
                          <a:cs typeface="Calibri"/>
                        </a:rPr>
                        <a:t>pengolahan sampah</a:t>
                      </a:r>
                      <a:r>
                        <a:rPr sz="1000" spc="-65" dirty="0">
                          <a:latin typeface="Calibri"/>
                          <a:cs typeface="Calibri"/>
                        </a:rPr>
                        <a:t> </a:t>
                      </a:r>
                      <a:r>
                        <a:rPr sz="1000" spc="-10" dirty="0">
                          <a:latin typeface="Calibri"/>
                          <a:cs typeface="Calibri"/>
                        </a:rPr>
                        <a:t>terpadu</a:t>
                      </a:r>
                      <a:endParaRPr sz="1000">
                        <a:latin typeface="Calibri"/>
                        <a:cs typeface="Calibri"/>
                      </a:endParaRPr>
                    </a:p>
                    <a:p>
                      <a:pPr marL="227965" indent="-177800">
                        <a:lnSpc>
                          <a:spcPct val="100000"/>
                        </a:lnSpc>
                        <a:spcBef>
                          <a:spcPts val="120"/>
                        </a:spcBef>
                        <a:buFont typeface="Arial"/>
                        <a:buChar char="•"/>
                        <a:tabLst>
                          <a:tab pos="228600" algn="l"/>
                        </a:tabLst>
                      </a:pPr>
                      <a:r>
                        <a:rPr sz="1000" spc="-15" dirty="0">
                          <a:latin typeface="Calibri"/>
                          <a:cs typeface="Calibri"/>
                        </a:rPr>
                        <a:t>Penyediaan</a:t>
                      </a:r>
                      <a:r>
                        <a:rPr sz="1000" spc="70" dirty="0">
                          <a:latin typeface="Calibri"/>
                          <a:cs typeface="Calibri"/>
                        </a:rPr>
                        <a:t> </a:t>
                      </a:r>
                      <a:r>
                        <a:rPr sz="1000" spc="-30" dirty="0">
                          <a:latin typeface="Calibri"/>
                          <a:cs typeface="Calibri"/>
                        </a:rPr>
                        <a:t>IPAL</a:t>
                      </a:r>
                      <a:endParaRPr sz="1000">
                        <a:latin typeface="Calibri"/>
                        <a:cs typeface="Calibri"/>
                      </a:endParaRPr>
                    </a:p>
                    <a:p>
                      <a:pPr marL="227965" indent="-177800">
                        <a:lnSpc>
                          <a:spcPct val="100000"/>
                        </a:lnSpc>
                        <a:spcBef>
                          <a:spcPts val="120"/>
                        </a:spcBef>
                        <a:buFont typeface="Arial"/>
                        <a:buChar char="•"/>
                        <a:tabLst>
                          <a:tab pos="228600" algn="l"/>
                        </a:tabLst>
                      </a:pPr>
                      <a:r>
                        <a:rPr sz="1000" spc="-10" dirty="0">
                          <a:latin typeface="Calibri"/>
                          <a:cs typeface="Calibri"/>
                        </a:rPr>
                        <a:t>Pembangunan</a:t>
                      </a:r>
                      <a:r>
                        <a:rPr sz="1000" spc="100" dirty="0">
                          <a:latin typeface="Calibri"/>
                          <a:cs typeface="Calibri"/>
                        </a:rPr>
                        <a:t> </a:t>
                      </a:r>
                      <a:r>
                        <a:rPr sz="1000" spc="-10" dirty="0">
                          <a:latin typeface="Calibri"/>
                          <a:cs typeface="Calibri"/>
                        </a:rPr>
                        <a:t>drainase</a:t>
                      </a:r>
                      <a:endParaRPr sz="1000">
                        <a:latin typeface="Calibri"/>
                        <a:cs typeface="Calibri"/>
                      </a:endParaRPr>
                    </a:p>
                    <a:p>
                      <a:pPr marL="227965" indent="-177800">
                        <a:lnSpc>
                          <a:spcPct val="100000"/>
                        </a:lnSpc>
                        <a:spcBef>
                          <a:spcPts val="100"/>
                        </a:spcBef>
                        <a:buFont typeface="Arial"/>
                        <a:buChar char="•"/>
                        <a:tabLst>
                          <a:tab pos="228600" algn="l"/>
                        </a:tabLst>
                      </a:pPr>
                      <a:r>
                        <a:rPr sz="1000" spc="-15" dirty="0">
                          <a:latin typeface="Calibri"/>
                          <a:cs typeface="Calibri"/>
                        </a:rPr>
                        <a:t>Fasilitas</a:t>
                      </a:r>
                      <a:r>
                        <a:rPr sz="1000" spc="55" dirty="0">
                          <a:latin typeface="Calibri"/>
                          <a:cs typeface="Calibri"/>
                        </a:rPr>
                        <a:t> </a:t>
                      </a:r>
                      <a:r>
                        <a:rPr sz="1000" spc="-10" dirty="0">
                          <a:latin typeface="Calibri"/>
                          <a:cs typeface="Calibri"/>
                        </a:rPr>
                        <a:t>penginapan</a:t>
                      </a:r>
                      <a:endParaRPr sz="1000">
                        <a:latin typeface="Calibri"/>
                        <a:cs typeface="Calibri"/>
                      </a:endParaRPr>
                    </a:p>
                    <a:p>
                      <a:pPr marL="227965" indent="-177800">
                        <a:lnSpc>
                          <a:spcPct val="100000"/>
                        </a:lnSpc>
                        <a:spcBef>
                          <a:spcPts val="120"/>
                        </a:spcBef>
                        <a:buFont typeface="Arial"/>
                        <a:buChar char="•"/>
                        <a:tabLst>
                          <a:tab pos="228600" algn="l"/>
                        </a:tabLst>
                      </a:pPr>
                      <a:r>
                        <a:rPr sz="1000" spc="-15" dirty="0">
                          <a:latin typeface="Calibri"/>
                          <a:cs typeface="Calibri"/>
                        </a:rPr>
                        <a:t>Fasilitas </a:t>
                      </a:r>
                      <a:r>
                        <a:rPr sz="1000" spc="-10" dirty="0">
                          <a:latin typeface="Calibri"/>
                          <a:cs typeface="Calibri"/>
                        </a:rPr>
                        <a:t>makan dan</a:t>
                      </a:r>
                      <a:r>
                        <a:rPr sz="1000" spc="135" dirty="0">
                          <a:latin typeface="Calibri"/>
                          <a:cs typeface="Calibri"/>
                        </a:rPr>
                        <a:t> </a:t>
                      </a:r>
                      <a:r>
                        <a:rPr sz="1000" spc="-10" dirty="0">
                          <a:latin typeface="Calibri"/>
                          <a:cs typeface="Calibri"/>
                        </a:rPr>
                        <a:t>minum</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FFE699"/>
                    </a:solidFill>
                  </a:tcPr>
                </a:tc>
              </a:tr>
              <a:tr h="476917">
                <a:tc>
                  <a:txBody>
                    <a:bodyPr/>
                    <a:lstStyle/>
                    <a:p>
                      <a:pPr>
                        <a:lnSpc>
                          <a:spcPct val="100000"/>
                        </a:lnSpc>
                        <a:spcBef>
                          <a:spcPts val="15"/>
                        </a:spcBef>
                      </a:pPr>
                      <a:endParaRPr sz="1000">
                        <a:latin typeface="Times New Roman"/>
                        <a:cs typeface="Times New Roman"/>
                      </a:endParaRPr>
                    </a:p>
                    <a:p>
                      <a:pPr marR="194310" algn="ctr">
                        <a:lnSpc>
                          <a:spcPct val="100000"/>
                        </a:lnSpc>
                      </a:pPr>
                      <a:r>
                        <a:rPr sz="1100" b="1" spc="-15" dirty="0">
                          <a:solidFill>
                            <a:srgbClr val="FFFFFF"/>
                          </a:solidFill>
                          <a:latin typeface="Calibri"/>
                          <a:cs typeface="Calibri"/>
                        </a:rPr>
                        <a:t>KELEMBAGAAN</a:t>
                      </a:r>
                      <a:endParaRPr sz="1100">
                        <a:latin typeface="Calibri"/>
                        <a:cs typeface="Calibri"/>
                      </a:endParaRPr>
                    </a:p>
                  </a:txBody>
                  <a:tcPr marL="0" marR="0" marT="1429"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843B0C"/>
                    </a:solidFill>
                  </a:tcPr>
                </a:tc>
                <a:tc>
                  <a:txBody>
                    <a:bodyPr/>
                    <a:lstStyle/>
                    <a:p>
                      <a:pPr marL="226060" indent="-177800">
                        <a:lnSpc>
                          <a:spcPts val="1530"/>
                        </a:lnSpc>
                        <a:buFont typeface="Arial"/>
                        <a:buChar char="•"/>
                        <a:tabLst>
                          <a:tab pos="226695" algn="l"/>
                        </a:tabLst>
                      </a:pPr>
                      <a:r>
                        <a:rPr sz="1000" spc="-10" dirty="0">
                          <a:solidFill>
                            <a:srgbClr val="FFFFFF"/>
                          </a:solidFill>
                          <a:latin typeface="Calibri"/>
                          <a:cs typeface="Calibri"/>
                        </a:rPr>
                        <a:t>Dewan</a:t>
                      </a:r>
                      <a:r>
                        <a:rPr sz="1000" spc="5" dirty="0">
                          <a:solidFill>
                            <a:srgbClr val="FFFFFF"/>
                          </a:solidFill>
                          <a:latin typeface="Calibri"/>
                          <a:cs typeface="Calibri"/>
                        </a:rPr>
                        <a:t> </a:t>
                      </a:r>
                      <a:r>
                        <a:rPr sz="1000" spc="-10" dirty="0">
                          <a:solidFill>
                            <a:srgbClr val="FFFFFF"/>
                          </a:solidFill>
                          <a:latin typeface="Calibri"/>
                          <a:cs typeface="Calibri"/>
                        </a:rPr>
                        <a:t>Kawasan</a:t>
                      </a:r>
                      <a:endParaRPr sz="1000">
                        <a:latin typeface="Calibri"/>
                        <a:cs typeface="Calibri"/>
                      </a:endParaRPr>
                    </a:p>
                    <a:p>
                      <a:pPr marL="226060" indent="-177800">
                        <a:lnSpc>
                          <a:spcPct val="100000"/>
                        </a:lnSpc>
                        <a:spcBef>
                          <a:spcPts val="120"/>
                        </a:spcBef>
                        <a:buFont typeface="Arial"/>
                        <a:buChar char="•"/>
                        <a:tabLst>
                          <a:tab pos="226695" algn="l"/>
                        </a:tabLst>
                      </a:pPr>
                      <a:r>
                        <a:rPr sz="1000" spc="-20" dirty="0">
                          <a:solidFill>
                            <a:srgbClr val="FFFFFF"/>
                          </a:solidFill>
                          <a:latin typeface="Calibri"/>
                          <a:cs typeface="Calibri"/>
                        </a:rPr>
                        <a:t>Administrator</a:t>
                      </a:r>
                      <a:endParaRPr sz="1000">
                        <a:latin typeface="Calibri"/>
                        <a:cs typeface="Calibri"/>
                      </a:endParaRPr>
                    </a:p>
                    <a:p>
                      <a:pPr marL="226060" indent="-177800">
                        <a:lnSpc>
                          <a:spcPct val="100000"/>
                        </a:lnSpc>
                        <a:spcBef>
                          <a:spcPts val="95"/>
                        </a:spcBef>
                        <a:buFont typeface="Arial"/>
                        <a:buChar char="•"/>
                        <a:tabLst>
                          <a:tab pos="226695" algn="l"/>
                        </a:tabLst>
                      </a:pPr>
                      <a:r>
                        <a:rPr sz="1000" spc="-10" dirty="0">
                          <a:solidFill>
                            <a:srgbClr val="FFFFFF"/>
                          </a:solidFill>
                          <a:latin typeface="Calibri"/>
                          <a:cs typeface="Calibri"/>
                        </a:rPr>
                        <a:t>Badan </a:t>
                      </a:r>
                      <a:r>
                        <a:rPr sz="1000" spc="-5" dirty="0">
                          <a:solidFill>
                            <a:srgbClr val="FFFFFF"/>
                          </a:solidFill>
                          <a:latin typeface="Calibri"/>
                          <a:cs typeface="Calibri"/>
                        </a:rPr>
                        <a:t>Usaha </a:t>
                      </a:r>
                      <a:r>
                        <a:rPr sz="1000" spc="-10" dirty="0">
                          <a:solidFill>
                            <a:srgbClr val="FFFFFF"/>
                          </a:solidFill>
                          <a:latin typeface="Calibri"/>
                          <a:cs typeface="Calibri"/>
                        </a:rPr>
                        <a:t>Pembangun dan</a:t>
                      </a:r>
                      <a:r>
                        <a:rPr sz="1000" spc="-80" dirty="0">
                          <a:solidFill>
                            <a:srgbClr val="FFFFFF"/>
                          </a:solidFill>
                          <a:latin typeface="Calibri"/>
                          <a:cs typeface="Calibri"/>
                        </a:rPr>
                        <a:t> </a:t>
                      </a:r>
                      <a:r>
                        <a:rPr sz="1000" spc="-15" dirty="0">
                          <a:solidFill>
                            <a:srgbClr val="FFFFFF"/>
                          </a:solidFill>
                          <a:latin typeface="Calibri"/>
                          <a:cs typeface="Calibri"/>
                        </a:rPr>
                        <a:t>Pengelola</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C55A11"/>
                    </a:solidFill>
                  </a:tcPr>
                </a:tc>
                <a:tc>
                  <a:txBody>
                    <a:bodyPr/>
                    <a:lstStyle/>
                    <a:p>
                      <a:pPr marL="226695" indent="-177165">
                        <a:lnSpc>
                          <a:spcPts val="1530"/>
                        </a:lnSpc>
                        <a:buFont typeface="Arial"/>
                        <a:buChar char="•"/>
                        <a:tabLst>
                          <a:tab pos="227329" algn="l"/>
                        </a:tabLst>
                      </a:pPr>
                      <a:r>
                        <a:rPr sz="1000" spc="-10" dirty="0">
                          <a:latin typeface="Calibri"/>
                          <a:cs typeface="Calibri"/>
                        </a:rPr>
                        <a:t>Badan </a:t>
                      </a:r>
                      <a:r>
                        <a:rPr sz="1000" spc="-5" dirty="0">
                          <a:latin typeface="Calibri"/>
                          <a:cs typeface="Calibri"/>
                        </a:rPr>
                        <a:t>Usaha</a:t>
                      </a:r>
                      <a:r>
                        <a:rPr sz="1000" spc="75" dirty="0">
                          <a:latin typeface="Calibri"/>
                          <a:cs typeface="Calibri"/>
                        </a:rPr>
                        <a:t> </a:t>
                      </a:r>
                      <a:r>
                        <a:rPr sz="1000" spc="-15" dirty="0">
                          <a:latin typeface="Calibri"/>
                          <a:cs typeface="Calibri"/>
                        </a:rPr>
                        <a:t>Pengelola</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F4B083"/>
                    </a:solidFill>
                  </a:tcPr>
                </a:tc>
                <a:tc>
                  <a:txBody>
                    <a:bodyPr/>
                    <a:lstStyle/>
                    <a:p>
                      <a:pPr marL="227965" indent="-177800">
                        <a:lnSpc>
                          <a:spcPts val="1530"/>
                        </a:lnSpc>
                        <a:buFont typeface="Arial"/>
                        <a:buChar char="•"/>
                        <a:tabLst>
                          <a:tab pos="228600" algn="l"/>
                        </a:tabLst>
                      </a:pPr>
                      <a:r>
                        <a:rPr sz="1000" spc="-10" dirty="0">
                          <a:latin typeface="Calibri"/>
                          <a:cs typeface="Calibri"/>
                        </a:rPr>
                        <a:t>Badan</a:t>
                      </a:r>
                      <a:r>
                        <a:rPr sz="1000" spc="55" dirty="0">
                          <a:latin typeface="Calibri"/>
                          <a:cs typeface="Calibri"/>
                        </a:rPr>
                        <a:t> </a:t>
                      </a:r>
                      <a:r>
                        <a:rPr sz="1000" spc="-15" dirty="0">
                          <a:latin typeface="Calibri"/>
                          <a:cs typeface="Calibri"/>
                        </a:rPr>
                        <a:t>Otorita</a:t>
                      </a:r>
                      <a:endParaRPr sz="1000">
                        <a:latin typeface="Calibri"/>
                        <a:cs typeface="Calibri"/>
                      </a:endParaRPr>
                    </a:p>
                  </a:txBody>
                  <a:tcPr marL="0" marR="0" marT="0" marB="0">
                    <a:lnL w="38100">
                      <a:solidFill>
                        <a:srgbClr val="FFFFFF"/>
                      </a:solidFill>
                      <a:prstDash val="solid"/>
                    </a:lnL>
                    <a:lnR w="38100">
                      <a:solidFill>
                        <a:srgbClr val="FFFFFF"/>
                      </a:solidFill>
                      <a:prstDash val="solid"/>
                    </a:lnR>
                    <a:lnT w="38100">
                      <a:solidFill>
                        <a:srgbClr val="FFFFFF"/>
                      </a:solidFill>
                      <a:prstDash val="solid"/>
                    </a:lnT>
                    <a:lnB w="38100">
                      <a:solidFill>
                        <a:srgbClr val="FFFFFF"/>
                      </a:solidFill>
                      <a:prstDash val="solid"/>
                    </a:lnB>
                    <a:solidFill>
                      <a:srgbClr val="F8CAAC"/>
                    </a:solidFill>
                  </a:tcPr>
                </a:tc>
              </a:tr>
            </a:tbl>
          </a:graphicData>
        </a:graphic>
      </p:graphicFrame>
      <p:sp>
        <p:nvSpPr>
          <p:cNvPr id="14" name="Slide Number Placeholder 13"/>
          <p:cNvSpPr>
            <a:spLocks noGrp="1"/>
          </p:cNvSpPr>
          <p:nvPr>
            <p:ph type="sldNum" sz="quarter" idx="12"/>
          </p:nvPr>
        </p:nvSpPr>
        <p:spPr/>
        <p:txBody>
          <a:bodyPr/>
          <a:lstStyle/>
          <a:p>
            <a:fld id="{9CD5A045-6D39-4879-8E20-C877BE4435CE}" type="slidenum">
              <a:rPr lang="en-US" smtClean="0"/>
              <a:t>95</a:t>
            </a:fld>
            <a:endParaRPr lang="en-US"/>
          </a:p>
        </p:txBody>
      </p:sp>
      <p:sp>
        <p:nvSpPr>
          <p:cNvPr id="15" name="Rectangle 14">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3921131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3" name="object 13"/>
          <p:cNvGraphicFramePr>
            <a:graphicFrameLocks noGrp="1"/>
          </p:cNvGraphicFramePr>
          <p:nvPr/>
        </p:nvGraphicFramePr>
        <p:xfrm>
          <a:off x="267461" y="1570482"/>
          <a:ext cx="8574404" cy="4168140"/>
        </p:xfrm>
        <a:graphic>
          <a:graphicData uri="http://schemas.openxmlformats.org/drawingml/2006/table">
            <a:tbl>
              <a:tblPr firstRow="1" bandRow="1">
                <a:tableStyleId>{2D5ABB26-0587-4C30-8999-92F81FD0307C}</a:tableStyleId>
              </a:tblPr>
              <a:tblGrid>
                <a:gridCol w="2477928"/>
                <a:gridCol w="6096476"/>
              </a:tblGrid>
              <a:tr h="494918">
                <a:tc>
                  <a:txBody>
                    <a:bodyPr/>
                    <a:lstStyle/>
                    <a:p>
                      <a:pPr marL="235585">
                        <a:lnSpc>
                          <a:spcPts val="2135"/>
                        </a:lnSpc>
                      </a:pPr>
                      <a:r>
                        <a:rPr sz="1500" b="1" spc="-15" dirty="0">
                          <a:latin typeface="Calibri"/>
                          <a:cs typeface="Calibri"/>
                        </a:rPr>
                        <a:t>TIPOLOGI</a:t>
                      </a:r>
                      <a:r>
                        <a:rPr sz="1500" b="1" spc="10" dirty="0">
                          <a:latin typeface="Calibri"/>
                          <a:cs typeface="Calibri"/>
                        </a:rPr>
                        <a:t> </a:t>
                      </a:r>
                      <a:r>
                        <a:rPr sz="1500" b="1" spc="-40" dirty="0">
                          <a:latin typeface="Calibri"/>
                          <a:cs typeface="Calibri"/>
                        </a:rPr>
                        <a:t>KAWASAN</a:t>
                      </a:r>
                      <a:endParaRPr sz="1500">
                        <a:latin typeface="Calibri"/>
                        <a:cs typeface="Calibri"/>
                      </a:endParaRPr>
                    </a:p>
                    <a:p>
                      <a:pPr marL="235585">
                        <a:lnSpc>
                          <a:spcPct val="100000"/>
                        </a:lnSpc>
                      </a:pPr>
                      <a:r>
                        <a:rPr sz="1500" b="1" spc="-50" dirty="0">
                          <a:latin typeface="Calibri"/>
                          <a:cs typeface="Calibri"/>
                        </a:rPr>
                        <a:t>PERKOTAAN</a:t>
                      </a:r>
                      <a:endParaRPr sz="1500">
                        <a:latin typeface="Calibri"/>
                        <a:cs typeface="Calibri"/>
                      </a:endParaRPr>
                    </a:p>
                  </a:txBody>
                  <a:tcPr marL="0" marR="0" marT="0" marB="0">
                    <a:lnR w="76200">
                      <a:solidFill>
                        <a:srgbClr val="F1F1F1"/>
                      </a:solidFill>
                      <a:prstDash val="solid"/>
                    </a:lnR>
                    <a:lnB w="76200">
                      <a:solidFill>
                        <a:srgbClr val="F1F1F1"/>
                      </a:solidFill>
                      <a:prstDash val="solid"/>
                    </a:lnB>
                  </a:tcPr>
                </a:tc>
                <a:tc>
                  <a:txBody>
                    <a:bodyPr/>
                    <a:lstStyle/>
                    <a:p>
                      <a:pPr algn="ctr">
                        <a:lnSpc>
                          <a:spcPct val="100000"/>
                        </a:lnSpc>
                        <a:spcBef>
                          <a:spcPts val="1205"/>
                        </a:spcBef>
                      </a:pPr>
                      <a:r>
                        <a:rPr sz="1500" spc="-5" dirty="0">
                          <a:solidFill>
                            <a:srgbClr val="FFFFFF"/>
                          </a:solidFill>
                          <a:latin typeface="Calibri"/>
                          <a:cs typeface="Calibri"/>
                        </a:rPr>
                        <a:t>PKN</a:t>
                      </a:r>
                      <a:endParaRPr sz="1500">
                        <a:latin typeface="Calibri"/>
                        <a:cs typeface="Calibri"/>
                      </a:endParaRPr>
                    </a:p>
                  </a:txBody>
                  <a:tcPr marL="0" marR="0" marT="114776" marB="0">
                    <a:lnL w="76200">
                      <a:solidFill>
                        <a:srgbClr val="F1F1F1"/>
                      </a:solidFill>
                      <a:prstDash val="solid"/>
                    </a:lnL>
                    <a:lnR w="76200">
                      <a:solidFill>
                        <a:srgbClr val="F1F1F1"/>
                      </a:solidFill>
                      <a:prstDash val="solid"/>
                    </a:lnR>
                    <a:lnT w="76200">
                      <a:solidFill>
                        <a:srgbClr val="F1F1F1"/>
                      </a:solidFill>
                      <a:prstDash val="solid"/>
                    </a:lnT>
                    <a:lnB w="85343">
                      <a:solidFill>
                        <a:srgbClr val="F1F1F1"/>
                      </a:solidFill>
                      <a:prstDash val="solid"/>
                    </a:lnB>
                    <a:solidFill>
                      <a:srgbClr val="7E7E7E"/>
                    </a:solidFill>
                  </a:tcPr>
                </a:tc>
              </a:tr>
              <a:tr h="1583055">
                <a:tc>
                  <a:txBody>
                    <a:bodyPr/>
                    <a:lstStyle/>
                    <a:p>
                      <a:pPr>
                        <a:lnSpc>
                          <a:spcPct val="100000"/>
                        </a:lnSpc>
                      </a:pPr>
                      <a:endParaRPr sz="1800">
                        <a:latin typeface="Times New Roman"/>
                        <a:cs typeface="Times New Roman"/>
                      </a:endParaRPr>
                    </a:p>
                    <a:p>
                      <a:pPr>
                        <a:lnSpc>
                          <a:spcPct val="100000"/>
                        </a:lnSpc>
                        <a:spcBef>
                          <a:spcPts val="25"/>
                        </a:spcBef>
                      </a:pPr>
                      <a:endParaRPr sz="2600">
                        <a:latin typeface="Times New Roman"/>
                        <a:cs typeface="Times New Roman"/>
                      </a:endParaRPr>
                    </a:p>
                    <a:p>
                      <a:pPr algn="ctr">
                        <a:lnSpc>
                          <a:spcPct val="100000"/>
                        </a:lnSpc>
                        <a:spcBef>
                          <a:spcPts val="5"/>
                        </a:spcBef>
                      </a:pPr>
                      <a:r>
                        <a:rPr sz="1800" spc="-100" dirty="0">
                          <a:solidFill>
                            <a:srgbClr val="FFFFFF"/>
                          </a:solidFill>
                          <a:latin typeface="Calibri"/>
                          <a:cs typeface="Calibri"/>
                        </a:rPr>
                        <a:t>KOTA</a:t>
                      </a:r>
                      <a:r>
                        <a:rPr sz="1800" spc="-5" dirty="0">
                          <a:solidFill>
                            <a:srgbClr val="FFFFFF"/>
                          </a:solidFill>
                          <a:latin typeface="Calibri"/>
                          <a:cs typeface="Calibri"/>
                        </a:rPr>
                        <a:t> </a:t>
                      </a:r>
                      <a:r>
                        <a:rPr sz="1800" spc="-20" dirty="0">
                          <a:solidFill>
                            <a:srgbClr val="FFFFFF"/>
                          </a:solidFill>
                          <a:latin typeface="Calibri"/>
                          <a:cs typeface="Calibri"/>
                        </a:rPr>
                        <a:t>MEGAPOLITAN</a:t>
                      </a:r>
                      <a:endParaRPr sz="18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4AA9B8"/>
                    </a:solidFill>
                  </a:tcPr>
                </a:tc>
                <a:tc rowSpan="2">
                  <a:txBody>
                    <a:bodyPr/>
                    <a:lstStyle/>
                    <a:p>
                      <a:pPr>
                        <a:lnSpc>
                          <a:spcPct val="100000"/>
                        </a:lnSpc>
                      </a:pPr>
                      <a:endParaRPr sz="1700">
                        <a:latin typeface="Times New Roman"/>
                        <a:cs typeface="Times New Roman"/>
                      </a:endParaRPr>
                    </a:p>
                    <a:p>
                      <a:pPr>
                        <a:lnSpc>
                          <a:spcPct val="100000"/>
                        </a:lnSpc>
                        <a:spcBef>
                          <a:spcPts val="5"/>
                        </a:spcBef>
                      </a:pPr>
                      <a:endParaRPr sz="1400">
                        <a:latin typeface="Times New Roman"/>
                        <a:cs typeface="Times New Roman"/>
                      </a:endParaRPr>
                    </a:p>
                    <a:p>
                      <a:pPr marL="430530" indent="-342265">
                        <a:lnSpc>
                          <a:spcPct val="100000"/>
                        </a:lnSpc>
                        <a:spcBef>
                          <a:spcPts val="5"/>
                        </a:spcBef>
                        <a:buFont typeface="Arial"/>
                        <a:buChar char="•"/>
                        <a:tabLst>
                          <a:tab pos="430530" algn="l"/>
                          <a:tab pos="431165" algn="l"/>
                        </a:tabLst>
                      </a:pPr>
                      <a:r>
                        <a:rPr sz="1500" spc="-25" dirty="0">
                          <a:latin typeface="Calibri"/>
                          <a:cs typeface="Calibri"/>
                        </a:rPr>
                        <a:t>Transportasi </a:t>
                      </a:r>
                      <a:r>
                        <a:rPr sz="1500" spc="-10" dirty="0">
                          <a:latin typeface="Calibri"/>
                          <a:cs typeface="Calibri"/>
                        </a:rPr>
                        <a:t>Massal </a:t>
                      </a:r>
                      <a:r>
                        <a:rPr sz="1500" spc="-5" dirty="0">
                          <a:latin typeface="Calibri"/>
                          <a:cs typeface="Calibri"/>
                        </a:rPr>
                        <a:t>berbasis </a:t>
                      </a:r>
                      <a:r>
                        <a:rPr sz="1500" spc="-15" dirty="0">
                          <a:latin typeface="Calibri"/>
                          <a:cs typeface="Calibri"/>
                        </a:rPr>
                        <a:t>rel terintegrasi </a:t>
                      </a:r>
                      <a:r>
                        <a:rPr sz="1500" spc="-10" dirty="0">
                          <a:latin typeface="Calibri"/>
                          <a:cs typeface="Calibri"/>
                        </a:rPr>
                        <a:t>antar </a:t>
                      </a:r>
                      <a:r>
                        <a:rPr sz="1500" spc="-15" dirty="0">
                          <a:latin typeface="Calibri"/>
                          <a:cs typeface="Calibri"/>
                        </a:rPr>
                        <a:t>kawasan</a:t>
                      </a:r>
                      <a:r>
                        <a:rPr sz="1500" spc="80" dirty="0">
                          <a:latin typeface="Calibri"/>
                          <a:cs typeface="Calibri"/>
                        </a:rPr>
                        <a:t> </a:t>
                      </a:r>
                      <a:r>
                        <a:rPr sz="1500" spc="-15" dirty="0">
                          <a:latin typeface="Calibri"/>
                          <a:cs typeface="Calibri"/>
                        </a:rPr>
                        <a:t>perkotaan</a:t>
                      </a:r>
                      <a:endParaRPr sz="1500">
                        <a:latin typeface="Calibri"/>
                        <a:cs typeface="Calibri"/>
                      </a:endParaRPr>
                    </a:p>
                    <a:p>
                      <a:pPr marL="430530" indent="-342265">
                        <a:lnSpc>
                          <a:spcPts val="2390"/>
                        </a:lnSpc>
                        <a:buFont typeface="Arial"/>
                        <a:buChar char="•"/>
                        <a:tabLst>
                          <a:tab pos="430530" algn="l"/>
                          <a:tab pos="431165" algn="l"/>
                        </a:tabLst>
                      </a:pPr>
                      <a:r>
                        <a:rPr sz="1500" spc="-5" dirty="0">
                          <a:latin typeface="Calibri"/>
                          <a:cs typeface="Calibri"/>
                        </a:rPr>
                        <a:t>Penggunaan </a:t>
                      </a:r>
                      <a:r>
                        <a:rPr sz="1500" spc="-15" dirty="0">
                          <a:latin typeface="Calibri"/>
                          <a:cs typeface="Calibri"/>
                        </a:rPr>
                        <a:t>energi</a:t>
                      </a:r>
                      <a:r>
                        <a:rPr sz="1500" spc="-25" dirty="0">
                          <a:latin typeface="Calibri"/>
                          <a:cs typeface="Calibri"/>
                        </a:rPr>
                        <a:t> </a:t>
                      </a:r>
                      <a:r>
                        <a:rPr sz="1500" spc="-10" dirty="0">
                          <a:latin typeface="Calibri"/>
                          <a:cs typeface="Calibri"/>
                        </a:rPr>
                        <a:t>terbarukan</a:t>
                      </a:r>
                      <a:endParaRPr sz="1500">
                        <a:latin typeface="Calibri"/>
                        <a:cs typeface="Calibri"/>
                      </a:endParaRPr>
                    </a:p>
                    <a:p>
                      <a:pPr marL="430530" indent="-342265">
                        <a:lnSpc>
                          <a:spcPts val="2390"/>
                        </a:lnSpc>
                        <a:buFont typeface="Arial"/>
                        <a:buChar char="•"/>
                        <a:tabLst>
                          <a:tab pos="430530" algn="l"/>
                          <a:tab pos="431165" algn="l"/>
                        </a:tabLst>
                      </a:pPr>
                      <a:r>
                        <a:rPr sz="1500" spc="-15" dirty="0">
                          <a:latin typeface="Calibri"/>
                          <a:cs typeface="Calibri"/>
                        </a:rPr>
                        <a:t>Jaringan </a:t>
                      </a:r>
                      <a:r>
                        <a:rPr sz="1500" dirty="0">
                          <a:latin typeface="Calibri"/>
                          <a:cs typeface="Calibri"/>
                        </a:rPr>
                        <a:t>pipa </a:t>
                      </a:r>
                      <a:r>
                        <a:rPr sz="1500" spc="-5" dirty="0">
                          <a:latin typeface="Calibri"/>
                          <a:cs typeface="Calibri"/>
                        </a:rPr>
                        <a:t>terpadu</a:t>
                      </a:r>
                      <a:r>
                        <a:rPr sz="1500" spc="5" dirty="0">
                          <a:latin typeface="Calibri"/>
                          <a:cs typeface="Calibri"/>
                        </a:rPr>
                        <a:t> </a:t>
                      </a:r>
                      <a:r>
                        <a:rPr sz="1500" spc="-20" dirty="0">
                          <a:latin typeface="Calibri"/>
                          <a:cs typeface="Calibri"/>
                        </a:rPr>
                        <a:t>(gas)</a:t>
                      </a:r>
                      <a:endParaRPr sz="1500">
                        <a:latin typeface="Calibri"/>
                        <a:cs typeface="Calibri"/>
                      </a:endParaRPr>
                    </a:p>
                    <a:p>
                      <a:pPr marL="430530" indent="-342265">
                        <a:lnSpc>
                          <a:spcPct val="100000"/>
                        </a:lnSpc>
                        <a:spcBef>
                          <a:spcPts val="5"/>
                        </a:spcBef>
                        <a:buFont typeface="Arial"/>
                        <a:buChar char="•"/>
                        <a:tabLst>
                          <a:tab pos="430530" algn="l"/>
                          <a:tab pos="431165" algn="l"/>
                        </a:tabLst>
                      </a:pPr>
                      <a:r>
                        <a:rPr sz="1500" spc="-10" dirty="0">
                          <a:latin typeface="Calibri"/>
                          <a:cs typeface="Calibri"/>
                        </a:rPr>
                        <a:t>Perumahan:</a:t>
                      </a:r>
                      <a:endParaRPr sz="1500">
                        <a:latin typeface="Calibri"/>
                        <a:cs typeface="Calibri"/>
                      </a:endParaRPr>
                    </a:p>
                    <a:p>
                      <a:pPr marL="887730" lvl="1" indent="-341630">
                        <a:lnSpc>
                          <a:spcPct val="100000"/>
                        </a:lnSpc>
                        <a:buFont typeface="Arial"/>
                        <a:buChar char="•"/>
                        <a:tabLst>
                          <a:tab pos="887730" algn="l"/>
                          <a:tab pos="888365" algn="l"/>
                        </a:tabLst>
                      </a:pPr>
                      <a:r>
                        <a:rPr sz="1500" spc="-25" dirty="0">
                          <a:latin typeface="Calibri"/>
                          <a:cs typeface="Calibri"/>
                        </a:rPr>
                        <a:t>Kota </a:t>
                      </a:r>
                      <a:r>
                        <a:rPr sz="1500" spc="-10" dirty="0">
                          <a:latin typeface="Calibri"/>
                          <a:cs typeface="Calibri"/>
                        </a:rPr>
                        <a:t>Megapolitan: </a:t>
                      </a:r>
                      <a:r>
                        <a:rPr sz="1500" spc="-5" dirty="0">
                          <a:latin typeface="Calibri"/>
                          <a:cs typeface="Calibri"/>
                        </a:rPr>
                        <a:t>rumah susun, rumah tapak, </a:t>
                      </a:r>
                      <a:r>
                        <a:rPr sz="1500" spc="-15" dirty="0">
                          <a:latin typeface="Calibri"/>
                          <a:cs typeface="Calibri"/>
                        </a:rPr>
                        <a:t>rental</a:t>
                      </a:r>
                      <a:r>
                        <a:rPr sz="1500" spc="-30" dirty="0">
                          <a:latin typeface="Calibri"/>
                          <a:cs typeface="Calibri"/>
                        </a:rPr>
                        <a:t> </a:t>
                      </a:r>
                      <a:r>
                        <a:rPr sz="1500" spc="-5" dirty="0">
                          <a:latin typeface="Calibri"/>
                          <a:cs typeface="Calibri"/>
                        </a:rPr>
                        <a:t>housing</a:t>
                      </a:r>
                      <a:endParaRPr sz="1500">
                        <a:latin typeface="Calibri"/>
                        <a:cs typeface="Calibri"/>
                      </a:endParaRPr>
                    </a:p>
                    <a:p>
                      <a:pPr marL="887730" lvl="1" indent="-341630">
                        <a:lnSpc>
                          <a:spcPts val="2390"/>
                        </a:lnSpc>
                        <a:buFont typeface="Arial"/>
                        <a:buChar char="•"/>
                        <a:tabLst>
                          <a:tab pos="887730" algn="l"/>
                          <a:tab pos="888365" algn="l"/>
                        </a:tabLst>
                      </a:pPr>
                      <a:r>
                        <a:rPr sz="1500" spc="-25" dirty="0">
                          <a:latin typeface="Calibri"/>
                          <a:cs typeface="Calibri"/>
                        </a:rPr>
                        <a:t>Kota </a:t>
                      </a:r>
                      <a:r>
                        <a:rPr sz="1500" spc="-10" dirty="0">
                          <a:latin typeface="Calibri"/>
                          <a:cs typeface="Calibri"/>
                        </a:rPr>
                        <a:t>Metropolitan: </a:t>
                      </a:r>
                      <a:r>
                        <a:rPr sz="1500" spc="-5" dirty="0">
                          <a:latin typeface="Calibri"/>
                          <a:cs typeface="Calibri"/>
                        </a:rPr>
                        <a:t>rumah susun, </a:t>
                      </a:r>
                      <a:r>
                        <a:rPr sz="1500" spc="-15" dirty="0">
                          <a:latin typeface="Calibri"/>
                          <a:cs typeface="Calibri"/>
                        </a:rPr>
                        <a:t>rental</a:t>
                      </a:r>
                      <a:r>
                        <a:rPr sz="1500" spc="-35" dirty="0">
                          <a:latin typeface="Calibri"/>
                          <a:cs typeface="Calibri"/>
                        </a:rPr>
                        <a:t> </a:t>
                      </a:r>
                      <a:r>
                        <a:rPr sz="1500" spc="-5" dirty="0">
                          <a:latin typeface="Calibri"/>
                          <a:cs typeface="Calibri"/>
                        </a:rPr>
                        <a:t>housing</a:t>
                      </a:r>
                      <a:endParaRPr sz="1500">
                        <a:latin typeface="Calibri"/>
                        <a:cs typeface="Calibri"/>
                      </a:endParaRPr>
                    </a:p>
                    <a:p>
                      <a:pPr marL="430530" indent="-342265">
                        <a:lnSpc>
                          <a:spcPts val="2390"/>
                        </a:lnSpc>
                        <a:buFont typeface="Arial"/>
                        <a:buChar char="•"/>
                        <a:tabLst>
                          <a:tab pos="430530" algn="l"/>
                          <a:tab pos="431165" algn="l"/>
                        </a:tabLst>
                      </a:pPr>
                      <a:r>
                        <a:rPr sz="1500" i="1" spc="-5" dirty="0">
                          <a:latin typeface="Calibri"/>
                          <a:cs typeface="Calibri"/>
                        </a:rPr>
                        <a:t>Bundled Service </a:t>
                      </a:r>
                      <a:r>
                        <a:rPr sz="1500" spc="-5" dirty="0">
                          <a:latin typeface="Calibri"/>
                          <a:cs typeface="Calibri"/>
                        </a:rPr>
                        <a:t>air minum, </a:t>
                      </a:r>
                      <a:r>
                        <a:rPr sz="1500" dirty="0">
                          <a:latin typeface="Calibri"/>
                          <a:cs typeface="Calibri"/>
                        </a:rPr>
                        <a:t>air </a:t>
                      </a:r>
                      <a:r>
                        <a:rPr sz="1500" spc="-10" dirty="0">
                          <a:latin typeface="Calibri"/>
                          <a:cs typeface="Calibri"/>
                        </a:rPr>
                        <a:t>limbah </a:t>
                      </a:r>
                      <a:r>
                        <a:rPr sz="1500" spc="-5" dirty="0">
                          <a:latin typeface="Calibri"/>
                          <a:cs typeface="Calibri"/>
                        </a:rPr>
                        <a:t>dan</a:t>
                      </a:r>
                      <a:r>
                        <a:rPr sz="1500" dirty="0">
                          <a:latin typeface="Calibri"/>
                          <a:cs typeface="Calibri"/>
                        </a:rPr>
                        <a:t> </a:t>
                      </a:r>
                      <a:r>
                        <a:rPr sz="1500" spc="-10" dirty="0">
                          <a:latin typeface="Calibri"/>
                          <a:cs typeface="Calibri"/>
                        </a:rPr>
                        <a:t>persampahan</a:t>
                      </a:r>
                      <a:endParaRPr sz="1500">
                        <a:latin typeface="Calibri"/>
                        <a:cs typeface="Calibri"/>
                      </a:endParaRPr>
                    </a:p>
                    <a:p>
                      <a:pPr marL="430530" indent="-342265">
                        <a:lnSpc>
                          <a:spcPct val="100000"/>
                        </a:lnSpc>
                        <a:buFont typeface="Arial"/>
                        <a:buChar char="•"/>
                        <a:tabLst>
                          <a:tab pos="430530" algn="l"/>
                          <a:tab pos="431165" algn="l"/>
                        </a:tabLst>
                      </a:pPr>
                      <a:r>
                        <a:rPr sz="1500" spc="-45" dirty="0">
                          <a:latin typeface="Calibri"/>
                          <a:cs typeface="Calibri"/>
                        </a:rPr>
                        <a:t>SPAM </a:t>
                      </a:r>
                      <a:r>
                        <a:rPr sz="1500" spc="-5" dirty="0">
                          <a:latin typeface="Calibri"/>
                          <a:cs typeface="Calibri"/>
                        </a:rPr>
                        <a:t>perpipaan </a:t>
                      </a:r>
                      <a:r>
                        <a:rPr sz="1500" spc="-15" dirty="0">
                          <a:latin typeface="Calibri"/>
                          <a:cs typeface="Calibri"/>
                        </a:rPr>
                        <a:t>dengan </a:t>
                      </a:r>
                      <a:r>
                        <a:rPr sz="1500" spc="-10" dirty="0">
                          <a:latin typeface="Calibri"/>
                          <a:cs typeface="Calibri"/>
                        </a:rPr>
                        <a:t>standar </a:t>
                      </a:r>
                      <a:r>
                        <a:rPr sz="1500" spc="-5" dirty="0">
                          <a:latin typeface="Calibri"/>
                          <a:cs typeface="Calibri"/>
                        </a:rPr>
                        <a:t>air </a:t>
                      </a:r>
                      <a:r>
                        <a:rPr sz="1500" spc="-10" dirty="0">
                          <a:latin typeface="Calibri"/>
                          <a:cs typeface="Calibri"/>
                        </a:rPr>
                        <a:t>siap</a:t>
                      </a:r>
                      <a:r>
                        <a:rPr sz="1500" spc="35" dirty="0">
                          <a:latin typeface="Calibri"/>
                          <a:cs typeface="Calibri"/>
                        </a:rPr>
                        <a:t> </a:t>
                      </a:r>
                      <a:r>
                        <a:rPr sz="1500" spc="-5" dirty="0">
                          <a:latin typeface="Calibri"/>
                          <a:cs typeface="Calibri"/>
                        </a:rPr>
                        <a:t>minum</a:t>
                      </a:r>
                      <a:endParaRPr sz="1500">
                        <a:latin typeface="Calibri"/>
                        <a:cs typeface="Calibri"/>
                      </a:endParaRPr>
                    </a:p>
                    <a:p>
                      <a:pPr marL="430530" indent="-342265">
                        <a:lnSpc>
                          <a:spcPct val="100000"/>
                        </a:lnSpc>
                        <a:spcBef>
                          <a:spcPts val="5"/>
                        </a:spcBef>
                        <a:buFont typeface="Arial"/>
                        <a:buChar char="•"/>
                        <a:tabLst>
                          <a:tab pos="430530" algn="l"/>
                          <a:tab pos="431165" algn="l"/>
                        </a:tabLst>
                      </a:pPr>
                      <a:r>
                        <a:rPr sz="1500" spc="-20" dirty="0">
                          <a:latin typeface="Calibri"/>
                          <a:cs typeface="Calibri"/>
                        </a:rPr>
                        <a:t>Sistem </a:t>
                      </a:r>
                      <a:r>
                        <a:rPr sz="1500" spc="-10" dirty="0">
                          <a:latin typeface="Calibri"/>
                          <a:cs typeface="Calibri"/>
                        </a:rPr>
                        <a:t>pengelolaan </a:t>
                      </a:r>
                      <a:r>
                        <a:rPr sz="1500" spc="-5" dirty="0">
                          <a:latin typeface="Calibri"/>
                          <a:cs typeface="Calibri"/>
                        </a:rPr>
                        <a:t>air </a:t>
                      </a:r>
                      <a:r>
                        <a:rPr sz="1500" spc="-10" dirty="0">
                          <a:latin typeface="Calibri"/>
                          <a:cs typeface="Calibri"/>
                        </a:rPr>
                        <a:t>limbah </a:t>
                      </a:r>
                      <a:r>
                        <a:rPr sz="1500" spc="-15" dirty="0">
                          <a:latin typeface="Calibri"/>
                          <a:cs typeface="Calibri"/>
                        </a:rPr>
                        <a:t>domestik </a:t>
                      </a:r>
                      <a:r>
                        <a:rPr sz="1500" spc="-10" dirty="0">
                          <a:latin typeface="Calibri"/>
                          <a:cs typeface="Calibri"/>
                        </a:rPr>
                        <a:t>terpusat </a:t>
                      </a:r>
                      <a:r>
                        <a:rPr sz="1500" spc="-25" dirty="0">
                          <a:latin typeface="Calibri"/>
                          <a:cs typeface="Calibri"/>
                        </a:rPr>
                        <a:t>(SPALD-T)</a:t>
                      </a:r>
                      <a:r>
                        <a:rPr sz="1500" spc="110" dirty="0">
                          <a:latin typeface="Calibri"/>
                          <a:cs typeface="Calibri"/>
                        </a:rPr>
                        <a:t> </a:t>
                      </a:r>
                      <a:r>
                        <a:rPr sz="1500" spc="-15" dirty="0">
                          <a:latin typeface="Calibri"/>
                          <a:cs typeface="Calibri"/>
                        </a:rPr>
                        <a:t>skala</a:t>
                      </a:r>
                      <a:endParaRPr sz="1500">
                        <a:latin typeface="Calibri"/>
                        <a:cs typeface="Calibri"/>
                      </a:endParaRPr>
                    </a:p>
                    <a:p>
                      <a:pPr marL="430530">
                        <a:lnSpc>
                          <a:spcPts val="2390"/>
                        </a:lnSpc>
                      </a:pPr>
                      <a:r>
                        <a:rPr sz="1500" spc="-15" dirty="0">
                          <a:latin typeface="Calibri"/>
                          <a:cs typeface="Calibri"/>
                        </a:rPr>
                        <a:t>kota/regional </a:t>
                      </a:r>
                      <a:r>
                        <a:rPr sz="1500" spc="-5" dirty="0">
                          <a:latin typeface="Calibri"/>
                          <a:cs typeface="Calibri"/>
                        </a:rPr>
                        <a:t>dan</a:t>
                      </a:r>
                      <a:r>
                        <a:rPr sz="1500" spc="-10" dirty="0">
                          <a:latin typeface="Calibri"/>
                          <a:cs typeface="Calibri"/>
                        </a:rPr>
                        <a:t> </a:t>
                      </a:r>
                      <a:r>
                        <a:rPr sz="1500" spc="-40" dirty="0">
                          <a:latin typeface="Calibri"/>
                          <a:cs typeface="Calibri"/>
                        </a:rPr>
                        <a:t>IPLT</a:t>
                      </a:r>
                      <a:endParaRPr sz="1500">
                        <a:latin typeface="Calibri"/>
                        <a:cs typeface="Calibri"/>
                      </a:endParaRPr>
                    </a:p>
                    <a:p>
                      <a:pPr marL="430530" indent="-342265">
                        <a:lnSpc>
                          <a:spcPts val="2390"/>
                        </a:lnSpc>
                        <a:buFont typeface="Arial"/>
                        <a:buChar char="•"/>
                        <a:tabLst>
                          <a:tab pos="430530" algn="l"/>
                          <a:tab pos="431165" algn="l"/>
                        </a:tabLst>
                      </a:pPr>
                      <a:r>
                        <a:rPr sz="1500" spc="-60" dirty="0">
                          <a:latin typeface="Calibri"/>
                          <a:cs typeface="Calibri"/>
                        </a:rPr>
                        <a:t>TPA</a:t>
                      </a:r>
                      <a:r>
                        <a:rPr sz="1500" spc="-10" dirty="0">
                          <a:latin typeface="Calibri"/>
                          <a:cs typeface="Calibri"/>
                        </a:rPr>
                        <a:t> Regional</a:t>
                      </a:r>
                      <a:endParaRPr sz="1500">
                        <a:latin typeface="Calibri"/>
                        <a:cs typeface="Calibri"/>
                      </a:endParaRPr>
                    </a:p>
                    <a:p>
                      <a:pPr marL="430530" indent="-342265">
                        <a:lnSpc>
                          <a:spcPct val="100000"/>
                        </a:lnSpc>
                        <a:buFont typeface="Arial"/>
                        <a:buChar char="•"/>
                        <a:tabLst>
                          <a:tab pos="430530" algn="l"/>
                          <a:tab pos="431165" algn="l"/>
                        </a:tabLst>
                      </a:pPr>
                      <a:r>
                        <a:rPr sz="1500" spc="-15" dirty="0">
                          <a:latin typeface="Calibri"/>
                          <a:cs typeface="Calibri"/>
                        </a:rPr>
                        <a:t>Pemisahan regulator </a:t>
                      </a:r>
                      <a:r>
                        <a:rPr sz="1500" spc="-5" dirty="0">
                          <a:latin typeface="Calibri"/>
                          <a:cs typeface="Calibri"/>
                        </a:rPr>
                        <a:t>dan </a:t>
                      </a:r>
                      <a:r>
                        <a:rPr sz="1500" spc="-20" dirty="0">
                          <a:latin typeface="Calibri"/>
                          <a:cs typeface="Calibri"/>
                        </a:rPr>
                        <a:t>operator </a:t>
                      </a:r>
                      <a:r>
                        <a:rPr sz="1500" spc="-15" dirty="0">
                          <a:latin typeface="Calibri"/>
                          <a:cs typeface="Calibri"/>
                        </a:rPr>
                        <a:t>layanan</a:t>
                      </a:r>
                      <a:r>
                        <a:rPr sz="1500" spc="15" dirty="0">
                          <a:latin typeface="Calibri"/>
                          <a:cs typeface="Calibri"/>
                        </a:rPr>
                        <a:t> </a:t>
                      </a:r>
                      <a:r>
                        <a:rPr sz="1500" spc="-10" dirty="0">
                          <a:latin typeface="Calibri"/>
                          <a:cs typeface="Calibri"/>
                        </a:rPr>
                        <a:t>sanitasi</a:t>
                      </a:r>
                      <a:endParaRPr sz="1500">
                        <a:latin typeface="Calibri"/>
                        <a:cs typeface="Calibri"/>
                      </a:endParaRPr>
                    </a:p>
                  </a:txBody>
                  <a:tcPr marL="0" marR="0" marT="0" marB="0">
                    <a:lnL w="76200">
                      <a:solidFill>
                        <a:srgbClr val="F1F1F1"/>
                      </a:solidFill>
                      <a:prstDash val="solid"/>
                    </a:lnL>
                    <a:lnR w="76200">
                      <a:solidFill>
                        <a:srgbClr val="F1F1F1"/>
                      </a:solidFill>
                      <a:prstDash val="solid"/>
                    </a:lnR>
                    <a:lnT w="85343">
                      <a:solidFill>
                        <a:srgbClr val="F1F1F1"/>
                      </a:solidFill>
                      <a:prstDash val="solid"/>
                    </a:lnT>
                    <a:lnB w="76200">
                      <a:solidFill>
                        <a:srgbClr val="F1F1F1"/>
                      </a:solidFill>
                      <a:prstDash val="solid"/>
                    </a:lnB>
                    <a:solidFill>
                      <a:srgbClr val="00BABD"/>
                    </a:solidFill>
                  </a:tcPr>
                </a:tc>
              </a:tr>
              <a:tr h="2080260">
                <a:tc>
                  <a:txBody>
                    <a:bodyPr/>
                    <a:lstStyle/>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spcBef>
                          <a:spcPts val="55"/>
                        </a:spcBef>
                      </a:pPr>
                      <a:endParaRPr sz="2400">
                        <a:latin typeface="Times New Roman"/>
                        <a:cs typeface="Times New Roman"/>
                      </a:endParaRPr>
                    </a:p>
                    <a:p>
                      <a:pPr algn="ctr">
                        <a:lnSpc>
                          <a:spcPct val="100000"/>
                        </a:lnSpc>
                      </a:pPr>
                      <a:r>
                        <a:rPr sz="1800" spc="-100" dirty="0">
                          <a:solidFill>
                            <a:srgbClr val="FFFFFF"/>
                          </a:solidFill>
                          <a:latin typeface="Calibri"/>
                          <a:cs typeface="Calibri"/>
                        </a:rPr>
                        <a:t>KOTA</a:t>
                      </a:r>
                      <a:r>
                        <a:rPr sz="1800" dirty="0">
                          <a:solidFill>
                            <a:srgbClr val="FFFFFF"/>
                          </a:solidFill>
                          <a:latin typeface="Calibri"/>
                          <a:cs typeface="Calibri"/>
                        </a:rPr>
                        <a:t> </a:t>
                      </a:r>
                      <a:r>
                        <a:rPr sz="1800" spc="-25" dirty="0">
                          <a:solidFill>
                            <a:srgbClr val="FFFFFF"/>
                          </a:solidFill>
                          <a:latin typeface="Calibri"/>
                          <a:cs typeface="Calibri"/>
                        </a:rPr>
                        <a:t>METROPOLITAN</a:t>
                      </a:r>
                      <a:endParaRPr sz="18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3682AA"/>
                    </a:solidFill>
                  </a:tcPr>
                </a:tc>
                <a:tc vMerge="1">
                  <a:txBody>
                    <a:bodyPr/>
                    <a:lstStyle/>
                    <a:p>
                      <a:endParaRPr/>
                    </a:p>
                  </a:txBody>
                  <a:tcPr marL="0" marR="0" marT="0" marB="0">
                    <a:lnL w="76200">
                      <a:solidFill>
                        <a:srgbClr val="F1F1F1"/>
                      </a:solidFill>
                      <a:prstDash val="solid"/>
                    </a:lnL>
                    <a:lnR w="76200">
                      <a:solidFill>
                        <a:srgbClr val="F1F1F1"/>
                      </a:solidFill>
                      <a:prstDash val="solid"/>
                    </a:lnR>
                    <a:lnT w="85343">
                      <a:solidFill>
                        <a:srgbClr val="F1F1F1"/>
                      </a:solidFill>
                      <a:prstDash val="solid"/>
                    </a:lnT>
                    <a:lnB w="76200">
                      <a:solidFill>
                        <a:srgbClr val="F1F1F1"/>
                      </a:solidFill>
                      <a:prstDash val="solid"/>
                    </a:lnB>
                    <a:solidFill>
                      <a:srgbClr val="00BABD"/>
                    </a:solidFill>
                  </a:tcPr>
                </a:tc>
              </a:tr>
            </a:tbl>
          </a:graphicData>
        </a:graphic>
      </p:graphicFrame>
      <p:sp>
        <p:nvSpPr>
          <p:cNvPr id="14" name="Title 13"/>
          <p:cNvSpPr>
            <a:spLocks noGrp="1"/>
          </p:cNvSpPr>
          <p:nvPr>
            <p:ph type="title"/>
          </p:nvPr>
        </p:nvSpPr>
        <p:spPr/>
        <p:txBody>
          <a:bodyPr/>
          <a:lstStyle/>
          <a:p>
            <a:endParaRPr lang="id-ID"/>
          </a:p>
        </p:txBody>
      </p:sp>
      <p:sp>
        <p:nvSpPr>
          <p:cNvPr id="15" name="object 12"/>
          <p:cNvSpPr txBox="1">
            <a:spLocks/>
          </p:cNvSpPr>
          <p:nvPr/>
        </p:nvSpPr>
        <p:spPr>
          <a:xfrm>
            <a:off x="0" y="-44722"/>
            <a:ext cx="9144000" cy="1364316"/>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5716" algn="ctr">
              <a:lnSpc>
                <a:spcPct val="100000"/>
              </a:lnSpc>
              <a:spcBef>
                <a:spcPts val="79"/>
              </a:spcBef>
            </a:pPr>
            <a:r>
              <a:rPr lang="id-ID" spc="-26" smtClean="0"/>
              <a:t>STRATEGI </a:t>
            </a:r>
            <a:r>
              <a:rPr lang="id-ID" smtClean="0"/>
              <a:t>PENGEMBANGAN </a:t>
            </a:r>
            <a:r>
              <a:rPr lang="id-ID" spc="-53" smtClean="0"/>
              <a:t>LAYANAN</a:t>
            </a:r>
            <a:r>
              <a:rPr lang="id-ID" spc="-26" smtClean="0"/>
              <a:t> </a:t>
            </a:r>
            <a:r>
              <a:rPr lang="id-ID" spc="-34" smtClean="0"/>
              <a:t>PERKOTAAN</a:t>
            </a:r>
            <a:endParaRPr lang="id-ID" spc="-34" dirty="0"/>
          </a:p>
        </p:txBody>
      </p:sp>
      <p:sp>
        <p:nvSpPr>
          <p:cNvPr id="16" name="Slide Number Placeholder 15"/>
          <p:cNvSpPr>
            <a:spLocks noGrp="1"/>
          </p:cNvSpPr>
          <p:nvPr>
            <p:ph type="sldNum" sz="quarter" idx="12"/>
          </p:nvPr>
        </p:nvSpPr>
        <p:spPr/>
        <p:txBody>
          <a:bodyPr/>
          <a:lstStyle/>
          <a:p>
            <a:fld id="{9CD5A045-6D39-4879-8E20-C877BE4435CE}" type="slidenum">
              <a:rPr lang="en-US" smtClean="0"/>
              <a:t>96</a:t>
            </a:fld>
            <a:endParaRPr lang="en-US"/>
          </a:p>
        </p:txBody>
      </p:sp>
      <p:sp>
        <p:nvSpPr>
          <p:cNvPr id="17" name="Rectangle 16">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1756323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graphicFrame>
        <p:nvGraphicFramePr>
          <p:cNvPr id="13" name="object 13"/>
          <p:cNvGraphicFramePr>
            <a:graphicFrameLocks noGrp="1"/>
          </p:cNvGraphicFramePr>
          <p:nvPr/>
        </p:nvGraphicFramePr>
        <p:xfrm>
          <a:off x="134874" y="1580768"/>
          <a:ext cx="8873967" cy="5343049"/>
        </p:xfrm>
        <a:graphic>
          <a:graphicData uri="http://schemas.openxmlformats.org/drawingml/2006/table">
            <a:tbl>
              <a:tblPr firstRow="1" bandRow="1">
                <a:tableStyleId>{2D5ABB26-0587-4C30-8999-92F81FD0307C}</a:tableStyleId>
              </a:tblPr>
              <a:tblGrid>
                <a:gridCol w="2468880"/>
                <a:gridCol w="3289459"/>
                <a:gridCol w="3115628"/>
              </a:tblGrid>
              <a:tr h="489204">
                <a:tc>
                  <a:txBody>
                    <a:bodyPr/>
                    <a:lstStyle/>
                    <a:p>
                      <a:pPr marL="247015" marR="796290">
                        <a:lnSpc>
                          <a:spcPct val="100000"/>
                        </a:lnSpc>
                        <a:spcBef>
                          <a:spcPts val="135"/>
                        </a:spcBef>
                      </a:pPr>
                      <a:r>
                        <a:rPr sz="1500" b="1" spc="-15" dirty="0">
                          <a:latin typeface="Calibri"/>
                          <a:cs typeface="Calibri"/>
                        </a:rPr>
                        <a:t>TIPOLOGU</a:t>
                      </a:r>
                      <a:r>
                        <a:rPr sz="1500" b="1" spc="-65" dirty="0">
                          <a:latin typeface="Calibri"/>
                          <a:cs typeface="Calibri"/>
                        </a:rPr>
                        <a:t> </a:t>
                      </a:r>
                      <a:r>
                        <a:rPr sz="1500" b="1" spc="-40" dirty="0">
                          <a:latin typeface="Calibri"/>
                          <a:cs typeface="Calibri"/>
                        </a:rPr>
                        <a:t>KAWASAN  </a:t>
                      </a:r>
                      <a:r>
                        <a:rPr sz="1500" b="1" spc="-50" dirty="0">
                          <a:latin typeface="Calibri"/>
                          <a:cs typeface="Calibri"/>
                        </a:rPr>
                        <a:t>PERKOTAAN</a:t>
                      </a:r>
                      <a:endParaRPr sz="1500">
                        <a:latin typeface="Calibri"/>
                        <a:cs typeface="Calibri"/>
                      </a:endParaRPr>
                    </a:p>
                  </a:txBody>
                  <a:tcPr marL="0" marR="0" marT="12859" marB="0">
                    <a:lnR w="76200">
                      <a:solidFill>
                        <a:srgbClr val="F1F1F1"/>
                      </a:solidFill>
                      <a:prstDash val="solid"/>
                    </a:lnR>
                    <a:lnB w="76200">
                      <a:solidFill>
                        <a:srgbClr val="F1F1F1"/>
                      </a:solidFill>
                      <a:prstDash val="solid"/>
                    </a:lnB>
                  </a:tcPr>
                </a:tc>
                <a:tc>
                  <a:txBody>
                    <a:bodyPr/>
                    <a:lstStyle/>
                    <a:p>
                      <a:pPr marL="10795" algn="ctr">
                        <a:lnSpc>
                          <a:spcPct val="100000"/>
                        </a:lnSpc>
                        <a:spcBef>
                          <a:spcPts val="1225"/>
                        </a:spcBef>
                      </a:pPr>
                      <a:r>
                        <a:rPr sz="1500" spc="-5" dirty="0">
                          <a:solidFill>
                            <a:srgbClr val="FFFFFF"/>
                          </a:solidFill>
                          <a:latin typeface="Calibri"/>
                          <a:cs typeface="Calibri"/>
                        </a:rPr>
                        <a:t>PKN</a:t>
                      </a:r>
                      <a:endParaRPr sz="1500">
                        <a:latin typeface="Calibri"/>
                        <a:cs typeface="Calibri"/>
                      </a:endParaRPr>
                    </a:p>
                  </a:txBody>
                  <a:tcPr marL="0" marR="0" marT="116681"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7E7E7E"/>
                    </a:solidFill>
                  </a:tcPr>
                </a:tc>
                <a:tc>
                  <a:txBody>
                    <a:bodyPr/>
                    <a:lstStyle/>
                    <a:p>
                      <a:pPr marL="1905" algn="ctr">
                        <a:lnSpc>
                          <a:spcPct val="100000"/>
                        </a:lnSpc>
                        <a:spcBef>
                          <a:spcPts val="1200"/>
                        </a:spcBef>
                      </a:pPr>
                      <a:r>
                        <a:rPr sz="1500" spc="-15" dirty="0">
                          <a:solidFill>
                            <a:srgbClr val="FFFFFF"/>
                          </a:solidFill>
                          <a:latin typeface="Calibri"/>
                          <a:cs typeface="Calibri"/>
                        </a:rPr>
                        <a:t>PKW</a:t>
                      </a:r>
                      <a:endParaRPr sz="1500">
                        <a:latin typeface="Calibri"/>
                        <a:cs typeface="Calibri"/>
                      </a:endParaRPr>
                    </a:p>
                  </a:txBody>
                  <a:tcPr marL="0" marR="0" marT="11430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7E7E7E"/>
                    </a:solidFill>
                  </a:tcPr>
                </a:tc>
              </a:tr>
              <a:tr h="920114">
                <a:tc>
                  <a:txBody>
                    <a:bodyPr/>
                    <a:lstStyle/>
                    <a:p>
                      <a:pPr>
                        <a:lnSpc>
                          <a:spcPct val="100000"/>
                        </a:lnSpc>
                        <a:spcBef>
                          <a:spcPts val="30"/>
                        </a:spcBef>
                      </a:pPr>
                      <a:endParaRPr sz="2100">
                        <a:latin typeface="Times New Roman"/>
                        <a:cs typeface="Times New Roman"/>
                      </a:endParaRPr>
                    </a:p>
                    <a:p>
                      <a:pPr marR="6350" algn="ctr">
                        <a:lnSpc>
                          <a:spcPct val="100000"/>
                        </a:lnSpc>
                      </a:pPr>
                      <a:r>
                        <a:rPr sz="1800" spc="-100" dirty="0">
                          <a:solidFill>
                            <a:srgbClr val="FFFFFF"/>
                          </a:solidFill>
                          <a:latin typeface="Calibri"/>
                          <a:cs typeface="Calibri"/>
                        </a:rPr>
                        <a:t>KOTA</a:t>
                      </a:r>
                      <a:r>
                        <a:rPr sz="1800" dirty="0">
                          <a:solidFill>
                            <a:srgbClr val="FFFFFF"/>
                          </a:solidFill>
                          <a:latin typeface="Calibri"/>
                          <a:cs typeface="Calibri"/>
                        </a:rPr>
                        <a:t> </a:t>
                      </a:r>
                      <a:r>
                        <a:rPr sz="1800" spc="-15" dirty="0">
                          <a:solidFill>
                            <a:srgbClr val="FFFFFF"/>
                          </a:solidFill>
                          <a:latin typeface="Calibri"/>
                          <a:cs typeface="Calibri"/>
                        </a:rPr>
                        <a:t>BESAR</a:t>
                      </a:r>
                      <a:endParaRPr sz="1800">
                        <a:latin typeface="Calibri"/>
                        <a:cs typeface="Calibri"/>
                      </a:endParaRPr>
                    </a:p>
                  </a:txBody>
                  <a:tcPr marL="0" marR="0" marT="2858"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233E60"/>
                    </a:solidFill>
                  </a:tcPr>
                </a:tc>
                <a:tc gridSpan="2">
                  <a:txBody>
                    <a:bodyPr/>
                    <a:lstStyle/>
                    <a:p>
                      <a:pPr marL="441959" indent="-342265">
                        <a:lnSpc>
                          <a:spcPct val="100000"/>
                        </a:lnSpc>
                        <a:spcBef>
                          <a:spcPts val="430"/>
                        </a:spcBef>
                        <a:buFont typeface="Arial"/>
                        <a:buChar char="•"/>
                        <a:tabLst>
                          <a:tab pos="441959" algn="l"/>
                          <a:tab pos="442595" algn="l"/>
                          <a:tab pos="4274185" algn="l"/>
                          <a:tab pos="4615815" algn="l"/>
                        </a:tabLst>
                      </a:pPr>
                      <a:r>
                        <a:rPr sz="1400" spc="-20" dirty="0">
                          <a:solidFill>
                            <a:srgbClr val="FFFFFF"/>
                          </a:solidFill>
                          <a:latin typeface="Calibri"/>
                          <a:cs typeface="Calibri"/>
                        </a:rPr>
                        <a:t>Transportasi</a:t>
                      </a:r>
                      <a:r>
                        <a:rPr sz="1400" dirty="0">
                          <a:solidFill>
                            <a:srgbClr val="FFFFFF"/>
                          </a:solidFill>
                          <a:latin typeface="Calibri"/>
                          <a:cs typeface="Calibri"/>
                        </a:rPr>
                        <a:t> </a:t>
                      </a:r>
                      <a:r>
                        <a:rPr sz="1400" spc="-5" dirty="0">
                          <a:solidFill>
                            <a:srgbClr val="FFFFFF"/>
                          </a:solidFill>
                          <a:latin typeface="Calibri"/>
                          <a:cs typeface="Calibri"/>
                        </a:rPr>
                        <a:t>Massal	</a:t>
                      </a:r>
                      <a:r>
                        <a:rPr sz="1400" dirty="0">
                          <a:solidFill>
                            <a:srgbClr val="FFFFFF"/>
                          </a:solidFill>
                          <a:latin typeface="Arial"/>
                          <a:cs typeface="Arial"/>
                        </a:rPr>
                        <a:t>•	</a:t>
                      </a:r>
                      <a:r>
                        <a:rPr sz="1400" dirty="0">
                          <a:solidFill>
                            <a:srgbClr val="FFFFFF"/>
                          </a:solidFill>
                          <a:latin typeface="Calibri"/>
                          <a:cs typeface="Calibri"/>
                        </a:rPr>
                        <a:t>TPS </a:t>
                      </a:r>
                      <a:r>
                        <a:rPr sz="1400" spc="-5" dirty="0">
                          <a:solidFill>
                            <a:srgbClr val="FFFFFF"/>
                          </a:solidFill>
                          <a:latin typeface="Calibri"/>
                          <a:cs typeface="Calibri"/>
                        </a:rPr>
                        <a:t>dan </a:t>
                      </a:r>
                      <a:r>
                        <a:rPr sz="1400" spc="-45" dirty="0">
                          <a:solidFill>
                            <a:srgbClr val="FFFFFF"/>
                          </a:solidFill>
                          <a:latin typeface="Calibri"/>
                          <a:cs typeface="Calibri"/>
                        </a:rPr>
                        <a:t>TPA</a:t>
                      </a:r>
                      <a:r>
                        <a:rPr sz="1400" spc="-70" dirty="0">
                          <a:solidFill>
                            <a:srgbClr val="FFFFFF"/>
                          </a:solidFill>
                          <a:latin typeface="Calibri"/>
                          <a:cs typeface="Calibri"/>
                        </a:rPr>
                        <a:t> </a:t>
                      </a:r>
                      <a:r>
                        <a:rPr sz="1400" spc="-15" dirty="0">
                          <a:solidFill>
                            <a:srgbClr val="FFFFFF"/>
                          </a:solidFill>
                          <a:latin typeface="Calibri"/>
                          <a:cs typeface="Calibri"/>
                        </a:rPr>
                        <a:t>Kota</a:t>
                      </a:r>
                      <a:endParaRPr sz="1400">
                        <a:latin typeface="Calibri"/>
                        <a:cs typeface="Calibri"/>
                      </a:endParaRPr>
                    </a:p>
                    <a:p>
                      <a:pPr marL="441959" indent="-342265">
                        <a:lnSpc>
                          <a:spcPct val="100000"/>
                        </a:lnSpc>
                        <a:buFont typeface="Arial"/>
                        <a:buChar char="•"/>
                        <a:tabLst>
                          <a:tab pos="441959" algn="l"/>
                          <a:tab pos="442595" algn="l"/>
                          <a:tab pos="4274185" algn="l"/>
                          <a:tab pos="4615815" algn="l"/>
                        </a:tabLst>
                      </a:pPr>
                      <a:r>
                        <a:rPr sz="1400" spc="-10" dirty="0">
                          <a:solidFill>
                            <a:srgbClr val="FFFFFF"/>
                          </a:solidFill>
                          <a:latin typeface="Calibri"/>
                          <a:cs typeface="Calibri"/>
                        </a:rPr>
                        <a:t>Penggunaan</a:t>
                      </a:r>
                      <a:r>
                        <a:rPr sz="1400" spc="5" dirty="0">
                          <a:solidFill>
                            <a:srgbClr val="FFFFFF"/>
                          </a:solidFill>
                          <a:latin typeface="Calibri"/>
                          <a:cs typeface="Calibri"/>
                        </a:rPr>
                        <a:t> </a:t>
                      </a:r>
                      <a:r>
                        <a:rPr sz="1400" spc="-15" dirty="0">
                          <a:solidFill>
                            <a:srgbClr val="FFFFFF"/>
                          </a:solidFill>
                          <a:latin typeface="Calibri"/>
                          <a:cs typeface="Calibri"/>
                        </a:rPr>
                        <a:t>energi</a:t>
                      </a:r>
                      <a:r>
                        <a:rPr sz="1400" spc="30" dirty="0">
                          <a:solidFill>
                            <a:srgbClr val="FFFFFF"/>
                          </a:solidFill>
                          <a:latin typeface="Calibri"/>
                          <a:cs typeface="Calibri"/>
                        </a:rPr>
                        <a:t> </a:t>
                      </a:r>
                      <a:r>
                        <a:rPr sz="1400" spc="-10" dirty="0">
                          <a:solidFill>
                            <a:srgbClr val="FFFFFF"/>
                          </a:solidFill>
                          <a:latin typeface="Calibri"/>
                          <a:cs typeface="Calibri"/>
                        </a:rPr>
                        <a:t>terbarukan	</a:t>
                      </a:r>
                      <a:r>
                        <a:rPr sz="1400" dirty="0">
                          <a:solidFill>
                            <a:srgbClr val="FFFFFF"/>
                          </a:solidFill>
                          <a:latin typeface="Arial"/>
                          <a:cs typeface="Arial"/>
                        </a:rPr>
                        <a:t>•	</a:t>
                      </a:r>
                      <a:r>
                        <a:rPr sz="1400" spc="-10" dirty="0">
                          <a:solidFill>
                            <a:srgbClr val="FFFFFF"/>
                          </a:solidFill>
                          <a:latin typeface="Calibri"/>
                          <a:cs typeface="Calibri"/>
                        </a:rPr>
                        <a:t>Pemisahan </a:t>
                      </a:r>
                      <a:r>
                        <a:rPr sz="1400" spc="-15" dirty="0">
                          <a:solidFill>
                            <a:srgbClr val="FFFFFF"/>
                          </a:solidFill>
                          <a:latin typeface="Calibri"/>
                          <a:cs typeface="Calibri"/>
                        </a:rPr>
                        <a:t>regulator </a:t>
                      </a:r>
                      <a:r>
                        <a:rPr sz="1400" spc="-5" dirty="0">
                          <a:solidFill>
                            <a:srgbClr val="FFFFFF"/>
                          </a:solidFill>
                          <a:latin typeface="Calibri"/>
                          <a:cs typeface="Calibri"/>
                        </a:rPr>
                        <a:t>dan </a:t>
                      </a:r>
                      <a:r>
                        <a:rPr sz="1400" spc="-15" dirty="0">
                          <a:solidFill>
                            <a:srgbClr val="FFFFFF"/>
                          </a:solidFill>
                          <a:latin typeface="Calibri"/>
                          <a:cs typeface="Calibri"/>
                        </a:rPr>
                        <a:t>operator</a:t>
                      </a:r>
                      <a:endParaRPr sz="1400">
                        <a:latin typeface="Calibri"/>
                        <a:cs typeface="Calibri"/>
                      </a:endParaRPr>
                    </a:p>
                    <a:p>
                      <a:pPr marL="441959" indent="-342265">
                        <a:lnSpc>
                          <a:spcPts val="2150"/>
                        </a:lnSpc>
                        <a:buFont typeface="Arial"/>
                        <a:buChar char="•"/>
                        <a:tabLst>
                          <a:tab pos="441959" algn="l"/>
                          <a:tab pos="442595" algn="l"/>
                          <a:tab pos="4615815" algn="l"/>
                        </a:tabLst>
                      </a:pPr>
                      <a:r>
                        <a:rPr sz="1400" spc="-45" dirty="0">
                          <a:solidFill>
                            <a:srgbClr val="FFFFFF"/>
                          </a:solidFill>
                          <a:latin typeface="Calibri"/>
                          <a:cs typeface="Calibri"/>
                        </a:rPr>
                        <a:t>SPAM</a:t>
                      </a:r>
                      <a:r>
                        <a:rPr sz="1400" dirty="0">
                          <a:solidFill>
                            <a:srgbClr val="FFFFFF"/>
                          </a:solidFill>
                          <a:latin typeface="Calibri"/>
                          <a:cs typeface="Calibri"/>
                        </a:rPr>
                        <a:t> </a:t>
                      </a:r>
                      <a:r>
                        <a:rPr sz="1400" spc="-10" dirty="0">
                          <a:solidFill>
                            <a:srgbClr val="FFFFFF"/>
                          </a:solidFill>
                          <a:latin typeface="Calibri"/>
                          <a:cs typeface="Calibri"/>
                        </a:rPr>
                        <a:t>Perpipaan	layanan</a:t>
                      </a:r>
                      <a:r>
                        <a:rPr sz="1400" spc="-40" dirty="0">
                          <a:solidFill>
                            <a:srgbClr val="FFFFFF"/>
                          </a:solidFill>
                          <a:latin typeface="Calibri"/>
                          <a:cs typeface="Calibri"/>
                        </a:rPr>
                        <a:t> </a:t>
                      </a:r>
                      <a:r>
                        <a:rPr sz="1400" spc="-10" dirty="0">
                          <a:solidFill>
                            <a:srgbClr val="FFFFFF"/>
                          </a:solidFill>
                          <a:latin typeface="Calibri"/>
                          <a:cs typeface="Calibri"/>
                        </a:rPr>
                        <a:t>sanitasi</a:t>
                      </a:r>
                      <a:endParaRPr sz="1400">
                        <a:latin typeface="Calibri"/>
                        <a:cs typeface="Calibri"/>
                      </a:endParaRPr>
                    </a:p>
                    <a:p>
                      <a:pPr marL="441959" indent="-342265">
                        <a:lnSpc>
                          <a:spcPts val="2150"/>
                        </a:lnSpc>
                        <a:buFont typeface="Arial"/>
                        <a:buChar char="•"/>
                        <a:tabLst>
                          <a:tab pos="441959" algn="l"/>
                          <a:tab pos="442595" algn="l"/>
                        </a:tabLst>
                      </a:pPr>
                      <a:r>
                        <a:rPr sz="1400" spc="-25" dirty="0">
                          <a:solidFill>
                            <a:srgbClr val="FFFFFF"/>
                          </a:solidFill>
                          <a:latin typeface="Calibri"/>
                          <a:cs typeface="Calibri"/>
                        </a:rPr>
                        <a:t>SPALD-T </a:t>
                      </a:r>
                      <a:r>
                        <a:rPr sz="1400" spc="-10" dirty="0">
                          <a:solidFill>
                            <a:srgbClr val="FFFFFF"/>
                          </a:solidFill>
                          <a:latin typeface="Calibri"/>
                          <a:cs typeface="Calibri"/>
                        </a:rPr>
                        <a:t>skala </a:t>
                      </a:r>
                      <a:r>
                        <a:rPr sz="1400" spc="-25" dirty="0">
                          <a:solidFill>
                            <a:srgbClr val="FFFFFF"/>
                          </a:solidFill>
                          <a:latin typeface="Calibri"/>
                          <a:cs typeface="Calibri"/>
                        </a:rPr>
                        <a:t>kota </a:t>
                      </a:r>
                      <a:r>
                        <a:rPr sz="1400" spc="-5" dirty="0">
                          <a:solidFill>
                            <a:srgbClr val="FFFFFF"/>
                          </a:solidFill>
                          <a:latin typeface="Calibri"/>
                          <a:cs typeface="Calibri"/>
                        </a:rPr>
                        <a:t>dan</a:t>
                      </a:r>
                      <a:r>
                        <a:rPr sz="1400" spc="5" dirty="0">
                          <a:solidFill>
                            <a:srgbClr val="FFFFFF"/>
                          </a:solidFill>
                          <a:latin typeface="Calibri"/>
                          <a:cs typeface="Calibri"/>
                        </a:rPr>
                        <a:t> </a:t>
                      </a:r>
                      <a:r>
                        <a:rPr sz="1400" spc="-30" dirty="0">
                          <a:solidFill>
                            <a:srgbClr val="FFFFFF"/>
                          </a:solidFill>
                          <a:latin typeface="Calibri"/>
                          <a:cs typeface="Calibri"/>
                        </a:rPr>
                        <a:t>IPLT</a:t>
                      </a:r>
                      <a:endParaRPr sz="1400">
                        <a:latin typeface="Calibri"/>
                        <a:cs typeface="Calibri"/>
                      </a:endParaRPr>
                    </a:p>
                  </a:txBody>
                  <a:tcPr marL="0" marR="0" marT="40958"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3682AA"/>
                    </a:solidFill>
                  </a:tcPr>
                </a:tc>
                <a:tc hMerge="1">
                  <a:txBody>
                    <a:bodyPr/>
                    <a:lstStyle/>
                    <a:p>
                      <a:endParaRPr/>
                    </a:p>
                  </a:txBody>
                  <a:tcPr marL="0" marR="0" marT="0" marB="0"/>
                </a:tc>
              </a:tr>
              <a:tr h="1287018">
                <a:tc>
                  <a:txBody>
                    <a:bodyPr/>
                    <a:lstStyle/>
                    <a:p>
                      <a:pPr>
                        <a:lnSpc>
                          <a:spcPct val="100000"/>
                        </a:lnSpc>
                      </a:pPr>
                      <a:endParaRPr sz="1800">
                        <a:latin typeface="Times New Roman"/>
                        <a:cs typeface="Times New Roman"/>
                      </a:endParaRPr>
                    </a:p>
                    <a:p>
                      <a:pPr>
                        <a:lnSpc>
                          <a:spcPct val="100000"/>
                        </a:lnSpc>
                        <a:spcBef>
                          <a:spcPts val="35"/>
                        </a:spcBef>
                      </a:pPr>
                      <a:endParaRPr sz="1500">
                        <a:latin typeface="Times New Roman"/>
                        <a:cs typeface="Times New Roman"/>
                      </a:endParaRPr>
                    </a:p>
                    <a:p>
                      <a:pPr marL="3810" algn="ctr">
                        <a:lnSpc>
                          <a:spcPct val="100000"/>
                        </a:lnSpc>
                      </a:pPr>
                      <a:r>
                        <a:rPr sz="1800" spc="-100" dirty="0">
                          <a:solidFill>
                            <a:srgbClr val="FFFFFF"/>
                          </a:solidFill>
                          <a:latin typeface="Calibri"/>
                          <a:cs typeface="Calibri"/>
                        </a:rPr>
                        <a:t>KOTA</a:t>
                      </a:r>
                      <a:r>
                        <a:rPr sz="1800" dirty="0">
                          <a:solidFill>
                            <a:srgbClr val="FFFFFF"/>
                          </a:solidFill>
                          <a:latin typeface="Calibri"/>
                          <a:cs typeface="Calibri"/>
                        </a:rPr>
                        <a:t> </a:t>
                      </a:r>
                      <a:r>
                        <a:rPr sz="1800" spc="-5" dirty="0">
                          <a:solidFill>
                            <a:srgbClr val="FFFFFF"/>
                          </a:solidFill>
                          <a:latin typeface="Calibri"/>
                          <a:cs typeface="Calibri"/>
                        </a:rPr>
                        <a:t>SEDANG</a:t>
                      </a:r>
                      <a:endParaRPr sz="18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4AA9B8"/>
                    </a:solidFill>
                  </a:tcPr>
                </a:tc>
                <a:tc gridSpan="2">
                  <a:txBody>
                    <a:bodyPr/>
                    <a:lstStyle/>
                    <a:p>
                      <a:pPr marL="441959" indent="-342265">
                        <a:lnSpc>
                          <a:spcPct val="100000"/>
                        </a:lnSpc>
                        <a:spcBef>
                          <a:spcPts val="1245"/>
                        </a:spcBef>
                        <a:buFont typeface="Arial"/>
                        <a:buChar char="•"/>
                        <a:tabLst>
                          <a:tab pos="441959" algn="l"/>
                          <a:tab pos="442595" algn="l"/>
                          <a:tab pos="4274185" algn="l"/>
                          <a:tab pos="4615815" algn="l"/>
                        </a:tabLst>
                      </a:pPr>
                      <a:r>
                        <a:rPr sz="1400" spc="-20" dirty="0">
                          <a:latin typeface="Calibri"/>
                          <a:cs typeface="Calibri"/>
                        </a:rPr>
                        <a:t>Transportasi </a:t>
                      </a:r>
                      <a:r>
                        <a:rPr sz="1400" spc="-10" dirty="0">
                          <a:latin typeface="Calibri"/>
                          <a:cs typeface="Calibri"/>
                        </a:rPr>
                        <a:t>yang</a:t>
                      </a:r>
                      <a:r>
                        <a:rPr sz="1400" spc="25" dirty="0">
                          <a:latin typeface="Calibri"/>
                          <a:cs typeface="Calibri"/>
                        </a:rPr>
                        <a:t> </a:t>
                      </a:r>
                      <a:r>
                        <a:rPr sz="1400" spc="-10" dirty="0">
                          <a:latin typeface="Calibri"/>
                          <a:cs typeface="Calibri"/>
                        </a:rPr>
                        <a:t>sesuai</a:t>
                      </a:r>
                      <a:r>
                        <a:rPr sz="1400" spc="5" dirty="0">
                          <a:latin typeface="Calibri"/>
                          <a:cs typeface="Calibri"/>
                        </a:rPr>
                        <a:t> </a:t>
                      </a:r>
                      <a:r>
                        <a:rPr sz="1400" spc="-15" dirty="0">
                          <a:latin typeface="Calibri"/>
                          <a:cs typeface="Calibri"/>
                        </a:rPr>
                        <a:t>dengan	</a:t>
                      </a:r>
                      <a:r>
                        <a:rPr sz="1400" dirty="0">
                          <a:latin typeface="Arial"/>
                          <a:cs typeface="Arial"/>
                        </a:rPr>
                        <a:t>•	</a:t>
                      </a:r>
                      <a:r>
                        <a:rPr sz="1400" spc="-45" dirty="0">
                          <a:latin typeface="Calibri"/>
                          <a:cs typeface="Calibri"/>
                        </a:rPr>
                        <a:t>SPAM</a:t>
                      </a:r>
                      <a:r>
                        <a:rPr sz="1400" spc="-10" dirty="0">
                          <a:latin typeface="Calibri"/>
                          <a:cs typeface="Calibri"/>
                        </a:rPr>
                        <a:t> Perpipaan</a:t>
                      </a:r>
                      <a:endParaRPr sz="1400">
                        <a:latin typeface="Calibri"/>
                        <a:cs typeface="Calibri"/>
                      </a:endParaRPr>
                    </a:p>
                    <a:p>
                      <a:pPr marL="441959">
                        <a:lnSpc>
                          <a:spcPct val="100000"/>
                        </a:lnSpc>
                        <a:spcBef>
                          <a:spcPts val="5"/>
                        </a:spcBef>
                        <a:tabLst>
                          <a:tab pos="4274185" algn="l"/>
                          <a:tab pos="4615815" algn="l"/>
                        </a:tabLst>
                      </a:pPr>
                      <a:r>
                        <a:rPr sz="1400" spc="-15" dirty="0">
                          <a:latin typeface="Calibri"/>
                          <a:cs typeface="Calibri"/>
                        </a:rPr>
                        <a:t>karakteristik</a:t>
                      </a:r>
                      <a:r>
                        <a:rPr sz="1400" spc="10" dirty="0">
                          <a:latin typeface="Calibri"/>
                          <a:cs typeface="Calibri"/>
                        </a:rPr>
                        <a:t> </a:t>
                      </a:r>
                      <a:r>
                        <a:rPr sz="1400" spc="-10" dirty="0">
                          <a:latin typeface="Calibri"/>
                          <a:cs typeface="Calibri"/>
                        </a:rPr>
                        <a:t>wilayah	</a:t>
                      </a:r>
                      <a:r>
                        <a:rPr sz="1400" dirty="0">
                          <a:latin typeface="Arial"/>
                          <a:cs typeface="Arial"/>
                        </a:rPr>
                        <a:t>•	</a:t>
                      </a:r>
                      <a:r>
                        <a:rPr sz="1400" spc="-25" dirty="0">
                          <a:latin typeface="Calibri"/>
                          <a:cs typeface="Calibri"/>
                        </a:rPr>
                        <a:t>SPALD-S </a:t>
                      </a:r>
                      <a:r>
                        <a:rPr sz="1400" spc="-5" dirty="0">
                          <a:latin typeface="Calibri"/>
                          <a:cs typeface="Calibri"/>
                        </a:rPr>
                        <a:t>(termasuk</a:t>
                      </a:r>
                      <a:r>
                        <a:rPr sz="1400" spc="-35" dirty="0">
                          <a:latin typeface="Calibri"/>
                          <a:cs typeface="Calibri"/>
                        </a:rPr>
                        <a:t> </a:t>
                      </a:r>
                      <a:r>
                        <a:rPr sz="1400" spc="-20" dirty="0">
                          <a:latin typeface="Calibri"/>
                          <a:cs typeface="Calibri"/>
                        </a:rPr>
                        <a:t>IPLT)</a:t>
                      </a:r>
                      <a:endParaRPr sz="1400">
                        <a:latin typeface="Calibri"/>
                        <a:cs typeface="Calibri"/>
                      </a:endParaRPr>
                    </a:p>
                    <a:p>
                      <a:pPr marL="441959" indent="-342265">
                        <a:lnSpc>
                          <a:spcPts val="2150"/>
                        </a:lnSpc>
                        <a:buFont typeface="Arial"/>
                        <a:buChar char="•"/>
                        <a:tabLst>
                          <a:tab pos="441959" algn="l"/>
                          <a:tab pos="442595" algn="l"/>
                          <a:tab pos="4274185" algn="l"/>
                          <a:tab pos="4615815" algn="l"/>
                        </a:tabLst>
                      </a:pPr>
                      <a:r>
                        <a:rPr sz="1400" spc="-10" dirty="0">
                          <a:latin typeface="Calibri"/>
                          <a:cs typeface="Calibri"/>
                        </a:rPr>
                        <a:t>Layanan listrik </a:t>
                      </a:r>
                      <a:r>
                        <a:rPr sz="1400" spc="-25" dirty="0">
                          <a:latin typeface="Calibri"/>
                          <a:cs typeface="Calibri"/>
                        </a:rPr>
                        <a:t>ke</a:t>
                      </a:r>
                      <a:r>
                        <a:rPr sz="1400" spc="-40" dirty="0">
                          <a:latin typeface="Calibri"/>
                          <a:cs typeface="Calibri"/>
                        </a:rPr>
                        <a:t> </a:t>
                      </a:r>
                      <a:r>
                        <a:rPr sz="1400" spc="-5" dirty="0">
                          <a:latin typeface="Calibri"/>
                          <a:cs typeface="Calibri"/>
                        </a:rPr>
                        <a:t>setiap</a:t>
                      </a:r>
                      <a:r>
                        <a:rPr sz="1400" spc="-30" dirty="0">
                          <a:latin typeface="Calibri"/>
                          <a:cs typeface="Calibri"/>
                        </a:rPr>
                        <a:t> </a:t>
                      </a:r>
                      <a:r>
                        <a:rPr sz="1400" spc="-10" dirty="0">
                          <a:latin typeface="Calibri"/>
                          <a:cs typeface="Calibri"/>
                        </a:rPr>
                        <a:t>RT	</a:t>
                      </a:r>
                      <a:r>
                        <a:rPr sz="1400" dirty="0">
                          <a:latin typeface="Arial"/>
                          <a:cs typeface="Arial"/>
                        </a:rPr>
                        <a:t>•	</a:t>
                      </a:r>
                      <a:r>
                        <a:rPr sz="1400" dirty="0">
                          <a:latin typeface="Calibri"/>
                          <a:cs typeface="Calibri"/>
                        </a:rPr>
                        <a:t>TPS </a:t>
                      </a:r>
                      <a:r>
                        <a:rPr sz="1400" spc="-5" dirty="0">
                          <a:latin typeface="Calibri"/>
                          <a:cs typeface="Calibri"/>
                        </a:rPr>
                        <a:t>dan </a:t>
                      </a:r>
                      <a:r>
                        <a:rPr sz="1400" spc="-45" dirty="0">
                          <a:latin typeface="Calibri"/>
                          <a:cs typeface="Calibri"/>
                        </a:rPr>
                        <a:t>TPA</a:t>
                      </a:r>
                      <a:r>
                        <a:rPr sz="1400" spc="-75" dirty="0">
                          <a:latin typeface="Calibri"/>
                          <a:cs typeface="Calibri"/>
                        </a:rPr>
                        <a:t> </a:t>
                      </a:r>
                      <a:r>
                        <a:rPr sz="1400" spc="-15" dirty="0">
                          <a:latin typeface="Calibri"/>
                          <a:cs typeface="Calibri"/>
                        </a:rPr>
                        <a:t>Kota</a:t>
                      </a:r>
                      <a:endParaRPr sz="1400">
                        <a:latin typeface="Calibri"/>
                        <a:cs typeface="Calibri"/>
                      </a:endParaRPr>
                    </a:p>
                    <a:p>
                      <a:pPr marL="441959" marR="432434" indent="-341630">
                        <a:lnSpc>
                          <a:spcPts val="2160"/>
                        </a:lnSpc>
                        <a:spcBef>
                          <a:spcPts val="60"/>
                        </a:spcBef>
                        <a:buFont typeface="Arial"/>
                        <a:buChar char="•"/>
                        <a:tabLst>
                          <a:tab pos="441959" algn="l"/>
                          <a:tab pos="442595" algn="l"/>
                          <a:tab pos="4274185" algn="l"/>
                          <a:tab pos="4615815" algn="l"/>
                        </a:tabLst>
                      </a:pPr>
                      <a:r>
                        <a:rPr sz="1400" spc="-10" dirty="0">
                          <a:latin typeface="Calibri"/>
                          <a:cs typeface="Calibri"/>
                        </a:rPr>
                        <a:t>Perumahan: </a:t>
                      </a:r>
                      <a:r>
                        <a:rPr sz="1400" spc="-5" dirty="0">
                          <a:latin typeface="Calibri"/>
                          <a:cs typeface="Calibri"/>
                        </a:rPr>
                        <a:t>Rumah </a:t>
                      </a:r>
                      <a:r>
                        <a:rPr sz="1400" spc="-10" dirty="0">
                          <a:latin typeface="Calibri"/>
                          <a:cs typeface="Calibri"/>
                        </a:rPr>
                        <a:t>tapak</a:t>
                      </a:r>
                      <a:r>
                        <a:rPr sz="1400" spc="-20" dirty="0">
                          <a:latin typeface="Calibri"/>
                          <a:cs typeface="Calibri"/>
                        </a:rPr>
                        <a:t> </a:t>
                      </a:r>
                      <a:r>
                        <a:rPr sz="1400" spc="-5" dirty="0">
                          <a:latin typeface="Calibri"/>
                          <a:cs typeface="Calibri"/>
                        </a:rPr>
                        <a:t>dan</a:t>
                      </a:r>
                      <a:r>
                        <a:rPr sz="1400" spc="5" dirty="0">
                          <a:latin typeface="Calibri"/>
                          <a:cs typeface="Calibri"/>
                        </a:rPr>
                        <a:t> </a:t>
                      </a:r>
                      <a:r>
                        <a:rPr sz="1400" spc="-5" dirty="0">
                          <a:latin typeface="Calibri"/>
                          <a:cs typeface="Calibri"/>
                        </a:rPr>
                        <a:t>rumah	</a:t>
                      </a:r>
                      <a:r>
                        <a:rPr sz="1400" dirty="0">
                          <a:latin typeface="Arial"/>
                          <a:cs typeface="Arial"/>
                        </a:rPr>
                        <a:t>•	</a:t>
                      </a:r>
                      <a:r>
                        <a:rPr sz="1400" spc="-10" dirty="0">
                          <a:latin typeface="Calibri"/>
                          <a:cs typeface="Calibri"/>
                        </a:rPr>
                        <a:t>Perubahan perilaku </a:t>
                      </a:r>
                      <a:r>
                        <a:rPr sz="1400" spc="-20" dirty="0">
                          <a:latin typeface="Calibri"/>
                          <a:cs typeface="Calibri"/>
                        </a:rPr>
                        <a:t>masyarakat </a:t>
                      </a:r>
                      <a:r>
                        <a:rPr sz="1400" spc="-15" dirty="0">
                          <a:latin typeface="Calibri"/>
                          <a:cs typeface="Calibri"/>
                        </a:rPr>
                        <a:t>untuk  </a:t>
                      </a:r>
                      <a:r>
                        <a:rPr sz="1400" spc="-10" dirty="0">
                          <a:latin typeface="Calibri"/>
                          <a:cs typeface="Calibri"/>
                        </a:rPr>
                        <a:t>susun		</a:t>
                      </a:r>
                      <a:r>
                        <a:rPr sz="1400" spc="-15" dirty="0">
                          <a:latin typeface="Calibri"/>
                          <a:cs typeface="Calibri"/>
                        </a:rPr>
                        <a:t>mengakses </a:t>
                      </a:r>
                      <a:r>
                        <a:rPr sz="1400" dirty="0">
                          <a:latin typeface="Calibri"/>
                          <a:cs typeface="Calibri"/>
                        </a:rPr>
                        <a:t>air </a:t>
                      </a:r>
                      <a:r>
                        <a:rPr sz="1400" spc="-5" dirty="0">
                          <a:latin typeface="Calibri"/>
                          <a:cs typeface="Calibri"/>
                        </a:rPr>
                        <a:t>minum</a:t>
                      </a:r>
                      <a:r>
                        <a:rPr sz="1400" spc="-15" dirty="0">
                          <a:latin typeface="Calibri"/>
                          <a:cs typeface="Calibri"/>
                        </a:rPr>
                        <a:t> </a:t>
                      </a:r>
                      <a:r>
                        <a:rPr sz="1400" spc="-5" dirty="0">
                          <a:latin typeface="Calibri"/>
                          <a:cs typeface="Calibri"/>
                        </a:rPr>
                        <a:t>perpipaan</a:t>
                      </a:r>
                      <a:endParaRPr sz="1400">
                        <a:latin typeface="Calibri"/>
                        <a:cs typeface="Calibri"/>
                      </a:endParaRPr>
                    </a:p>
                  </a:txBody>
                  <a:tcPr marL="0" marR="0" marT="118586"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00BABD"/>
                    </a:solidFill>
                  </a:tcPr>
                </a:tc>
                <a:tc hMerge="1">
                  <a:txBody>
                    <a:bodyPr/>
                    <a:lstStyle/>
                    <a:p>
                      <a:endParaRPr/>
                    </a:p>
                  </a:txBody>
                  <a:tcPr marL="0" marR="0" marT="0" marB="0"/>
                </a:tc>
              </a:tr>
              <a:tr h="1459611">
                <a:tc>
                  <a:txBody>
                    <a:bodyPr/>
                    <a:lstStyle/>
                    <a:p>
                      <a:pPr>
                        <a:lnSpc>
                          <a:spcPct val="100000"/>
                        </a:lnSpc>
                      </a:pPr>
                      <a:endParaRPr sz="1800">
                        <a:latin typeface="Times New Roman"/>
                        <a:cs typeface="Times New Roman"/>
                      </a:endParaRPr>
                    </a:p>
                    <a:p>
                      <a:pPr>
                        <a:lnSpc>
                          <a:spcPct val="100000"/>
                        </a:lnSpc>
                        <a:spcBef>
                          <a:spcPts val="40"/>
                        </a:spcBef>
                      </a:pPr>
                      <a:endParaRPr sz="2100">
                        <a:latin typeface="Times New Roman"/>
                        <a:cs typeface="Times New Roman"/>
                      </a:endParaRPr>
                    </a:p>
                    <a:p>
                      <a:pPr marL="6350" algn="ctr">
                        <a:lnSpc>
                          <a:spcPct val="100000"/>
                        </a:lnSpc>
                      </a:pPr>
                      <a:r>
                        <a:rPr sz="1800" spc="-100" dirty="0">
                          <a:solidFill>
                            <a:srgbClr val="FFFFFF"/>
                          </a:solidFill>
                          <a:latin typeface="Calibri"/>
                          <a:cs typeface="Calibri"/>
                        </a:rPr>
                        <a:t>KOTA</a:t>
                      </a:r>
                      <a:r>
                        <a:rPr sz="1800" spc="5" dirty="0">
                          <a:solidFill>
                            <a:srgbClr val="FFFFFF"/>
                          </a:solidFill>
                          <a:latin typeface="Calibri"/>
                          <a:cs typeface="Calibri"/>
                        </a:rPr>
                        <a:t> </a:t>
                      </a:r>
                      <a:r>
                        <a:rPr sz="1800" spc="-10" dirty="0">
                          <a:solidFill>
                            <a:srgbClr val="FFFFFF"/>
                          </a:solidFill>
                          <a:latin typeface="Calibri"/>
                          <a:cs typeface="Calibri"/>
                        </a:rPr>
                        <a:t>KECIL</a:t>
                      </a:r>
                      <a:endParaRPr sz="18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3682AA"/>
                    </a:solidFill>
                  </a:tcPr>
                </a:tc>
                <a:tc>
                  <a:txBody>
                    <a:bodyPr/>
                    <a:lstStyle/>
                    <a:p>
                      <a:pPr>
                        <a:lnSpc>
                          <a:spcPct val="100000"/>
                        </a:lnSpc>
                      </a:pPr>
                      <a:endParaRPr sz="1500">
                        <a:latin typeface="Times New Roman"/>
                        <a:cs typeface="Times New Roman"/>
                      </a:endParaRPr>
                    </a:p>
                    <a:p>
                      <a:pPr>
                        <a:lnSpc>
                          <a:spcPct val="100000"/>
                        </a:lnSpc>
                        <a:spcBef>
                          <a:spcPts val="25"/>
                        </a:spcBef>
                      </a:pPr>
                      <a:endParaRPr sz="1800">
                        <a:latin typeface="Times New Roman"/>
                        <a:cs typeface="Times New Roman"/>
                      </a:endParaRPr>
                    </a:p>
                    <a:p>
                      <a:pPr marL="441959" marR="984250" indent="-341630">
                        <a:lnSpc>
                          <a:spcPct val="100000"/>
                        </a:lnSpc>
                        <a:spcBef>
                          <a:spcPts val="5"/>
                        </a:spcBef>
                        <a:buFont typeface="Arial"/>
                        <a:buChar char="•"/>
                        <a:tabLst>
                          <a:tab pos="441959" algn="l"/>
                          <a:tab pos="442595" algn="l"/>
                        </a:tabLst>
                      </a:pPr>
                      <a:r>
                        <a:rPr sz="1500" spc="-15" dirty="0">
                          <a:latin typeface="Calibri"/>
                          <a:cs typeface="Calibri"/>
                        </a:rPr>
                        <a:t>TIDAK ADA </a:t>
                      </a:r>
                      <a:r>
                        <a:rPr sz="1500" spc="-90" dirty="0">
                          <a:latin typeface="Calibri"/>
                          <a:cs typeface="Calibri"/>
                        </a:rPr>
                        <a:t>KOTA </a:t>
                      </a:r>
                      <a:r>
                        <a:rPr sz="1500" spc="-10" dirty="0">
                          <a:latin typeface="Calibri"/>
                          <a:cs typeface="Calibri"/>
                        </a:rPr>
                        <a:t>KECIL </a:t>
                      </a:r>
                      <a:r>
                        <a:rPr sz="1500" spc="-45" dirty="0">
                          <a:latin typeface="Calibri"/>
                          <a:cs typeface="Calibri"/>
                        </a:rPr>
                        <a:t>YANG  </a:t>
                      </a:r>
                      <a:r>
                        <a:rPr sz="1500" spc="-10" dirty="0">
                          <a:latin typeface="Calibri"/>
                          <a:cs typeface="Calibri"/>
                        </a:rPr>
                        <a:t>MENJADI</a:t>
                      </a:r>
                      <a:r>
                        <a:rPr sz="1500" spc="-25" dirty="0">
                          <a:latin typeface="Calibri"/>
                          <a:cs typeface="Calibri"/>
                        </a:rPr>
                        <a:t> </a:t>
                      </a:r>
                      <a:r>
                        <a:rPr sz="1500" spc="-5" dirty="0">
                          <a:latin typeface="Calibri"/>
                          <a:cs typeface="Calibri"/>
                        </a:rPr>
                        <a:t>PKN</a:t>
                      </a:r>
                      <a:endParaRPr sz="15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BADFE2"/>
                    </a:solidFill>
                  </a:tcPr>
                </a:tc>
                <a:tc>
                  <a:txBody>
                    <a:bodyPr/>
                    <a:lstStyle/>
                    <a:p>
                      <a:pPr marL="433070" marR="736600" indent="-341630">
                        <a:lnSpc>
                          <a:spcPct val="100000"/>
                        </a:lnSpc>
                        <a:spcBef>
                          <a:spcPts val="1085"/>
                        </a:spcBef>
                        <a:buFont typeface="Arial"/>
                        <a:buChar char="•"/>
                        <a:tabLst>
                          <a:tab pos="433070" algn="l"/>
                          <a:tab pos="433705" algn="l"/>
                        </a:tabLst>
                      </a:pPr>
                      <a:r>
                        <a:rPr sz="1400" spc="-20" dirty="0">
                          <a:latin typeface="Calibri"/>
                          <a:cs typeface="Calibri"/>
                        </a:rPr>
                        <a:t>Transportasi </a:t>
                      </a:r>
                      <a:r>
                        <a:rPr sz="1400" spc="-10" dirty="0">
                          <a:latin typeface="Calibri"/>
                          <a:cs typeface="Calibri"/>
                        </a:rPr>
                        <a:t>yang sesuai </a:t>
                      </a:r>
                      <a:r>
                        <a:rPr sz="1400" spc="-15" dirty="0">
                          <a:latin typeface="Calibri"/>
                          <a:cs typeface="Calibri"/>
                        </a:rPr>
                        <a:t>dengan  karakteristik</a:t>
                      </a:r>
                      <a:r>
                        <a:rPr sz="1400" dirty="0">
                          <a:latin typeface="Calibri"/>
                          <a:cs typeface="Calibri"/>
                        </a:rPr>
                        <a:t> </a:t>
                      </a:r>
                      <a:r>
                        <a:rPr sz="1400" spc="-10" dirty="0">
                          <a:latin typeface="Calibri"/>
                          <a:cs typeface="Calibri"/>
                        </a:rPr>
                        <a:t>wilayah</a:t>
                      </a:r>
                      <a:endParaRPr sz="1400">
                        <a:latin typeface="Calibri"/>
                        <a:cs typeface="Calibri"/>
                      </a:endParaRPr>
                    </a:p>
                    <a:p>
                      <a:pPr marL="433070" indent="-341630">
                        <a:lnSpc>
                          <a:spcPts val="2150"/>
                        </a:lnSpc>
                        <a:buFont typeface="Arial"/>
                        <a:buChar char="•"/>
                        <a:tabLst>
                          <a:tab pos="433070" algn="l"/>
                          <a:tab pos="433705" algn="l"/>
                        </a:tabLst>
                      </a:pPr>
                      <a:r>
                        <a:rPr sz="1400" spc="-10" dirty="0">
                          <a:latin typeface="Calibri"/>
                          <a:cs typeface="Calibri"/>
                        </a:rPr>
                        <a:t>Layanan listrik </a:t>
                      </a:r>
                      <a:r>
                        <a:rPr sz="1400" spc="-30" dirty="0">
                          <a:latin typeface="Calibri"/>
                          <a:cs typeface="Calibri"/>
                        </a:rPr>
                        <a:t>ke </a:t>
                      </a:r>
                      <a:r>
                        <a:rPr sz="1400" spc="-5" dirty="0">
                          <a:latin typeface="Calibri"/>
                          <a:cs typeface="Calibri"/>
                        </a:rPr>
                        <a:t>setiap</a:t>
                      </a:r>
                      <a:r>
                        <a:rPr sz="1400" spc="-60" dirty="0">
                          <a:latin typeface="Calibri"/>
                          <a:cs typeface="Calibri"/>
                        </a:rPr>
                        <a:t> </a:t>
                      </a:r>
                      <a:r>
                        <a:rPr sz="1400" spc="-20" dirty="0">
                          <a:latin typeface="Calibri"/>
                          <a:cs typeface="Calibri"/>
                        </a:rPr>
                        <a:t>RT</a:t>
                      </a:r>
                      <a:endParaRPr sz="1400">
                        <a:latin typeface="Calibri"/>
                        <a:cs typeface="Calibri"/>
                      </a:endParaRPr>
                    </a:p>
                    <a:p>
                      <a:pPr marL="433070" indent="-341630">
                        <a:lnSpc>
                          <a:spcPts val="2150"/>
                        </a:lnSpc>
                        <a:buFont typeface="Arial"/>
                        <a:buChar char="•"/>
                        <a:tabLst>
                          <a:tab pos="433070" algn="l"/>
                          <a:tab pos="433705" algn="l"/>
                        </a:tabLst>
                      </a:pPr>
                      <a:r>
                        <a:rPr sz="1400" spc="-45" dirty="0">
                          <a:latin typeface="Calibri"/>
                          <a:cs typeface="Calibri"/>
                        </a:rPr>
                        <a:t>SPAM</a:t>
                      </a:r>
                      <a:r>
                        <a:rPr sz="1400" spc="-10" dirty="0">
                          <a:latin typeface="Calibri"/>
                          <a:cs typeface="Calibri"/>
                        </a:rPr>
                        <a:t> Perpipaan</a:t>
                      </a:r>
                      <a:endParaRPr sz="1400">
                        <a:latin typeface="Calibri"/>
                        <a:cs typeface="Calibri"/>
                      </a:endParaRPr>
                    </a:p>
                    <a:p>
                      <a:pPr marL="433070" indent="-341630">
                        <a:lnSpc>
                          <a:spcPct val="100000"/>
                        </a:lnSpc>
                        <a:buFont typeface="Arial"/>
                        <a:buChar char="•"/>
                        <a:tabLst>
                          <a:tab pos="433070" algn="l"/>
                          <a:tab pos="433705" algn="l"/>
                        </a:tabLst>
                      </a:pPr>
                      <a:r>
                        <a:rPr sz="1400" spc="-10" dirty="0">
                          <a:latin typeface="Calibri"/>
                          <a:cs typeface="Calibri"/>
                        </a:rPr>
                        <a:t>Perubahan perilaku </a:t>
                      </a:r>
                      <a:r>
                        <a:rPr sz="1400" spc="-15" dirty="0">
                          <a:latin typeface="Calibri"/>
                          <a:cs typeface="Calibri"/>
                        </a:rPr>
                        <a:t>masyarakat</a:t>
                      </a:r>
                      <a:r>
                        <a:rPr sz="1400" spc="-75" dirty="0">
                          <a:latin typeface="Calibri"/>
                          <a:cs typeface="Calibri"/>
                        </a:rPr>
                        <a:t> </a:t>
                      </a:r>
                      <a:r>
                        <a:rPr sz="1400" spc="-15" dirty="0">
                          <a:latin typeface="Calibri"/>
                          <a:cs typeface="Calibri"/>
                        </a:rPr>
                        <a:t>untuk</a:t>
                      </a:r>
                      <a:endParaRPr sz="1400">
                        <a:latin typeface="Calibri"/>
                        <a:cs typeface="Calibri"/>
                      </a:endParaRPr>
                    </a:p>
                    <a:p>
                      <a:pPr marL="433070">
                        <a:lnSpc>
                          <a:spcPct val="100000"/>
                        </a:lnSpc>
                        <a:spcBef>
                          <a:spcPts val="5"/>
                        </a:spcBef>
                      </a:pPr>
                      <a:r>
                        <a:rPr sz="1400" spc="-15" dirty="0">
                          <a:latin typeface="Calibri"/>
                          <a:cs typeface="Calibri"/>
                        </a:rPr>
                        <a:t>mengakses </a:t>
                      </a:r>
                      <a:r>
                        <a:rPr sz="1400" dirty="0">
                          <a:latin typeface="Calibri"/>
                          <a:cs typeface="Calibri"/>
                        </a:rPr>
                        <a:t>air </a:t>
                      </a:r>
                      <a:r>
                        <a:rPr sz="1400" spc="-5" dirty="0">
                          <a:latin typeface="Calibri"/>
                          <a:cs typeface="Calibri"/>
                        </a:rPr>
                        <a:t>minum </a:t>
                      </a:r>
                      <a:r>
                        <a:rPr sz="1400" spc="-10" dirty="0">
                          <a:latin typeface="Calibri"/>
                          <a:cs typeface="Calibri"/>
                        </a:rPr>
                        <a:t>perpipaan</a:t>
                      </a:r>
                      <a:endParaRPr sz="1400">
                        <a:latin typeface="Calibri"/>
                        <a:cs typeface="Calibri"/>
                      </a:endParaRPr>
                    </a:p>
                  </a:txBody>
                  <a:tcPr marL="0" marR="0" marT="103346"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BADFE2"/>
                    </a:solidFill>
                  </a:tcPr>
                </a:tc>
              </a:tr>
            </a:tbl>
          </a:graphicData>
        </a:graphic>
      </p:graphicFrame>
      <p:sp>
        <p:nvSpPr>
          <p:cNvPr id="14" name="Title 13"/>
          <p:cNvSpPr>
            <a:spLocks noGrp="1"/>
          </p:cNvSpPr>
          <p:nvPr>
            <p:ph type="title"/>
          </p:nvPr>
        </p:nvSpPr>
        <p:spPr/>
        <p:txBody>
          <a:bodyPr/>
          <a:lstStyle/>
          <a:p>
            <a:endParaRPr lang="id-ID"/>
          </a:p>
        </p:txBody>
      </p:sp>
      <p:sp>
        <p:nvSpPr>
          <p:cNvPr id="15" name="object 12"/>
          <p:cNvSpPr txBox="1">
            <a:spLocks/>
          </p:cNvSpPr>
          <p:nvPr/>
        </p:nvSpPr>
        <p:spPr>
          <a:xfrm>
            <a:off x="0" y="-44722"/>
            <a:ext cx="9144000" cy="1364316"/>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5716" algn="ctr">
              <a:lnSpc>
                <a:spcPct val="100000"/>
              </a:lnSpc>
              <a:spcBef>
                <a:spcPts val="79"/>
              </a:spcBef>
            </a:pPr>
            <a:r>
              <a:rPr lang="id-ID" spc="-26" smtClean="0"/>
              <a:t>STRATEGI </a:t>
            </a:r>
            <a:r>
              <a:rPr lang="id-ID" smtClean="0"/>
              <a:t>PENGEMBANGAN </a:t>
            </a:r>
            <a:r>
              <a:rPr lang="id-ID" spc="-53" smtClean="0"/>
              <a:t>LAYANAN</a:t>
            </a:r>
            <a:r>
              <a:rPr lang="id-ID" spc="-26" smtClean="0"/>
              <a:t> </a:t>
            </a:r>
            <a:r>
              <a:rPr lang="id-ID" spc="-34" smtClean="0"/>
              <a:t>PERKOTAAN</a:t>
            </a:r>
            <a:endParaRPr lang="id-ID" spc="-34" dirty="0"/>
          </a:p>
        </p:txBody>
      </p:sp>
      <p:sp>
        <p:nvSpPr>
          <p:cNvPr id="16" name="Slide Number Placeholder 15"/>
          <p:cNvSpPr>
            <a:spLocks noGrp="1"/>
          </p:cNvSpPr>
          <p:nvPr>
            <p:ph type="sldNum" sz="quarter" idx="12"/>
          </p:nvPr>
        </p:nvSpPr>
        <p:spPr/>
        <p:txBody>
          <a:bodyPr/>
          <a:lstStyle/>
          <a:p>
            <a:fld id="{9CD5A045-6D39-4879-8E20-C877BE4435CE}" type="slidenum">
              <a:rPr lang="en-US" smtClean="0"/>
              <a:t>97</a:t>
            </a:fld>
            <a:endParaRPr lang="en-US"/>
          </a:p>
        </p:txBody>
      </p:sp>
      <p:sp>
        <p:nvSpPr>
          <p:cNvPr id="17" name="Rectangle 16">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42516084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sp>
        <p:nvSpPr>
          <p:cNvPr id="13" name="object 13"/>
          <p:cNvSpPr/>
          <p:nvPr/>
        </p:nvSpPr>
        <p:spPr>
          <a:xfrm>
            <a:off x="2643758" y="2200275"/>
            <a:ext cx="3280410" cy="2441734"/>
          </a:xfrm>
          <a:custGeom>
            <a:avLst/>
            <a:gdLst/>
            <a:ahLst/>
            <a:cxnLst/>
            <a:rect l="l" t="t" r="r" b="b"/>
            <a:pathLst>
              <a:path w="4373880" h="3255645">
                <a:moveTo>
                  <a:pt x="0" y="0"/>
                </a:moveTo>
                <a:lnTo>
                  <a:pt x="4373880" y="0"/>
                </a:lnTo>
                <a:lnTo>
                  <a:pt x="4373880" y="3255264"/>
                </a:lnTo>
                <a:lnTo>
                  <a:pt x="0" y="3255264"/>
                </a:lnTo>
                <a:lnTo>
                  <a:pt x="0" y="0"/>
                </a:lnTo>
                <a:close/>
              </a:path>
            </a:pathLst>
          </a:custGeom>
          <a:solidFill>
            <a:srgbClr val="00BABD"/>
          </a:solidFill>
        </p:spPr>
        <p:txBody>
          <a:bodyPr wrap="square" lIns="0" tIns="0" rIns="0" bIns="0" rtlCol="0"/>
          <a:lstStyle/>
          <a:p>
            <a:endParaRPr sz="1350"/>
          </a:p>
        </p:txBody>
      </p:sp>
      <p:sp>
        <p:nvSpPr>
          <p:cNvPr id="14" name="object 14"/>
          <p:cNvSpPr/>
          <p:nvPr/>
        </p:nvSpPr>
        <p:spPr>
          <a:xfrm>
            <a:off x="2643758" y="2200275"/>
            <a:ext cx="3280410" cy="2441734"/>
          </a:xfrm>
          <a:custGeom>
            <a:avLst/>
            <a:gdLst/>
            <a:ahLst/>
            <a:cxnLst/>
            <a:rect l="l" t="t" r="r" b="b"/>
            <a:pathLst>
              <a:path w="4373880" h="3255645">
                <a:moveTo>
                  <a:pt x="0" y="0"/>
                </a:moveTo>
                <a:lnTo>
                  <a:pt x="4373880" y="0"/>
                </a:lnTo>
                <a:lnTo>
                  <a:pt x="4373880" y="1627632"/>
                </a:lnTo>
                <a:lnTo>
                  <a:pt x="4373880" y="3255264"/>
                </a:lnTo>
                <a:lnTo>
                  <a:pt x="0" y="3255264"/>
                </a:lnTo>
                <a:lnTo>
                  <a:pt x="0" y="0"/>
                </a:lnTo>
                <a:close/>
              </a:path>
            </a:pathLst>
          </a:custGeom>
          <a:ln w="57912">
            <a:solidFill>
              <a:srgbClr val="F1F1F1"/>
            </a:solidFill>
          </a:ln>
        </p:spPr>
        <p:txBody>
          <a:bodyPr wrap="square" lIns="0" tIns="0" rIns="0" bIns="0" rtlCol="0"/>
          <a:lstStyle/>
          <a:p>
            <a:endParaRPr sz="1350"/>
          </a:p>
        </p:txBody>
      </p:sp>
      <p:sp>
        <p:nvSpPr>
          <p:cNvPr id="15" name="object 15"/>
          <p:cNvSpPr txBox="1"/>
          <p:nvPr/>
        </p:nvSpPr>
        <p:spPr>
          <a:xfrm>
            <a:off x="2701862" y="3057582"/>
            <a:ext cx="2638425" cy="702596"/>
          </a:xfrm>
          <a:prstGeom prst="rect">
            <a:avLst/>
          </a:prstGeom>
        </p:spPr>
        <p:txBody>
          <a:bodyPr vert="horz" wrap="square" lIns="0" tIns="10001" rIns="0" bIns="0" rtlCol="0">
            <a:spAutoFit/>
          </a:bodyPr>
          <a:lstStyle/>
          <a:p>
            <a:pPr marL="9525" marR="3810">
              <a:lnSpc>
                <a:spcPct val="99600"/>
              </a:lnSpc>
              <a:spcBef>
                <a:spcPts val="79"/>
              </a:spcBef>
            </a:pPr>
            <a:r>
              <a:rPr sz="1500" spc="-11" dirty="0">
                <a:latin typeface="Calibri"/>
                <a:cs typeface="Calibri"/>
              </a:rPr>
              <a:t>TIDAK ADA </a:t>
            </a:r>
            <a:r>
              <a:rPr sz="1500" spc="-19" dirty="0">
                <a:latin typeface="Calibri"/>
                <a:cs typeface="Calibri"/>
              </a:rPr>
              <a:t>MEGAPOLITAN </a:t>
            </a:r>
            <a:r>
              <a:rPr sz="1500" spc="-11" dirty="0">
                <a:latin typeface="Calibri"/>
                <a:cs typeface="Calibri"/>
              </a:rPr>
              <a:t>DAN  </a:t>
            </a:r>
            <a:r>
              <a:rPr sz="1500" spc="-19" dirty="0">
                <a:latin typeface="Calibri"/>
                <a:cs typeface="Calibri"/>
              </a:rPr>
              <a:t>METROPOLITAN </a:t>
            </a:r>
            <a:r>
              <a:rPr sz="1500" spc="-34" dirty="0">
                <a:latin typeface="Calibri"/>
                <a:cs typeface="Calibri"/>
              </a:rPr>
              <a:t>YANG </a:t>
            </a:r>
            <a:r>
              <a:rPr sz="1500" spc="-8" dirty="0">
                <a:latin typeface="Calibri"/>
                <a:cs typeface="Calibri"/>
              </a:rPr>
              <a:t>TERMASUK  DALAM</a:t>
            </a:r>
            <a:r>
              <a:rPr sz="1500" spc="-23" dirty="0">
                <a:latin typeface="Calibri"/>
                <a:cs typeface="Calibri"/>
              </a:rPr>
              <a:t> </a:t>
            </a:r>
            <a:r>
              <a:rPr sz="1500" spc="-4" dirty="0">
                <a:latin typeface="Calibri"/>
                <a:cs typeface="Calibri"/>
              </a:rPr>
              <a:t>PKL</a:t>
            </a:r>
            <a:endParaRPr sz="1500">
              <a:latin typeface="Calibri"/>
              <a:cs typeface="Calibri"/>
            </a:endParaRPr>
          </a:p>
        </p:txBody>
      </p:sp>
      <p:sp>
        <p:nvSpPr>
          <p:cNvPr id="16" name="object 16"/>
          <p:cNvSpPr/>
          <p:nvPr/>
        </p:nvSpPr>
        <p:spPr>
          <a:xfrm>
            <a:off x="168021" y="4639437"/>
            <a:ext cx="2459831" cy="1202531"/>
          </a:xfrm>
          <a:custGeom>
            <a:avLst/>
            <a:gdLst/>
            <a:ahLst/>
            <a:cxnLst/>
            <a:rect l="l" t="t" r="r" b="b"/>
            <a:pathLst>
              <a:path w="3279775" h="1603375">
                <a:moveTo>
                  <a:pt x="0" y="0"/>
                </a:moveTo>
                <a:lnTo>
                  <a:pt x="3279648" y="0"/>
                </a:lnTo>
                <a:lnTo>
                  <a:pt x="3279648" y="1603247"/>
                </a:lnTo>
                <a:lnTo>
                  <a:pt x="0" y="1603247"/>
                </a:lnTo>
                <a:lnTo>
                  <a:pt x="0" y="0"/>
                </a:lnTo>
                <a:close/>
              </a:path>
            </a:pathLst>
          </a:custGeom>
          <a:solidFill>
            <a:srgbClr val="233E60"/>
          </a:solidFill>
        </p:spPr>
        <p:txBody>
          <a:bodyPr wrap="square" lIns="0" tIns="0" rIns="0" bIns="0" rtlCol="0"/>
          <a:lstStyle/>
          <a:p>
            <a:endParaRPr sz="1350"/>
          </a:p>
        </p:txBody>
      </p:sp>
      <p:sp>
        <p:nvSpPr>
          <p:cNvPr id="17" name="object 17"/>
          <p:cNvSpPr/>
          <p:nvPr/>
        </p:nvSpPr>
        <p:spPr>
          <a:xfrm>
            <a:off x="168021" y="4639437"/>
            <a:ext cx="2459831" cy="1202531"/>
          </a:xfrm>
          <a:custGeom>
            <a:avLst/>
            <a:gdLst/>
            <a:ahLst/>
            <a:cxnLst/>
            <a:rect l="l" t="t" r="r" b="b"/>
            <a:pathLst>
              <a:path w="3279775" h="1603375">
                <a:moveTo>
                  <a:pt x="0" y="0"/>
                </a:moveTo>
                <a:lnTo>
                  <a:pt x="3279648" y="0"/>
                </a:lnTo>
                <a:lnTo>
                  <a:pt x="3279648" y="801623"/>
                </a:lnTo>
                <a:lnTo>
                  <a:pt x="3279648" y="1603247"/>
                </a:lnTo>
                <a:lnTo>
                  <a:pt x="0" y="1603247"/>
                </a:lnTo>
                <a:lnTo>
                  <a:pt x="0" y="0"/>
                </a:lnTo>
                <a:close/>
              </a:path>
            </a:pathLst>
          </a:custGeom>
          <a:ln w="57912">
            <a:solidFill>
              <a:srgbClr val="F1F1F1"/>
            </a:solidFill>
          </a:ln>
        </p:spPr>
        <p:txBody>
          <a:bodyPr wrap="square" lIns="0" tIns="0" rIns="0" bIns="0" rtlCol="0"/>
          <a:lstStyle/>
          <a:p>
            <a:endParaRPr sz="1350"/>
          </a:p>
        </p:txBody>
      </p:sp>
      <p:sp>
        <p:nvSpPr>
          <p:cNvPr id="18" name="object 18"/>
          <p:cNvSpPr txBox="1"/>
          <p:nvPr/>
        </p:nvSpPr>
        <p:spPr>
          <a:xfrm>
            <a:off x="825093" y="5079797"/>
            <a:ext cx="1142048" cy="286617"/>
          </a:xfrm>
          <a:prstGeom prst="rect">
            <a:avLst/>
          </a:prstGeom>
        </p:spPr>
        <p:txBody>
          <a:bodyPr vert="horz" wrap="square" lIns="0" tIns="9525" rIns="0" bIns="0" rtlCol="0">
            <a:spAutoFit/>
          </a:bodyPr>
          <a:lstStyle/>
          <a:p>
            <a:pPr marL="9525">
              <a:spcBef>
                <a:spcPts val="75"/>
              </a:spcBef>
            </a:pPr>
            <a:r>
              <a:rPr spc="-75" dirty="0">
                <a:solidFill>
                  <a:srgbClr val="FFFFFF"/>
                </a:solidFill>
                <a:latin typeface="Calibri"/>
                <a:cs typeface="Calibri"/>
              </a:rPr>
              <a:t>KOTA</a:t>
            </a:r>
            <a:r>
              <a:rPr spc="-38" dirty="0">
                <a:solidFill>
                  <a:srgbClr val="FFFFFF"/>
                </a:solidFill>
                <a:latin typeface="Calibri"/>
                <a:cs typeface="Calibri"/>
              </a:rPr>
              <a:t> </a:t>
            </a:r>
            <a:r>
              <a:rPr spc="-11" dirty="0">
                <a:solidFill>
                  <a:srgbClr val="FFFFFF"/>
                </a:solidFill>
                <a:latin typeface="Calibri"/>
                <a:cs typeface="Calibri"/>
              </a:rPr>
              <a:t>BESAR</a:t>
            </a:r>
            <a:endParaRPr>
              <a:latin typeface="Calibri"/>
              <a:cs typeface="Calibri"/>
            </a:endParaRPr>
          </a:p>
        </p:txBody>
      </p:sp>
      <p:sp>
        <p:nvSpPr>
          <p:cNvPr id="19" name="object 19"/>
          <p:cNvSpPr/>
          <p:nvPr/>
        </p:nvSpPr>
        <p:spPr>
          <a:xfrm>
            <a:off x="168021" y="2200275"/>
            <a:ext cx="2476024" cy="1209675"/>
          </a:xfrm>
          <a:custGeom>
            <a:avLst/>
            <a:gdLst/>
            <a:ahLst/>
            <a:cxnLst/>
            <a:rect l="l" t="t" r="r" b="b"/>
            <a:pathLst>
              <a:path w="3301365" h="1612900">
                <a:moveTo>
                  <a:pt x="0" y="0"/>
                </a:moveTo>
                <a:lnTo>
                  <a:pt x="3300984" y="0"/>
                </a:lnTo>
                <a:lnTo>
                  <a:pt x="3300984" y="1612391"/>
                </a:lnTo>
                <a:lnTo>
                  <a:pt x="0" y="1612391"/>
                </a:lnTo>
                <a:lnTo>
                  <a:pt x="0" y="0"/>
                </a:lnTo>
                <a:close/>
              </a:path>
            </a:pathLst>
          </a:custGeom>
          <a:solidFill>
            <a:srgbClr val="4AA9B8"/>
          </a:solidFill>
        </p:spPr>
        <p:txBody>
          <a:bodyPr wrap="square" lIns="0" tIns="0" rIns="0" bIns="0" rtlCol="0"/>
          <a:lstStyle/>
          <a:p>
            <a:endParaRPr sz="1350"/>
          </a:p>
        </p:txBody>
      </p:sp>
      <p:sp>
        <p:nvSpPr>
          <p:cNvPr id="20" name="object 20"/>
          <p:cNvSpPr/>
          <p:nvPr/>
        </p:nvSpPr>
        <p:spPr>
          <a:xfrm>
            <a:off x="168021" y="2200275"/>
            <a:ext cx="2476024" cy="1209675"/>
          </a:xfrm>
          <a:custGeom>
            <a:avLst/>
            <a:gdLst/>
            <a:ahLst/>
            <a:cxnLst/>
            <a:rect l="l" t="t" r="r" b="b"/>
            <a:pathLst>
              <a:path w="3301365" h="1612900">
                <a:moveTo>
                  <a:pt x="0" y="0"/>
                </a:moveTo>
                <a:lnTo>
                  <a:pt x="3300984" y="0"/>
                </a:lnTo>
                <a:lnTo>
                  <a:pt x="3300984" y="806196"/>
                </a:lnTo>
                <a:lnTo>
                  <a:pt x="3300984" y="1612391"/>
                </a:lnTo>
                <a:lnTo>
                  <a:pt x="0" y="1612391"/>
                </a:lnTo>
                <a:lnTo>
                  <a:pt x="0" y="0"/>
                </a:lnTo>
                <a:close/>
              </a:path>
            </a:pathLst>
          </a:custGeom>
          <a:ln w="57911">
            <a:solidFill>
              <a:srgbClr val="F1F1F1"/>
            </a:solidFill>
          </a:ln>
        </p:spPr>
        <p:txBody>
          <a:bodyPr wrap="square" lIns="0" tIns="0" rIns="0" bIns="0" rtlCol="0"/>
          <a:lstStyle/>
          <a:p>
            <a:endParaRPr sz="1350"/>
          </a:p>
        </p:txBody>
      </p:sp>
      <p:sp>
        <p:nvSpPr>
          <p:cNvPr id="21" name="object 21"/>
          <p:cNvSpPr txBox="1"/>
          <p:nvPr/>
        </p:nvSpPr>
        <p:spPr>
          <a:xfrm>
            <a:off x="438303" y="2641531"/>
            <a:ext cx="1929289" cy="286617"/>
          </a:xfrm>
          <a:prstGeom prst="rect">
            <a:avLst/>
          </a:prstGeom>
        </p:spPr>
        <p:txBody>
          <a:bodyPr vert="horz" wrap="square" lIns="0" tIns="9525" rIns="0" bIns="0" rtlCol="0">
            <a:spAutoFit/>
          </a:bodyPr>
          <a:lstStyle/>
          <a:p>
            <a:pPr marL="9525">
              <a:spcBef>
                <a:spcPts val="75"/>
              </a:spcBef>
            </a:pPr>
            <a:r>
              <a:rPr spc="-75" dirty="0">
                <a:solidFill>
                  <a:srgbClr val="FFFFFF"/>
                </a:solidFill>
                <a:latin typeface="Calibri"/>
                <a:cs typeface="Calibri"/>
              </a:rPr>
              <a:t>KOTA</a:t>
            </a:r>
            <a:r>
              <a:rPr spc="-38" dirty="0">
                <a:solidFill>
                  <a:srgbClr val="FFFFFF"/>
                </a:solidFill>
                <a:latin typeface="Calibri"/>
                <a:cs typeface="Calibri"/>
              </a:rPr>
              <a:t> </a:t>
            </a:r>
            <a:r>
              <a:rPr spc="-15" dirty="0">
                <a:solidFill>
                  <a:srgbClr val="FFFFFF"/>
                </a:solidFill>
                <a:latin typeface="Calibri"/>
                <a:cs typeface="Calibri"/>
              </a:rPr>
              <a:t>MEGAPOLITAN</a:t>
            </a:r>
            <a:endParaRPr>
              <a:latin typeface="Calibri"/>
              <a:cs typeface="Calibri"/>
            </a:endParaRPr>
          </a:p>
        </p:txBody>
      </p:sp>
      <p:sp>
        <p:nvSpPr>
          <p:cNvPr id="22" name="object 22"/>
          <p:cNvSpPr/>
          <p:nvPr/>
        </p:nvSpPr>
        <p:spPr>
          <a:xfrm>
            <a:off x="168021" y="3407283"/>
            <a:ext cx="2476024" cy="1216343"/>
          </a:xfrm>
          <a:custGeom>
            <a:avLst/>
            <a:gdLst/>
            <a:ahLst/>
            <a:cxnLst/>
            <a:rect l="l" t="t" r="r" b="b"/>
            <a:pathLst>
              <a:path w="3301365" h="1621789">
                <a:moveTo>
                  <a:pt x="0" y="0"/>
                </a:moveTo>
                <a:lnTo>
                  <a:pt x="3300984" y="0"/>
                </a:lnTo>
                <a:lnTo>
                  <a:pt x="3300984" y="1621535"/>
                </a:lnTo>
                <a:lnTo>
                  <a:pt x="0" y="1621535"/>
                </a:lnTo>
                <a:lnTo>
                  <a:pt x="0" y="0"/>
                </a:lnTo>
                <a:close/>
              </a:path>
            </a:pathLst>
          </a:custGeom>
          <a:solidFill>
            <a:srgbClr val="3682AA"/>
          </a:solidFill>
        </p:spPr>
        <p:txBody>
          <a:bodyPr wrap="square" lIns="0" tIns="0" rIns="0" bIns="0" rtlCol="0"/>
          <a:lstStyle/>
          <a:p>
            <a:endParaRPr sz="1350"/>
          </a:p>
        </p:txBody>
      </p:sp>
      <p:sp>
        <p:nvSpPr>
          <p:cNvPr id="23" name="object 23"/>
          <p:cNvSpPr/>
          <p:nvPr/>
        </p:nvSpPr>
        <p:spPr>
          <a:xfrm>
            <a:off x="168021" y="3407283"/>
            <a:ext cx="2476024" cy="1216343"/>
          </a:xfrm>
          <a:custGeom>
            <a:avLst/>
            <a:gdLst/>
            <a:ahLst/>
            <a:cxnLst/>
            <a:rect l="l" t="t" r="r" b="b"/>
            <a:pathLst>
              <a:path w="3301365" h="1621789">
                <a:moveTo>
                  <a:pt x="0" y="0"/>
                </a:moveTo>
                <a:lnTo>
                  <a:pt x="3300984" y="0"/>
                </a:lnTo>
                <a:lnTo>
                  <a:pt x="3300984" y="810767"/>
                </a:lnTo>
                <a:lnTo>
                  <a:pt x="3300984" y="1621535"/>
                </a:lnTo>
                <a:lnTo>
                  <a:pt x="0" y="1621535"/>
                </a:lnTo>
                <a:lnTo>
                  <a:pt x="0" y="0"/>
                </a:lnTo>
                <a:close/>
              </a:path>
            </a:pathLst>
          </a:custGeom>
          <a:ln w="57912">
            <a:solidFill>
              <a:srgbClr val="F1F1F1"/>
            </a:solidFill>
          </a:ln>
        </p:spPr>
        <p:txBody>
          <a:bodyPr wrap="square" lIns="0" tIns="0" rIns="0" bIns="0" rtlCol="0"/>
          <a:lstStyle/>
          <a:p>
            <a:endParaRPr sz="1350"/>
          </a:p>
        </p:txBody>
      </p:sp>
      <p:sp>
        <p:nvSpPr>
          <p:cNvPr id="24" name="object 24"/>
          <p:cNvSpPr txBox="1"/>
          <p:nvPr/>
        </p:nvSpPr>
        <p:spPr>
          <a:xfrm>
            <a:off x="383210" y="3852920"/>
            <a:ext cx="2042160" cy="286617"/>
          </a:xfrm>
          <a:prstGeom prst="rect">
            <a:avLst/>
          </a:prstGeom>
        </p:spPr>
        <p:txBody>
          <a:bodyPr vert="horz" wrap="square" lIns="0" tIns="9525" rIns="0" bIns="0" rtlCol="0">
            <a:spAutoFit/>
          </a:bodyPr>
          <a:lstStyle/>
          <a:p>
            <a:pPr marL="9525">
              <a:spcBef>
                <a:spcPts val="75"/>
              </a:spcBef>
            </a:pPr>
            <a:r>
              <a:rPr spc="-71" dirty="0">
                <a:solidFill>
                  <a:srgbClr val="FFFFFF"/>
                </a:solidFill>
                <a:latin typeface="Calibri"/>
                <a:cs typeface="Calibri"/>
              </a:rPr>
              <a:t>KOTA</a:t>
            </a:r>
            <a:r>
              <a:rPr spc="-41" dirty="0">
                <a:solidFill>
                  <a:srgbClr val="FFFFFF"/>
                </a:solidFill>
                <a:latin typeface="Calibri"/>
                <a:cs typeface="Calibri"/>
              </a:rPr>
              <a:t> </a:t>
            </a:r>
            <a:r>
              <a:rPr spc="-15" dirty="0">
                <a:solidFill>
                  <a:srgbClr val="FFFFFF"/>
                </a:solidFill>
                <a:latin typeface="Calibri"/>
                <a:cs typeface="Calibri"/>
              </a:rPr>
              <a:t>METROPOLITAN</a:t>
            </a:r>
            <a:endParaRPr>
              <a:latin typeface="Calibri"/>
              <a:cs typeface="Calibri"/>
            </a:endParaRPr>
          </a:p>
        </p:txBody>
      </p:sp>
      <p:sp>
        <p:nvSpPr>
          <p:cNvPr id="25" name="object 25"/>
          <p:cNvSpPr/>
          <p:nvPr/>
        </p:nvSpPr>
        <p:spPr>
          <a:xfrm>
            <a:off x="2643758" y="4630292"/>
            <a:ext cx="3280410" cy="1211580"/>
          </a:xfrm>
          <a:custGeom>
            <a:avLst/>
            <a:gdLst/>
            <a:ahLst/>
            <a:cxnLst/>
            <a:rect l="l" t="t" r="r" b="b"/>
            <a:pathLst>
              <a:path w="4373880" h="1615440">
                <a:moveTo>
                  <a:pt x="0" y="0"/>
                </a:moveTo>
                <a:lnTo>
                  <a:pt x="4373880" y="0"/>
                </a:lnTo>
                <a:lnTo>
                  <a:pt x="4373880" y="1615439"/>
                </a:lnTo>
                <a:lnTo>
                  <a:pt x="0" y="1615439"/>
                </a:lnTo>
                <a:lnTo>
                  <a:pt x="0" y="0"/>
                </a:lnTo>
                <a:close/>
              </a:path>
            </a:pathLst>
          </a:custGeom>
          <a:solidFill>
            <a:srgbClr val="3682AA"/>
          </a:solidFill>
        </p:spPr>
        <p:txBody>
          <a:bodyPr wrap="square" lIns="0" tIns="0" rIns="0" bIns="0" rtlCol="0"/>
          <a:lstStyle/>
          <a:p>
            <a:endParaRPr sz="1350"/>
          </a:p>
        </p:txBody>
      </p:sp>
      <p:sp>
        <p:nvSpPr>
          <p:cNvPr id="26" name="object 26"/>
          <p:cNvSpPr/>
          <p:nvPr/>
        </p:nvSpPr>
        <p:spPr>
          <a:xfrm>
            <a:off x="2643758" y="4630292"/>
            <a:ext cx="3280410" cy="1211580"/>
          </a:xfrm>
          <a:custGeom>
            <a:avLst/>
            <a:gdLst/>
            <a:ahLst/>
            <a:cxnLst/>
            <a:rect l="l" t="t" r="r" b="b"/>
            <a:pathLst>
              <a:path w="4373880" h="1615440">
                <a:moveTo>
                  <a:pt x="0" y="0"/>
                </a:moveTo>
                <a:lnTo>
                  <a:pt x="4373880" y="0"/>
                </a:lnTo>
                <a:lnTo>
                  <a:pt x="4373880" y="807719"/>
                </a:lnTo>
                <a:lnTo>
                  <a:pt x="4373880" y="1615439"/>
                </a:lnTo>
                <a:lnTo>
                  <a:pt x="0" y="1615439"/>
                </a:lnTo>
                <a:lnTo>
                  <a:pt x="0" y="0"/>
                </a:lnTo>
                <a:close/>
              </a:path>
            </a:pathLst>
          </a:custGeom>
          <a:ln w="57912">
            <a:solidFill>
              <a:srgbClr val="F1F1F1"/>
            </a:solidFill>
          </a:ln>
        </p:spPr>
        <p:txBody>
          <a:bodyPr wrap="square" lIns="0" tIns="0" rIns="0" bIns="0" rtlCol="0"/>
          <a:lstStyle/>
          <a:p>
            <a:endParaRPr sz="1350"/>
          </a:p>
        </p:txBody>
      </p:sp>
      <p:sp>
        <p:nvSpPr>
          <p:cNvPr id="27" name="object 27"/>
          <p:cNvSpPr txBox="1"/>
          <p:nvPr/>
        </p:nvSpPr>
        <p:spPr>
          <a:xfrm>
            <a:off x="2701862" y="4987670"/>
            <a:ext cx="2308860" cy="470322"/>
          </a:xfrm>
          <a:prstGeom prst="rect">
            <a:avLst/>
          </a:prstGeom>
        </p:spPr>
        <p:txBody>
          <a:bodyPr vert="horz" wrap="square" lIns="0" tIns="8573" rIns="0" bIns="0" rtlCol="0">
            <a:spAutoFit/>
          </a:bodyPr>
          <a:lstStyle/>
          <a:p>
            <a:pPr marL="9525" marR="3810">
              <a:spcBef>
                <a:spcPts val="68"/>
              </a:spcBef>
            </a:pPr>
            <a:r>
              <a:rPr sz="1500" spc="-11" dirty="0">
                <a:solidFill>
                  <a:srgbClr val="FFFFFF"/>
                </a:solidFill>
                <a:latin typeface="Calibri"/>
                <a:cs typeface="Calibri"/>
              </a:rPr>
              <a:t>TIDAK ADA </a:t>
            </a:r>
            <a:r>
              <a:rPr sz="1500" spc="-68" dirty="0">
                <a:solidFill>
                  <a:srgbClr val="FFFFFF"/>
                </a:solidFill>
                <a:latin typeface="Calibri"/>
                <a:cs typeface="Calibri"/>
              </a:rPr>
              <a:t>KOTA </a:t>
            </a:r>
            <a:r>
              <a:rPr sz="1500" spc="-11" dirty="0">
                <a:solidFill>
                  <a:srgbClr val="FFFFFF"/>
                </a:solidFill>
                <a:latin typeface="Calibri"/>
                <a:cs typeface="Calibri"/>
              </a:rPr>
              <a:t>BESAR </a:t>
            </a:r>
            <a:r>
              <a:rPr sz="1500" spc="-34" dirty="0">
                <a:solidFill>
                  <a:srgbClr val="FFFFFF"/>
                </a:solidFill>
                <a:latin typeface="Calibri"/>
                <a:cs typeface="Calibri"/>
              </a:rPr>
              <a:t>YANG  </a:t>
            </a:r>
            <a:r>
              <a:rPr sz="1500" spc="-8" dirty="0">
                <a:solidFill>
                  <a:srgbClr val="FFFFFF"/>
                </a:solidFill>
                <a:latin typeface="Calibri"/>
                <a:cs typeface="Calibri"/>
              </a:rPr>
              <a:t>TERMASUK DALAM</a:t>
            </a:r>
            <a:r>
              <a:rPr sz="1500" spc="-4" dirty="0">
                <a:solidFill>
                  <a:srgbClr val="FFFFFF"/>
                </a:solidFill>
                <a:latin typeface="Calibri"/>
                <a:cs typeface="Calibri"/>
              </a:rPr>
              <a:t> PKL</a:t>
            </a:r>
            <a:endParaRPr sz="1500">
              <a:latin typeface="Calibri"/>
              <a:cs typeface="Calibri"/>
            </a:endParaRPr>
          </a:p>
        </p:txBody>
      </p:sp>
      <p:sp>
        <p:nvSpPr>
          <p:cNvPr id="28" name="object 28"/>
          <p:cNvSpPr/>
          <p:nvPr/>
        </p:nvSpPr>
        <p:spPr>
          <a:xfrm>
            <a:off x="2643758" y="1692783"/>
            <a:ext cx="3280410" cy="487204"/>
          </a:xfrm>
          <a:custGeom>
            <a:avLst/>
            <a:gdLst/>
            <a:ahLst/>
            <a:cxnLst/>
            <a:rect l="l" t="t" r="r" b="b"/>
            <a:pathLst>
              <a:path w="4373880" h="649605">
                <a:moveTo>
                  <a:pt x="0" y="0"/>
                </a:moveTo>
                <a:lnTo>
                  <a:pt x="4373880" y="0"/>
                </a:lnTo>
                <a:lnTo>
                  <a:pt x="4373880" y="649223"/>
                </a:lnTo>
                <a:lnTo>
                  <a:pt x="0" y="649223"/>
                </a:lnTo>
                <a:lnTo>
                  <a:pt x="0" y="0"/>
                </a:lnTo>
                <a:close/>
              </a:path>
            </a:pathLst>
          </a:custGeom>
          <a:solidFill>
            <a:srgbClr val="7E7E7E"/>
          </a:solidFill>
        </p:spPr>
        <p:txBody>
          <a:bodyPr wrap="square" lIns="0" tIns="0" rIns="0" bIns="0" rtlCol="0"/>
          <a:lstStyle/>
          <a:p>
            <a:endParaRPr sz="1350"/>
          </a:p>
        </p:txBody>
      </p:sp>
      <p:sp>
        <p:nvSpPr>
          <p:cNvPr id="29" name="object 29"/>
          <p:cNvSpPr/>
          <p:nvPr/>
        </p:nvSpPr>
        <p:spPr>
          <a:xfrm>
            <a:off x="2643758" y="1692783"/>
            <a:ext cx="3280410" cy="487204"/>
          </a:xfrm>
          <a:custGeom>
            <a:avLst/>
            <a:gdLst/>
            <a:ahLst/>
            <a:cxnLst/>
            <a:rect l="l" t="t" r="r" b="b"/>
            <a:pathLst>
              <a:path w="4373880" h="649605">
                <a:moveTo>
                  <a:pt x="0" y="0"/>
                </a:moveTo>
                <a:lnTo>
                  <a:pt x="4373880" y="0"/>
                </a:lnTo>
                <a:lnTo>
                  <a:pt x="4373880" y="324611"/>
                </a:lnTo>
                <a:lnTo>
                  <a:pt x="4373880" y="649223"/>
                </a:lnTo>
                <a:lnTo>
                  <a:pt x="0" y="649223"/>
                </a:lnTo>
                <a:lnTo>
                  <a:pt x="0" y="0"/>
                </a:lnTo>
                <a:close/>
              </a:path>
            </a:pathLst>
          </a:custGeom>
          <a:ln w="57912">
            <a:solidFill>
              <a:srgbClr val="F1F1F1"/>
            </a:solidFill>
          </a:ln>
        </p:spPr>
        <p:txBody>
          <a:bodyPr wrap="square" lIns="0" tIns="0" rIns="0" bIns="0" rtlCol="0"/>
          <a:lstStyle/>
          <a:p>
            <a:endParaRPr sz="1350"/>
          </a:p>
        </p:txBody>
      </p:sp>
      <p:sp>
        <p:nvSpPr>
          <p:cNvPr id="30" name="object 30"/>
          <p:cNvSpPr txBox="1"/>
          <p:nvPr/>
        </p:nvSpPr>
        <p:spPr>
          <a:xfrm>
            <a:off x="4135660" y="1800796"/>
            <a:ext cx="295751" cy="239489"/>
          </a:xfrm>
          <a:prstGeom prst="rect">
            <a:avLst/>
          </a:prstGeom>
        </p:spPr>
        <p:txBody>
          <a:bodyPr vert="horz" wrap="square" lIns="0" tIns="8573" rIns="0" bIns="0" rtlCol="0">
            <a:spAutoFit/>
          </a:bodyPr>
          <a:lstStyle/>
          <a:p>
            <a:pPr marL="9525">
              <a:spcBef>
                <a:spcPts val="68"/>
              </a:spcBef>
            </a:pPr>
            <a:r>
              <a:rPr sz="1500" spc="-4" dirty="0">
                <a:solidFill>
                  <a:srgbClr val="FFFFFF"/>
                </a:solidFill>
                <a:latin typeface="Calibri"/>
                <a:cs typeface="Calibri"/>
              </a:rPr>
              <a:t>PKL</a:t>
            </a:r>
            <a:endParaRPr sz="1500">
              <a:latin typeface="Calibri"/>
              <a:cs typeface="Calibri"/>
            </a:endParaRPr>
          </a:p>
        </p:txBody>
      </p:sp>
      <p:sp>
        <p:nvSpPr>
          <p:cNvPr id="31" name="object 31"/>
          <p:cNvSpPr/>
          <p:nvPr/>
        </p:nvSpPr>
        <p:spPr>
          <a:xfrm>
            <a:off x="5924169" y="4628008"/>
            <a:ext cx="3116103" cy="1213961"/>
          </a:xfrm>
          <a:custGeom>
            <a:avLst/>
            <a:gdLst/>
            <a:ahLst/>
            <a:cxnLst/>
            <a:rect l="l" t="t" r="r" b="b"/>
            <a:pathLst>
              <a:path w="4154804" h="1618615">
                <a:moveTo>
                  <a:pt x="0" y="0"/>
                </a:moveTo>
                <a:lnTo>
                  <a:pt x="4154424" y="0"/>
                </a:lnTo>
                <a:lnTo>
                  <a:pt x="4154424" y="1618488"/>
                </a:lnTo>
                <a:lnTo>
                  <a:pt x="0" y="1618488"/>
                </a:lnTo>
                <a:lnTo>
                  <a:pt x="0" y="0"/>
                </a:lnTo>
                <a:close/>
              </a:path>
            </a:pathLst>
          </a:custGeom>
          <a:solidFill>
            <a:srgbClr val="3682AA"/>
          </a:solidFill>
        </p:spPr>
        <p:txBody>
          <a:bodyPr wrap="square" lIns="0" tIns="0" rIns="0" bIns="0" rtlCol="0"/>
          <a:lstStyle/>
          <a:p>
            <a:endParaRPr sz="1350"/>
          </a:p>
        </p:txBody>
      </p:sp>
      <p:sp>
        <p:nvSpPr>
          <p:cNvPr id="32" name="object 32"/>
          <p:cNvSpPr/>
          <p:nvPr/>
        </p:nvSpPr>
        <p:spPr>
          <a:xfrm>
            <a:off x="5924169" y="4628008"/>
            <a:ext cx="3116103" cy="1213961"/>
          </a:xfrm>
          <a:custGeom>
            <a:avLst/>
            <a:gdLst/>
            <a:ahLst/>
            <a:cxnLst/>
            <a:rect l="l" t="t" r="r" b="b"/>
            <a:pathLst>
              <a:path w="4154804" h="1618615">
                <a:moveTo>
                  <a:pt x="0" y="0"/>
                </a:moveTo>
                <a:lnTo>
                  <a:pt x="4154424" y="0"/>
                </a:lnTo>
                <a:lnTo>
                  <a:pt x="4154424" y="809244"/>
                </a:lnTo>
                <a:lnTo>
                  <a:pt x="4154424" y="1618488"/>
                </a:lnTo>
                <a:lnTo>
                  <a:pt x="0" y="1618488"/>
                </a:lnTo>
                <a:lnTo>
                  <a:pt x="0" y="0"/>
                </a:lnTo>
                <a:close/>
              </a:path>
            </a:pathLst>
          </a:custGeom>
          <a:ln w="57912">
            <a:solidFill>
              <a:srgbClr val="F1F1F1"/>
            </a:solidFill>
          </a:ln>
        </p:spPr>
        <p:txBody>
          <a:bodyPr wrap="square" lIns="0" tIns="0" rIns="0" bIns="0" rtlCol="0"/>
          <a:lstStyle/>
          <a:p>
            <a:endParaRPr sz="1350"/>
          </a:p>
        </p:txBody>
      </p:sp>
      <p:sp>
        <p:nvSpPr>
          <p:cNvPr id="33" name="object 33"/>
          <p:cNvSpPr txBox="1"/>
          <p:nvPr/>
        </p:nvSpPr>
        <p:spPr>
          <a:xfrm>
            <a:off x="5984557" y="4873371"/>
            <a:ext cx="1584484" cy="701154"/>
          </a:xfrm>
          <a:prstGeom prst="rect">
            <a:avLst/>
          </a:prstGeom>
        </p:spPr>
        <p:txBody>
          <a:bodyPr vert="horz" wrap="square" lIns="0" tIns="8573" rIns="0" bIns="0" rtlCol="0">
            <a:spAutoFit/>
          </a:bodyPr>
          <a:lstStyle/>
          <a:p>
            <a:pPr marL="265748" indent="-256699">
              <a:spcBef>
                <a:spcPts val="68"/>
              </a:spcBef>
              <a:buFont typeface="Arial"/>
              <a:buChar char="•"/>
              <a:tabLst>
                <a:tab pos="265748" algn="l"/>
                <a:tab pos="266224" algn="l"/>
              </a:tabLst>
            </a:pPr>
            <a:r>
              <a:rPr sz="1500" spc="-34" dirty="0">
                <a:solidFill>
                  <a:srgbClr val="FFFFFF"/>
                </a:solidFill>
                <a:latin typeface="Calibri"/>
                <a:cs typeface="Calibri"/>
              </a:rPr>
              <a:t>SPAM</a:t>
            </a:r>
            <a:r>
              <a:rPr sz="1500" spc="-41" dirty="0">
                <a:solidFill>
                  <a:srgbClr val="FFFFFF"/>
                </a:solidFill>
                <a:latin typeface="Calibri"/>
                <a:cs typeface="Calibri"/>
              </a:rPr>
              <a:t> </a:t>
            </a:r>
            <a:r>
              <a:rPr sz="1500" spc="-8" dirty="0">
                <a:solidFill>
                  <a:srgbClr val="FFFFFF"/>
                </a:solidFill>
                <a:latin typeface="Calibri"/>
                <a:cs typeface="Calibri"/>
              </a:rPr>
              <a:t>Perpipaan</a:t>
            </a:r>
            <a:endParaRPr sz="1500">
              <a:latin typeface="Calibri"/>
              <a:cs typeface="Calibri"/>
            </a:endParaRPr>
          </a:p>
          <a:p>
            <a:pPr marL="265748" indent="-256699">
              <a:lnSpc>
                <a:spcPts val="1793"/>
              </a:lnSpc>
              <a:buFont typeface="Arial"/>
              <a:buChar char="•"/>
              <a:tabLst>
                <a:tab pos="265748" algn="l"/>
                <a:tab pos="266224" algn="l"/>
              </a:tabLst>
            </a:pPr>
            <a:r>
              <a:rPr sz="1500" spc="-23" dirty="0">
                <a:solidFill>
                  <a:srgbClr val="FFFFFF"/>
                </a:solidFill>
                <a:latin typeface="Calibri"/>
                <a:cs typeface="Calibri"/>
              </a:rPr>
              <a:t>SPALD-T </a:t>
            </a:r>
            <a:r>
              <a:rPr sz="1500" spc="-4" dirty="0">
                <a:solidFill>
                  <a:srgbClr val="FFFFFF"/>
                </a:solidFill>
                <a:latin typeface="Calibri"/>
                <a:cs typeface="Calibri"/>
              </a:rPr>
              <a:t>dan</a:t>
            </a:r>
            <a:r>
              <a:rPr sz="1500" spc="-34" dirty="0">
                <a:solidFill>
                  <a:srgbClr val="FFFFFF"/>
                </a:solidFill>
                <a:latin typeface="Calibri"/>
                <a:cs typeface="Calibri"/>
              </a:rPr>
              <a:t> </a:t>
            </a:r>
            <a:r>
              <a:rPr sz="1500" spc="-30" dirty="0">
                <a:solidFill>
                  <a:srgbClr val="FFFFFF"/>
                </a:solidFill>
                <a:latin typeface="Calibri"/>
                <a:cs typeface="Calibri"/>
              </a:rPr>
              <a:t>IPLT</a:t>
            </a:r>
            <a:endParaRPr sz="1500">
              <a:latin typeface="Calibri"/>
              <a:cs typeface="Calibri"/>
            </a:endParaRPr>
          </a:p>
          <a:p>
            <a:pPr marL="265748" indent="-256699">
              <a:lnSpc>
                <a:spcPts val="1793"/>
              </a:lnSpc>
              <a:buFont typeface="Arial"/>
              <a:buChar char="•"/>
              <a:tabLst>
                <a:tab pos="265748" algn="l"/>
                <a:tab pos="266224" algn="l"/>
              </a:tabLst>
            </a:pPr>
            <a:r>
              <a:rPr sz="1500" spc="-45" dirty="0">
                <a:solidFill>
                  <a:srgbClr val="FFFFFF"/>
                </a:solidFill>
                <a:latin typeface="Calibri"/>
                <a:cs typeface="Calibri"/>
              </a:rPr>
              <a:t>TPA</a:t>
            </a:r>
            <a:r>
              <a:rPr sz="1500" spc="-4" dirty="0">
                <a:solidFill>
                  <a:srgbClr val="FFFFFF"/>
                </a:solidFill>
                <a:latin typeface="Calibri"/>
                <a:cs typeface="Calibri"/>
              </a:rPr>
              <a:t> </a:t>
            </a:r>
            <a:r>
              <a:rPr sz="1500" spc="-19" dirty="0">
                <a:solidFill>
                  <a:srgbClr val="FFFFFF"/>
                </a:solidFill>
                <a:latin typeface="Calibri"/>
                <a:cs typeface="Calibri"/>
              </a:rPr>
              <a:t>Kota</a:t>
            </a:r>
            <a:endParaRPr sz="1500">
              <a:latin typeface="Calibri"/>
              <a:cs typeface="Calibri"/>
            </a:endParaRPr>
          </a:p>
        </p:txBody>
      </p:sp>
      <p:sp>
        <p:nvSpPr>
          <p:cNvPr id="34" name="object 34"/>
          <p:cNvSpPr/>
          <p:nvPr/>
        </p:nvSpPr>
        <p:spPr>
          <a:xfrm>
            <a:off x="5924169" y="1690497"/>
            <a:ext cx="3116103" cy="487204"/>
          </a:xfrm>
          <a:custGeom>
            <a:avLst/>
            <a:gdLst/>
            <a:ahLst/>
            <a:cxnLst/>
            <a:rect l="l" t="t" r="r" b="b"/>
            <a:pathLst>
              <a:path w="4154804" h="649605">
                <a:moveTo>
                  <a:pt x="0" y="0"/>
                </a:moveTo>
                <a:lnTo>
                  <a:pt x="4154424" y="0"/>
                </a:lnTo>
                <a:lnTo>
                  <a:pt x="4154424" y="649224"/>
                </a:lnTo>
                <a:lnTo>
                  <a:pt x="0" y="649224"/>
                </a:lnTo>
                <a:lnTo>
                  <a:pt x="0" y="0"/>
                </a:lnTo>
                <a:close/>
              </a:path>
            </a:pathLst>
          </a:custGeom>
          <a:solidFill>
            <a:srgbClr val="7E7E7E"/>
          </a:solidFill>
        </p:spPr>
        <p:txBody>
          <a:bodyPr wrap="square" lIns="0" tIns="0" rIns="0" bIns="0" rtlCol="0"/>
          <a:lstStyle/>
          <a:p>
            <a:endParaRPr sz="1350"/>
          </a:p>
        </p:txBody>
      </p:sp>
      <p:sp>
        <p:nvSpPr>
          <p:cNvPr id="35" name="object 35"/>
          <p:cNvSpPr/>
          <p:nvPr/>
        </p:nvSpPr>
        <p:spPr>
          <a:xfrm>
            <a:off x="5924169" y="1690497"/>
            <a:ext cx="3116103" cy="487204"/>
          </a:xfrm>
          <a:custGeom>
            <a:avLst/>
            <a:gdLst/>
            <a:ahLst/>
            <a:cxnLst/>
            <a:rect l="l" t="t" r="r" b="b"/>
            <a:pathLst>
              <a:path w="4154804" h="649605">
                <a:moveTo>
                  <a:pt x="0" y="0"/>
                </a:moveTo>
                <a:lnTo>
                  <a:pt x="4154424" y="0"/>
                </a:lnTo>
                <a:lnTo>
                  <a:pt x="4154424" y="324612"/>
                </a:lnTo>
                <a:lnTo>
                  <a:pt x="4154424" y="649224"/>
                </a:lnTo>
                <a:lnTo>
                  <a:pt x="0" y="649224"/>
                </a:lnTo>
                <a:lnTo>
                  <a:pt x="0" y="0"/>
                </a:lnTo>
                <a:close/>
              </a:path>
            </a:pathLst>
          </a:custGeom>
          <a:ln w="57911">
            <a:solidFill>
              <a:srgbClr val="F1F1F1"/>
            </a:solidFill>
          </a:ln>
        </p:spPr>
        <p:txBody>
          <a:bodyPr wrap="square" lIns="0" tIns="0" rIns="0" bIns="0" rtlCol="0"/>
          <a:lstStyle/>
          <a:p>
            <a:endParaRPr sz="1350"/>
          </a:p>
        </p:txBody>
      </p:sp>
      <p:sp>
        <p:nvSpPr>
          <p:cNvPr id="36" name="object 36"/>
          <p:cNvSpPr txBox="1"/>
          <p:nvPr/>
        </p:nvSpPr>
        <p:spPr>
          <a:xfrm>
            <a:off x="7272338" y="1797997"/>
            <a:ext cx="423386" cy="239970"/>
          </a:xfrm>
          <a:prstGeom prst="rect">
            <a:avLst/>
          </a:prstGeom>
        </p:spPr>
        <p:txBody>
          <a:bodyPr vert="horz" wrap="square" lIns="0" tIns="9049" rIns="0" bIns="0" rtlCol="0">
            <a:spAutoFit/>
          </a:bodyPr>
          <a:lstStyle/>
          <a:p>
            <a:pPr marL="9525">
              <a:spcBef>
                <a:spcPts val="71"/>
              </a:spcBef>
            </a:pPr>
            <a:r>
              <a:rPr sz="1500" spc="-4" dirty="0">
                <a:solidFill>
                  <a:srgbClr val="FFFFFF"/>
                </a:solidFill>
                <a:latin typeface="Calibri"/>
                <a:cs typeface="Calibri"/>
              </a:rPr>
              <a:t>P</a:t>
            </a:r>
            <a:r>
              <a:rPr sz="1500" spc="-26" dirty="0">
                <a:solidFill>
                  <a:srgbClr val="FFFFFF"/>
                </a:solidFill>
                <a:latin typeface="Calibri"/>
                <a:cs typeface="Calibri"/>
              </a:rPr>
              <a:t>K</a:t>
            </a:r>
            <a:r>
              <a:rPr sz="1500" spc="-8" dirty="0">
                <a:solidFill>
                  <a:srgbClr val="FFFFFF"/>
                </a:solidFill>
                <a:latin typeface="Calibri"/>
                <a:cs typeface="Calibri"/>
              </a:rPr>
              <a:t>SN</a:t>
            </a:r>
            <a:endParaRPr sz="1500">
              <a:latin typeface="Calibri"/>
              <a:cs typeface="Calibri"/>
            </a:endParaRPr>
          </a:p>
        </p:txBody>
      </p:sp>
      <p:sp>
        <p:nvSpPr>
          <p:cNvPr id="37" name="object 37"/>
          <p:cNvSpPr/>
          <p:nvPr/>
        </p:nvSpPr>
        <p:spPr>
          <a:xfrm>
            <a:off x="5924169" y="2197989"/>
            <a:ext cx="3116103" cy="2418874"/>
          </a:xfrm>
          <a:custGeom>
            <a:avLst/>
            <a:gdLst/>
            <a:ahLst/>
            <a:cxnLst/>
            <a:rect l="l" t="t" r="r" b="b"/>
            <a:pathLst>
              <a:path w="4154804" h="3225165">
                <a:moveTo>
                  <a:pt x="0" y="0"/>
                </a:moveTo>
                <a:lnTo>
                  <a:pt x="4154424" y="0"/>
                </a:lnTo>
                <a:lnTo>
                  <a:pt x="4154424" y="3224784"/>
                </a:lnTo>
                <a:lnTo>
                  <a:pt x="0" y="3224784"/>
                </a:lnTo>
                <a:lnTo>
                  <a:pt x="0" y="0"/>
                </a:lnTo>
                <a:close/>
              </a:path>
            </a:pathLst>
          </a:custGeom>
          <a:solidFill>
            <a:srgbClr val="BADFE2"/>
          </a:solidFill>
        </p:spPr>
        <p:txBody>
          <a:bodyPr wrap="square" lIns="0" tIns="0" rIns="0" bIns="0" rtlCol="0"/>
          <a:lstStyle/>
          <a:p>
            <a:endParaRPr sz="1350"/>
          </a:p>
        </p:txBody>
      </p:sp>
      <p:sp>
        <p:nvSpPr>
          <p:cNvPr id="38" name="object 38"/>
          <p:cNvSpPr/>
          <p:nvPr/>
        </p:nvSpPr>
        <p:spPr>
          <a:xfrm>
            <a:off x="5924169" y="2197989"/>
            <a:ext cx="3116103" cy="2418874"/>
          </a:xfrm>
          <a:custGeom>
            <a:avLst/>
            <a:gdLst/>
            <a:ahLst/>
            <a:cxnLst/>
            <a:rect l="l" t="t" r="r" b="b"/>
            <a:pathLst>
              <a:path w="4154804" h="3225165">
                <a:moveTo>
                  <a:pt x="0" y="0"/>
                </a:moveTo>
                <a:lnTo>
                  <a:pt x="4154424" y="0"/>
                </a:lnTo>
                <a:lnTo>
                  <a:pt x="4154424" y="1612392"/>
                </a:lnTo>
                <a:lnTo>
                  <a:pt x="4154424" y="3224784"/>
                </a:lnTo>
                <a:lnTo>
                  <a:pt x="0" y="3224784"/>
                </a:lnTo>
                <a:lnTo>
                  <a:pt x="0" y="0"/>
                </a:lnTo>
                <a:close/>
              </a:path>
            </a:pathLst>
          </a:custGeom>
          <a:ln w="57912">
            <a:solidFill>
              <a:srgbClr val="F1F1F1"/>
            </a:solidFill>
          </a:ln>
        </p:spPr>
        <p:txBody>
          <a:bodyPr wrap="square" lIns="0" tIns="0" rIns="0" bIns="0" rtlCol="0"/>
          <a:lstStyle/>
          <a:p>
            <a:endParaRPr sz="1350"/>
          </a:p>
        </p:txBody>
      </p:sp>
      <p:sp>
        <p:nvSpPr>
          <p:cNvPr id="39" name="object 39"/>
          <p:cNvSpPr txBox="1"/>
          <p:nvPr/>
        </p:nvSpPr>
        <p:spPr>
          <a:xfrm>
            <a:off x="5984557" y="2473547"/>
            <a:ext cx="2785109" cy="1855316"/>
          </a:xfrm>
          <a:prstGeom prst="rect">
            <a:avLst/>
          </a:prstGeom>
        </p:spPr>
        <p:txBody>
          <a:bodyPr vert="horz" wrap="square" lIns="0" tIns="8573" rIns="0" bIns="0" rtlCol="0">
            <a:spAutoFit/>
          </a:bodyPr>
          <a:lstStyle/>
          <a:p>
            <a:pPr marL="265748" indent="-256699">
              <a:spcBef>
                <a:spcPts val="68"/>
              </a:spcBef>
              <a:buFont typeface="Arial"/>
              <a:buChar char="•"/>
              <a:tabLst>
                <a:tab pos="265748" algn="l"/>
                <a:tab pos="266224" algn="l"/>
              </a:tabLst>
            </a:pPr>
            <a:r>
              <a:rPr sz="1500" i="1" spc="-4" dirty="0">
                <a:latin typeface="Calibri"/>
                <a:cs typeface="Calibri"/>
              </a:rPr>
              <a:t>Bundled Service </a:t>
            </a:r>
            <a:r>
              <a:rPr sz="1500" spc="-4" dirty="0">
                <a:latin typeface="Calibri"/>
                <a:cs typeface="Calibri"/>
              </a:rPr>
              <a:t>air minum,</a:t>
            </a:r>
            <a:r>
              <a:rPr sz="1500" spc="-30" dirty="0">
                <a:latin typeface="Calibri"/>
                <a:cs typeface="Calibri"/>
              </a:rPr>
              <a:t> </a:t>
            </a:r>
            <a:r>
              <a:rPr sz="1500" dirty="0">
                <a:latin typeface="Calibri"/>
                <a:cs typeface="Calibri"/>
              </a:rPr>
              <a:t>air</a:t>
            </a:r>
            <a:endParaRPr sz="1500">
              <a:latin typeface="Calibri"/>
              <a:cs typeface="Calibri"/>
            </a:endParaRPr>
          </a:p>
          <a:p>
            <a:pPr marL="265748">
              <a:lnSpc>
                <a:spcPts val="1793"/>
              </a:lnSpc>
            </a:pPr>
            <a:r>
              <a:rPr sz="1500" spc="-4" dirty="0">
                <a:latin typeface="Calibri"/>
                <a:cs typeface="Calibri"/>
              </a:rPr>
              <a:t>limbah dan</a:t>
            </a:r>
            <a:r>
              <a:rPr sz="1500" spc="-15" dirty="0">
                <a:latin typeface="Calibri"/>
                <a:cs typeface="Calibri"/>
              </a:rPr>
              <a:t> </a:t>
            </a:r>
            <a:r>
              <a:rPr sz="1500" spc="-8" dirty="0">
                <a:latin typeface="Calibri"/>
                <a:cs typeface="Calibri"/>
              </a:rPr>
              <a:t>persampahan</a:t>
            </a:r>
            <a:endParaRPr sz="1500">
              <a:latin typeface="Calibri"/>
              <a:cs typeface="Calibri"/>
            </a:endParaRPr>
          </a:p>
          <a:p>
            <a:pPr marL="265748" marR="3810" indent="-256699">
              <a:lnSpc>
                <a:spcPts val="1800"/>
              </a:lnSpc>
              <a:spcBef>
                <a:spcPts val="53"/>
              </a:spcBef>
              <a:buFont typeface="Arial"/>
              <a:buChar char="•"/>
              <a:tabLst>
                <a:tab pos="265748" algn="l"/>
                <a:tab pos="266224" algn="l"/>
              </a:tabLst>
            </a:pPr>
            <a:r>
              <a:rPr sz="1500" spc="-34" dirty="0">
                <a:latin typeface="Calibri"/>
                <a:cs typeface="Calibri"/>
              </a:rPr>
              <a:t>SPAM </a:t>
            </a:r>
            <a:r>
              <a:rPr sz="1500" spc="-4" dirty="0">
                <a:latin typeface="Calibri"/>
                <a:cs typeface="Calibri"/>
              </a:rPr>
              <a:t>perpipaan </a:t>
            </a:r>
            <a:r>
              <a:rPr sz="1500" spc="-11" dirty="0">
                <a:latin typeface="Calibri"/>
                <a:cs typeface="Calibri"/>
              </a:rPr>
              <a:t>dengan </a:t>
            </a:r>
            <a:r>
              <a:rPr sz="1500" spc="-8" dirty="0">
                <a:latin typeface="Calibri"/>
                <a:cs typeface="Calibri"/>
              </a:rPr>
              <a:t>standar  </a:t>
            </a:r>
            <a:r>
              <a:rPr sz="1500" spc="-4" dirty="0">
                <a:latin typeface="Calibri"/>
                <a:cs typeface="Calibri"/>
              </a:rPr>
              <a:t>air </a:t>
            </a:r>
            <a:r>
              <a:rPr sz="1500" spc="-8" dirty="0">
                <a:latin typeface="Calibri"/>
                <a:cs typeface="Calibri"/>
              </a:rPr>
              <a:t>siap</a:t>
            </a:r>
            <a:r>
              <a:rPr sz="1500" dirty="0">
                <a:latin typeface="Calibri"/>
                <a:cs typeface="Calibri"/>
              </a:rPr>
              <a:t> </a:t>
            </a:r>
            <a:r>
              <a:rPr sz="1500" spc="-4" dirty="0">
                <a:latin typeface="Calibri"/>
                <a:cs typeface="Calibri"/>
              </a:rPr>
              <a:t>minum</a:t>
            </a:r>
            <a:endParaRPr sz="1500">
              <a:latin typeface="Calibri"/>
              <a:cs typeface="Calibri"/>
            </a:endParaRPr>
          </a:p>
          <a:p>
            <a:pPr marL="265748" indent="-256699">
              <a:lnSpc>
                <a:spcPts val="1740"/>
              </a:lnSpc>
              <a:buFont typeface="Arial"/>
              <a:buChar char="•"/>
              <a:tabLst>
                <a:tab pos="265748" algn="l"/>
                <a:tab pos="266224" algn="l"/>
              </a:tabLst>
            </a:pPr>
            <a:r>
              <a:rPr sz="1500" spc="-15" dirty="0">
                <a:latin typeface="Calibri"/>
                <a:cs typeface="Calibri"/>
              </a:rPr>
              <a:t>Sistem </a:t>
            </a:r>
            <a:r>
              <a:rPr sz="1500" spc="-8" dirty="0">
                <a:latin typeface="Calibri"/>
                <a:cs typeface="Calibri"/>
              </a:rPr>
              <a:t>pengelolaan </a:t>
            </a:r>
            <a:r>
              <a:rPr sz="1500" spc="-4" dirty="0">
                <a:latin typeface="Calibri"/>
                <a:cs typeface="Calibri"/>
              </a:rPr>
              <a:t>air</a:t>
            </a:r>
            <a:r>
              <a:rPr sz="1500" spc="8" dirty="0">
                <a:latin typeface="Calibri"/>
                <a:cs typeface="Calibri"/>
              </a:rPr>
              <a:t> </a:t>
            </a:r>
            <a:r>
              <a:rPr sz="1500" spc="-4" dirty="0">
                <a:latin typeface="Calibri"/>
                <a:cs typeface="Calibri"/>
              </a:rPr>
              <a:t>limbah</a:t>
            </a:r>
            <a:endParaRPr sz="1500">
              <a:latin typeface="Calibri"/>
              <a:cs typeface="Calibri"/>
            </a:endParaRPr>
          </a:p>
          <a:p>
            <a:pPr marL="265748">
              <a:lnSpc>
                <a:spcPts val="1793"/>
              </a:lnSpc>
              <a:spcBef>
                <a:spcPts val="4"/>
              </a:spcBef>
            </a:pPr>
            <a:r>
              <a:rPr sz="1500" spc="-11" dirty="0">
                <a:latin typeface="Calibri"/>
                <a:cs typeface="Calibri"/>
              </a:rPr>
              <a:t>domestik </a:t>
            </a:r>
            <a:r>
              <a:rPr sz="1500" spc="-8" dirty="0">
                <a:latin typeface="Calibri"/>
                <a:cs typeface="Calibri"/>
              </a:rPr>
              <a:t>terpusat</a:t>
            </a:r>
            <a:r>
              <a:rPr sz="1500" spc="11" dirty="0">
                <a:latin typeface="Calibri"/>
                <a:cs typeface="Calibri"/>
              </a:rPr>
              <a:t> </a:t>
            </a:r>
            <a:r>
              <a:rPr sz="1500" spc="-11" dirty="0">
                <a:latin typeface="Calibri"/>
                <a:cs typeface="Calibri"/>
              </a:rPr>
              <a:t>skala</a:t>
            </a:r>
            <a:endParaRPr sz="1500">
              <a:latin typeface="Calibri"/>
              <a:cs typeface="Calibri"/>
            </a:endParaRPr>
          </a:p>
          <a:p>
            <a:pPr marL="265748">
              <a:lnSpc>
                <a:spcPts val="1793"/>
              </a:lnSpc>
            </a:pPr>
            <a:r>
              <a:rPr sz="1500" spc="-11" dirty="0">
                <a:latin typeface="Calibri"/>
                <a:cs typeface="Calibri"/>
              </a:rPr>
              <a:t>kota/regional </a:t>
            </a:r>
            <a:r>
              <a:rPr sz="1500" spc="-4" dirty="0">
                <a:latin typeface="Calibri"/>
                <a:cs typeface="Calibri"/>
              </a:rPr>
              <a:t>dan</a:t>
            </a:r>
            <a:r>
              <a:rPr sz="1500" spc="-11" dirty="0">
                <a:latin typeface="Calibri"/>
                <a:cs typeface="Calibri"/>
              </a:rPr>
              <a:t> </a:t>
            </a:r>
            <a:r>
              <a:rPr sz="1500" spc="-30" dirty="0">
                <a:latin typeface="Calibri"/>
                <a:cs typeface="Calibri"/>
              </a:rPr>
              <a:t>IPLT</a:t>
            </a:r>
            <a:endParaRPr sz="1500">
              <a:latin typeface="Calibri"/>
              <a:cs typeface="Calibri"/>
            </a:endParaRPr>
          </a:p>
          <a:p>
            <a:pPr marL="265748" indent="-256699">
              <a:buFont typeface="Arial"/>
              <a:buChar char="•"/>
              <a:tabLst>
                <a:tab pos="265748" algn="l"/>
                <a:tab pos="266224" algn="l"/>
              </a:tabLst>
            </a:pPr>
            <a:r>
              <a:rPr sz="1500" spc="-45" dirty="0">
                <a:latin typeface="Calibri"/>
                <a:cs typeface="Calibri"/>
              </a:rPr>
              <a:t>TPA</a:t>
            </a:r>
            <a:r>
              <a:rPr sz="1500" spc="-8" dirty="0">
                <a:latin typeface="Calibri"/>
                <a:cs typeface="Calibri"/>
              </a:rPr>
              <a:t> </a:t>
            </a:r>
            <a:r>
              <a:rPr sz="1500" spc="-11" dirty="0">
                <a:latin typeface="Calibri"/>
                <a:cs typeface="Calibri"/>
              </a:rPr>
              <a:t>Kota/Regional</a:t>
            </a:r>
            <a:endParaRPr sz="1500">
              <a:latin typeface="Calibri"/>
              <a:cs typeface="Calibri"/>
            </a:endParaRPr>
          </a:p>
        </p:txBody>
      </p:sp>
      <p:sp>
        <p:nvSpPr>
          <p:cNvPr id="40" name="object 40"/>
          <p:cNvSpPr txBox="1"/>
          <p:nvPr/>
        </p:nvSpPr>
        <p:spPr>
          <a:xfrm>
            <a:off x="342976" y="1686458"/>
            <a:ext cx="1627823" cy="470802"/>
          </a:xfrm>
          <a:prstGeom prst="rect">
            <a:avLst/>
          </a:prstGeom>
        </p:spPr>
        <p:txBody>
          <a:bodyPr vert="horz" wrap="square" lIns="0" tIns="9049" rIns="0" bIns="0" rtlCol="0">
            <a:spAutoFit/>
          </a:bodyPr>
          <a:lstStyle/>
          <a:p>
            <a:pPr marL="9525">
              <a:spcBef>
                <a:spcPts val="71"/>
              </a:spcBef>
            </a:pPr>
            <a:r>
              <a:rPr sz="1500" b="1" spc="-11" dirty="0">
                <a:latin typeface="Calibri"/>
                <a:cs typeface="Calibri"/>
              </a:rPr>
              <a:t>TIPOLOGI</a:t>
            </a:r>
            <a:r>
              <a:rPr sz="1500" b="1" spc="-30" dirty="0">
                <a:latin typeface="Calibri"/>
                <a:cs typeface="Calibri"/>
              </a:rPr>
              <a:t> KAWASAN</a:t>
            </a:r>
            <a:endParaRPr sz="1500">
              <a:latin typeface="Calibri"/>
              <a:cs typeface="Calibri"/>
            </a:endParaRPr>
          </a:p>
          <a:p>
            <a:pPr marL="9525"/>
            <a:r>
              <a:rPr sz="1500" b="1" spc="-38" dirty="0">
                <a:latin typeface="Calibri"/>
                <a:cs typeface="Calibri"/>
              </a:rPr>
              <a:t>PERKOTAAN</a:t>
            </a:r>
            <a:endParaRPr sz="1500">
              <a:latin typeface="Calibri"/>
              <a:cs typeface="Calibri"/>
            </a:endParaRPr>
          </a:p>
        </p:txBody>
      </p:sp>
      <p:sp>
        <p:nvSpPr>
          <p:cNvPr id="41" name="Title 40"/>
          <p:cNvSpPr>
            <a:spLocks noGrp="1"/>
          </p:cNvSpPr>
          <p:nvPr>
            <p:ph type="title"/>
          </p:nvPr>
        </p:nvSpPr>
        <p:spPr/>
        <p:txBody>
          <a:bodyPr/>
          <a:lstStyle/>
          <a:p>
            <a:endParaRPr lang="id-ID"/>
          </a:p>
        </p:txBody>
      </p:sp>
      <p:sp>
        <p:nvSpPr>
          <p:cNvPr id="42" name="object 12"/>
          <p:cNvSpPr txBox="1">
            <a:spLocks/>
          </p:cNvSpPr>
          <p:nvPr/>
        </p:nvSpPr>
        <p:spPr>
          <a:xfrm>
            <a:off x="0" y="-44722"/>
            <a:ext cx="9144000" cy="1364316"/>
          </a:xfrm>
          <a:prstGeom prst="rect">
            <a:avLst/>
          </a:prstGeom>
        </p:spPr>
        <p:txBody>
          <a:bodyPr vert="horz" wrap="square" lIns="0" tIns="10001"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5716" algn="ctr">
              <a:lnSpc>
                <a:spcPct val="100000"/>
              </a:lnSpc>
              <a:spcBef>
                <a:spcPts val="79"/>
              </a:spcBef>
            </a:pPr>
            <a:r>
              <a:rPr lang="id-ID" spc="-26" smtClean="0"/>
              <a:t>STRATEGI </a:t>
            </a:r>
            <a:r>
              <a:rPr lang="id-ID" smtClean="0"/>
              <a:t>PENGEMBANGAN </a:t>
            </a:r>
            <a:r>
              <a:rPr lang="id-ID" spc="-53" smtClean="0"/>
              <a:t>LAYANAN</a:t>
            </a:r>
            <a:r>
              <a:rPr lang="id-ID" spc="-26" smtClean="0"/>
              <a:t> </a:t>
            </a:r>
            <a:r>
              <a:rPr lang="id-ID" spc="-34" smtClean="0"/>
              <a:t>PERKOTAAN</a:t>
            </a:r>
            <a:endParaRPr lang="id-ID" spc="-34" dirty="0"/>
          </a:p>
        </p:txBody>
      </p:sp>
      <p:sp>
        <p:nvSpPr>
          <p:cNvPr id="43" name="Slide Number Placeholder 42"/>
          <p:cNvSpPr>
            <a:spLocks noGrp="1"/>
          </p:cNvSpPr>
          <p:nvPr>
            <p:ph type="sldNum" sz="quarter" idx="12"/>
          </p:nvPr>
        </p:nvSpPr>
        <p:spPr/>
        <p:txBody>
          <a:bodyPr/>
          <a:lstStyle/>
          <a:p>
            <a:fld id="{9CD5A045-6D39-4879-8E20-C877BE4435CE}" type="slidenum">
              <a:rPr lang="en-US" smtClean="0"/>
              <a:t>98</a:t>
            </a:fld>
            <a:endParaRPr lang="en-US"/>
          </a:p>
        </p:txBody>
      </p:sp>
      <p:sp>
        <p:nvSpPr>
          <p:cNvPr id="44" name="Rectangle 43">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2834876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p:nvPr/>
        </p:nvSpPr>
        <p:spPr>
          <a:xfrm>
            <a:off x="8794242" y="5856732"/>
            <a:ext cx="320040" cy="144304"/>
          </a:xfrm>
          <a:custGeom>
            <a:avLst/>
            <a:gdLst/>
            <a:ahLst/>
            <a:cxnLst/>
            <a:rect l="l" t="t" r="r" b="b"/>
            <a:pathLst>
              <a:path w="426720" h="192404">
                <a:moveTo>
                  <a:pt x="426720" y="192022"/>
                </a:moveTo>
                <a:lnTo>
                  <a:pt x="426720" y="0"/>
                </a:lnTo>
                <a:lnTo>
                  <a:pt x="0" y="0"/>
                </a:lnTo>
                <a:lnTo>
                  <a:pt x="0" y="192022"/>
                </a:lnTo>
                <a:lnTo>
                  <a:pt x="426720" y="192022"/>
                </a:lnTo>
                <a:close/>
              </a:path>
            </a:pathLst>
          </a:custGeom>
          <a:solidFill>
            <a:srgbClr val="00518F"/>
          </a:solidFill>
        </p:spPr>
        <p:txBody>
          <a:bodyPr wrap="square" lIns="0" tIns="0" rIns="0" bIns="0" rtlCol="0"/>
          <a:lstStyle/>
          <a:p>
            <a:endParaRPr sz="1350"/>
          </a:p>
        </p:txBody>
      </p:sp>
      <p:sp>
        <p:nvSpPr>
          <p:cNvPr id="3" name="object 3"/>
          <p:cNvSpPr/>
          <p:nvPr/>
        </p:nvSpPr>
        <p:spPr>
          <a:xfrm>
            <a:off x="0" y="5856732"/>
            <a:ext cx="8229600" cy="144019"/>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270749" y="5856732"/>
            <a:ext cx="219551" cy="144304"/>
          </a:xfrm>
          <a:custGeom>
            <a:avLst/>
            <a:gdLst/>
            <a:ahLst/>
            <a:cxnLst/>
            <a:rect l="l" t="t" r="r" b="b"/>
            <a:pathLst>
              <a:path w="292734" h="192404">
                <a:moveTo>
                  <a:pt x="292607" y="192022"/>
                </a:moveTo>
                <a:lnTo>
                  <a:pt x="292607" y="0"/>
                </a:lnTo>
                <a:lnTo>
                  <a:pt x="0" y="0"/>
                </a:lnTo>
                <a:lnTo>
                  <a:pt x="0" y="192022"/>
                </a:lnTo>
                <a:lnTo>
                  <a:pt x="292607" y="192022"/>
                </a:lnTo>
                <a:close/>
              </a:path>
            </a:pathLst>
          </a:custGeom>
          <a:solidFill>
            <a:srgbClr val="00518F"/>
          </a:solidFill>
        </p:spPr>
        <p:txBody>
          <a:bodyPr wrap="square" lIns="0" tIns="0" rIns="0" bIns="0" rtlCol="0"/>
          <a:lstStyle/>
          <a:p>
            <a:endParaRPr sz="1350"/>
          </a:p>
        </p:txBody>
      </p:sp>
      <p:sp>
        <p:nvSpPr>
          <p:cNvPr id="5" name="object 5"/>
          <p:cNvSpPr/>
          <p:nvPr/>
        </p:nvSpPr>
        <p:spPr>
          <a:xfrm>
            <a:off x="8533637" y="5856732"/>
            <a:ext cx="217170" cy="144304"/>
          </a:xfrm>
          <a:custGeom>
            <a:avLst/>
            <a:gdLst/>
            <a:ahLst/>
            <a:cxnLst/>
            <a:rect l="l" t="t" r="r" b="b"/>
            <a:pathLst>
              <a:path w="289559" h="192404">
                <a:moveTo>
                  <a:pt x="289559" y="192022"/>
                </a:moveTo>
                <a:lnTo>
                  <a:pt x="289559" y="0"/>
                </a:lnTo>
                <a:lnTo>
                  <a:pt x="0" y="0"/>
                </a:lnTo>
                <a:lnTo>
                  <a:pt x="0" y="192022"/>
                </a:lnTo>
                <a:lnTo>
                  <a:pt x="289559" y="192022"/>
                </a:lnTo>
                <a:close/>
              </a:path>
            </a:pathLst>
          </a:custGeom>
          <a:solidFill>
            <a:srgbClr val="00518F"/>
          </a:solidFill>
        </p:spPr>
        <p:txBody>
          <a:bodyPr wrap="square" lIns="0" tIns="0" rIns="0" bIns="0" rtlCol="0"/>
          <a:lstStyle/>
          <a:p>
            <a:endParaRPr sz="1350"/>
          </a:p>
        </p:txBody>
      </p:sp>
      <p:sp>
        <p:nvSpPr>
          <p:cNvPr id="6" name="object 6"/>
          <p:cNvSpPr/>
          <p:nvPr/>
        </p:nvSpPr>
        <p:spPr>
          <a:xfrm>
            <a:off x="8515351" y="875537"/>
            <a:ext cx="594359" cy="589788"/>
          </a:xfrm>
          <a:prstGeom prst="rect">
            <a:avLst/>
          </a:prstGeom>
          <a:blipFill>
            <a:blip r:embed="rId3" cstate="print"/>
            <a:stretch>
              <a:fillRect/>
            </a:stretch>
          </a:blipFill>
        </p:spPr>
        <p:txBody>
          <a:bodyPr wrap="square" lIns="0" tIns="0" rIns="0" bIns="0" rtlCol="0"/>
          <a:lstStyle/>
          <a:p>
            <a:endParaRPr sz="1350"/>
          </a:p>
        </p:txBody>
      </p:sp>
      <p:sp>
        <p:nvSpPr>
          <p:cNvPr id="7" name="object 7"/>
          <p:cNvSpPr/>
          <p:nvPr/>
        </p:nvSpPr>
        <p:spPr>
          <a:xfrm>
            <a:off x="59435" y="857250"/>
            <a:ext cx="478346" cy="462344"/>
          </a:xfrm>
          <a:prstGeom prst="rect">
            <a:avLst/>
          </a:prstGeom>
          <a:blipFill>
            <a:blip r:embed="rId4" cstate="print"/>
            <a:stretch>
              <a:fillRect/>
            </a:stretch>
          </a:blipFill>
        </p:spPr>
        <p:txBody>
          <a:bodyPr wrap="square" lIns="0" tIns="0" rIns="0" bIns="0" rtlCol="0"/>
          <a:lstStyle/>
          <a:p>
            <a:endParaRPr sz="1350"/>
          </a:p>
        </p:txBody>
      </p:sp>
      <p:sp>
        <p:nvSpPr>
          <p:cNvPr id="8" name="object 8"/>
          <p:cNvSpPr/>
          <p:nvPr/>
        </p:nvSpPr>
        <p:spPr>
          <a:xfrm>
            <a:off x="112014" y="880110"/>
            <a:ext cx="374904" cy="388620"/>
          </a:xfrm>
          <a:prstGeom prst="rect">
            <a:avLst/>
          </a:prstGeom>
          <a:blipFill>
            <a:blip r:embed="rId5" cstate="print"/>
            <a:stretch>
              <a:fillRect/>
            </a:stretch>
          </a:blipFill>
        </p:spPr>
        <p:txBody>
          <a:bodyPr wrap="square" lIns="0" tIns="0" rIns="0" bIns="0" rtlCol="0"/>
          <a:lstStyle/>
          <a:p>
            <a:endParaRPr sz="1350"/>
          </a:p>
        </p:txBody>
      </p:sp>
      <p:sp>
        <p:nvSpPr>
          <p:cNvPr id="9" name="object 9"/>
          <p:cNvSpPr/>
          <p:nvPr/>
        </p:nvSpPr>
        <p:spPr>
          <a:xfrm>
            <a:off x="102870" y="1239012"/>
            <a:ext cx="396050" cy="169735"/>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77723" y="1305306"/>
            <a:ext cx="425768" cy="169735"/>
          </a:xfrm>
          <a:prstGeom prst="rect">
            <a:avLst/>
          </a:prstGeom>
          <a:blipFill>
            <a:blip r:embed="rId7" cstate="print"/>
            <a:stretch>
              <a:fillRect/>
            </a:stretch>
          </a:blipFill>
        </p:spPr>
        <p:txBody>
          <a:bodyPr wrap="square" lIns="0" tIns="0" rIns="0" bIns="0" rtlCol="0"/>
          <a:lstStyle/>
          <a:p>
            <a:endParaRPr sz="1350"/>
          </a:p>
        </p:txBody>
      </p:sp>
      <p:sp>
        <p:nvSpPr>
          <p:cNvPr id="11" name="object 11"/>
          <p:cNvSpPr txBox="1"/>
          <p:nvPr/>
        </p:nvSpPr>
        <p:spPr>
          <a:xfrm>
            <a:off x="123520" y="1261015"/>
            <a:ext cx="333851" cy="163026"/>
          </a:xfrm>
          <a:prstGeom prst="rect">
            <a:avLst/>
          </a:prstGeom>
        </p:spPr>
        <p:txBody>
          <a:bodyPr vert="horz" wrap="square" lIns="0" tIns="9049" rIns="0" bIns="0" rtlCol="0">
            <a:spAutoFit/>
          </a:bodyPr>
          <a:lstStyle/>
          <a:p>
            <a:pPr marL="34290">
              <a:lnSpc>
                <a:spcPts val="578"/>
              </a:lnSpc>
              <a:spcBef>
                <a:spcPts val="71"/>
              </a:spcBef>
            </a:pPr>
            <a:r>
              <a:rPr sz="525" b="1" spc="-8" dirty="0">
                <a:solidFill>
                  <a:srgbClr val="7E5F00"/>
                </a:solidFill>
                <a:latin typeface="Calibri"/>
                <a:cs typeface="Calibri"/>
              </a:rPr>
              <a:t>REPUBLIK</a:t>
            </a:r>
            <a:endParaRPr sz="525">
              <a:latin typeface="Calibri"/>
              <a:cs typeface="Calibri"/>
            </a:endParaRPr>
          </a:p>
          <a:p>
            <a:pPr marL="9525">
              <a:lnSpc>
                <a:spcPts val="578"/>
              </a:lnSpc>
            </a:pPr>
            <a:r>
              <a:rPr sz="525" b="1" spc="-4" dirty="0">
                <a:solidFill>
                  <a:srgbClr val="7E5F00"/>
                </a:solidFill>
                <a:latin typeface="Calibri"/>
                <a:cs typeface="Calibri"/>
              </a:rPr>
              <a:t>INDONESIA</a:t>
            </a:r>
            <a:endParaRPr sz="525">
              <a:latin typeface="Calibri"/>
              <a:cs typeface="Calibri"/>
            </a:endParaRPr>
          </a:p>
        </p:txBody>
      </p:sp>
      <p:sp>
        <p:nvSpPr>
          <p:cNvPr id="12" name="object 12"/>
          <p:cNvSpPr txBox="1">
            <a:spLocks noGrp="1"/>
          </p:cNvSpPr>
          <p:nvPr>
            <p:ph type="title"/>
          </p:nvPr>
        </p:nvSpPr>
        <p:spPr>
          <a:xfrm>
            <a:off x="0" y="-44722"/>
            <a:ext cx="9144000" cy="1364316"/>
          </a:xfrm>
          <a:prstGeom prst="rect">
            <a:avLst/>
          </a:prstGeom>
        </p:spPr>
        <p:txBody>
          <a:bodyPr vert="horz" wrap="square" lIns="0" tIns="10001" rIns="0" bIns="0" rtlCol="0" anchor="ctr">
            <a:spAutoFit/>
          </a:bodyPr>
          <a:lstStyle/>
          <a:p>
            <a:pPr marL="15716" algn="ctr">
              <a:lnSpc>
                <a:spcPct val="100000"/>
              </a:lnSpc>
              <a:spcBef>
                <a:spcPts val="79"/>
              </a:spcBef>
            </a:pPr>
            <a:r>
              <a:rPr spc="-26" dirty="0" smtClean="0"/>
              <a:t>STRATEGI </a:t>
            </a:r>
            <a:r>
              <a:rPr dirty="0"/>
              <a:t>PENGEMBANGAN </a:t>
            </a:r>
            <a:r>
              <a:rPr spc="-53" dirty="0"/>
              <a:t>LAYANAN</a:t>
            </a:r>
            <a:r>
              <a:rPr spc="-26" dirty="0"/>
              <a:t> </a:t>
            </a:r>
            <a:r>
              <a:rPr spc="-34" dirty="0"/>
              <a:t>PERKOTAAN</a:t>
            </a:r>
          </a:p>
        </p:txBody>
      </p:sp>
      <p:graphicFrame>
        <p:nvGraphicFramePr>
          <p:cNvPr id="13" name="object 13"/>
          <p:cNvGraphicFramePr>
            <a:graphicFrameLocks noGrp="1"/>
          </p:cNvGraphicFramePr>
          <p:nvPr/>
        </p:nvGraphicFramePr>
        <p:xfrm>
          <a:off x="146303" y="1669923"/>
          <a:ext cx="8871585" cy="4087622"/>
        </p:xfrm>
        <a:graphic>
          <a:graphicData uri="http://schemas.openxmlformats.org/drawingml/2006/table">
            <a:tbl>
              <a:tblPr firstRow="1" bandRow="1">
                <a:tableStyleId>{2D5ABB26-0587-4C30-8999-92F81FD0307C}</a:tableStyleId>
              </a:tblPr>
              <a:tblGrid>
                <a:gridCol w="2475547"/>
                <a:gridCol w="3280410"/>
                <a:gridCol w="3115628"/>
              </a:tblGrid>
              <a:tr h="498347">
                <a:tc>
                  <a:txBody>
                    <a:bodyPr/>
                    <a:lstStyle/>
                    <a:p>
                      <a:pPr marL="245745">
                        <a:lnSpc>
                          <a:spcPts val="2275"/>
                        </a:lnSpc>
                      </a:pPr>
                      <a:r>
                        <a:rPr sz="1500" b="1" spc="-15" dirty="0">
                          <a:latin typeface="Calibri"/>
                          <a:cs typeface="Calibri"/>
                        </a:rPr>
                        <a:t>TIPOLOGI</a:t>
                      </a:r>
                      <a:r>
                        <a:rPr sz="1500" b="1" spc="10" dirty="0">
                          <a:latin typeface="Calibri"/>
                          <a:cs typeface="Calibri"/>
                        </a:rPr>
                        <a:t> </a:t>
                      </a:r>
                      <a:r>
                        <a:rPr sz="1500" b="1" spc="-40" dirty="0">
                          <a:latin typeface="Calibri"/>
                          <a:cs typeface="Calibri"/>
                        </a:rPr>
                        <a:t>KAWASAN</a:t>
                      </a:r>
                      <a:endParaRPr sz="1500">
                        <a:latin typeface="Calibri"/>
                        <a:cs typeface="Calibri"/>
                      </a:endParaRPr>
                    </a:p>
                    <a:p>
                      <a:pPr marL="245745">
                        <a:lnSpc>
                          <a:spcPct val="100000"/>
                        </a:lnSpc>
                      </a:pPr>
                      <a:r>
                        <a:rPr sz="1500" b="1" spc="-50" dirty="0">
                          <a:latin typeface="Calibri"/>
                          <a:cs typeface="Calibri"/>
                        </a:rPr>
                        <a:t>PERKOTAAN</a:t>
                      </a:r>
                      <a:endParaRPr sz="1500">
                        <a:latin typeface="Calibri"/>
                        <a:cs typeface="Calibri"/>
                      </a:endParaRPr>
                    </a:p>
                  </a:txBody>
                  <a:tcPr marL="0" marR="0" marT="0" marB="0">
                    <a:lnR w="76200">
                      <a:solidFill>
                        <a:srgbClr val="F1F1F1"/>
                      </a:solidFill>
                      <a:prstDash val="solid"/>
                    </a:lnR>
                    <a:lnB w="76200">
                      <a:solidFill>
                        <a:srgbClr val="F1F1F1"/>
                      </a:solidFill>
                      <a:prstDash val="solid"/>
                    </a:lnB>
                  </a:tcPr>
                </a:tc>
                <a:tc>
                  <a:txBody>
                    <a:bodyPr/>
                    <a:lstStyle/>
                    <a:p>
                      <a:pPr algn="ctr">
                        <a:lnSpc>
                          <a:spcPct val="100000"/>
                        </a:lnSpc>
                        <a:spcBef>
                          <a:spcPts val="1235"/>
                        </a:spcBef>
                      </a:pPr>
                      <a:r>
                        <a:rPr sz="1500" spc="-5" dirty="0">
                          <a:solidFill>
                            <a:srgbClr val="FFFFFF"/>
                          </a:solidFill>
                          <a:latin typeface="Calibri"/>
                          <a:cs typeface="Calibri"/>
                        </a:rPr>
                        <a:t>PKL</a:t>
                      </a:r>
                      <a:endParaRPr sz="1500">
                        <a:latin typeface="Calibri"/>
                        <a:cs typeface="Calibri"/>
                      </a:endParaRPr>
                    </a:p>
                  </a:txBody>
                  <a:tcPr marL="0" marR="0" marT="117634" marB="0">
                    <a:lnL w="76200">
                      <a:solidFill>
                        <a:srgbClr val="F1F1F1"/>
                      </a:solidFill>
                      <a:prstDash val="solid"/>
                    </a:lnL>
                    <a:lnR w="76200">
                      <a:solidFill>
                        <a:srgbClr val="F1F1F1"/>
                      </a:solidFill>
                      <a:prstDash val="solid"/>
                    </a:lnR>
                    <a:lnT w="76200">
                      <a:solidFill>
                        <a:srgbClr val="F1F1F1"/>
                      </a:solidFill>
                      <a:prstDash val="solid"/>
                    </a:lnT>
                    <a:lnB w="85343">
                      <a:solidFill>
                        <a:srgbClr val="F1F1F1"/>
                      </a:solidFill>
                      <a:prstDash val="solid"/>
                    </a:lnB>
                    <a:solidFill>
                      <a:srgbClr val="7E7E7E"/>
                    </a:solidFill>
                  </a:tcPr>
                </a:tc>
                <a:tc>
                  <a:txBody>
                    <a:bodyPr/>
                    <a:lstStyle/>
                    <a:p>
                      <a:pPr marL="4445" algn="ctr">
                        <a:lnSpc>
                          <a:spcPct val="100000"/>
                        </a:lnSpc>
                        <a:spcBef>
                          <a:spcPts val="1220"/>
                        </a:spcBef>
                      </a:pPr>
                      <a:r>
                        <a:rPr sz="1500" spc="-15" dirty="0">
                          <a:solidFill>
                            <a:srgbClr val="FFFFFF"/>
                          </a:solidFill>
                          <a:latin typeface="Calibri"/>
                          <a:cs typeface="Calibri"/>
                        </a:rPr>
                        <a:t>PKSN</a:t>
                      </a:r>
                      <a:endParaRPr sz="1500">
                        <a:latin typeface="Calibri"/>
                        <a:cs typeface="Calibri"/>
                      </a:endParaRPr>
                    </a:p>
                  </a:txBody>
                  <a:tcPr marL="0" marR="0" marT="116205" marB="0">
                    <a:lnL w="76200">
                      <a:solidFill>
                        <a:srgbClr val="F1F1F1"/>
                      </a:solidFill>
                      <a:prstDash val="solid"/>
                    </a:lnL>
                    <a:lnR w="76200">
                      <a:solidFill>
                        <a:srgbClr val="F1F1F1"/>
                      </a:solidFill>
                      <a:prstDash val="solid"/>
                    </a:lnR>
                    <a:lnT w="76200">
                      <a:solidFill>
                        <a:srgbClr val="F1F1F1"/>
                      </a:solidFill>
                      <a:prstDash val="solid"/>
                    </a:lnT>
                    <a:lnB w="82295">
                      <a:solidFill>
                        <a:srgbClr val="F1F1F1"/>
                      </a:solidFill>
                      <a:prstDash val="solid"/>
                    </a:lnB>
                    <a:solidFill>
                      <a:srgbClr val="7E7E7E"/>
                    </a:solidFill>
                  </a:tcPr>
                </a:tc>
              </a:tr>
              <a:tr h="1764792">
                <a:tc>
                  <a:txBody>
                    <a:bodyPr/>
                    <a:lstStyle/>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spcBef>
                          <a:spcPts val="25"/>
                        </a:spcBef>
                      </a:pPr>
                      <a:endParaRPr sz="1400">
                        <a:latin typeface="Times New Roman"/>
                        <a:cs typeface="Times New Roman"/>
                      </a:endParaRPr>
                    </a:p>
                    <a:p>
                      <a:pPr marR="635" algn="ctr">
                        <a:lnSpc>
                          <a:spcPct val="100000"/>
                        </a:lnSpc>
                      </a:pPr>
                      <a:r>
                        <a:rPr sz="1800" spc="-100" dirty="0">
                          <a:solidFill>
                            <a:srgbClr val="FFFFFF"/>
                          </a:solidFill>
                          <a:latin typeface="Calibri"/>
                          <a:cs typeface="Calibri"/>
                        </a:rPr>
                        <a:t>KOTA</a:t>
                      </a:r>
                      <a:r>
                        <a:rPr sz="1800" dirty="0">
                          <a:solidFill>
                            <a:srgbClr val="FFFFFF"/>
                          </a:solidFill>
                          <a:latin typeface="Calibri"/>
                          <a:cs typeface="Calibri"/>
                        </a:rPr>
                        <a:t> </a:t>
                      </a:r>
                      <a:r>
                        <a:rPr sz="1800" spc="-5" dirty="0">
                          <a:solidFill>
                            <a:srgbClr val="FFFFFF"/>
                          </a:solidFill>
                          <a:latin typeface="Calibri"/>
                          <a:cs typeface="Calibri"/>
                        </a:rPr>
                        <a:t>SEDANG</a:t>
                      </a:r>
                      <a:endParaRPr sz="18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4AA9B8"/>
                    </a:solidFill>
                  </a:tcPr>
                </a:tc>
                <a:tc rowSpan="2">
                  <a:txBody>
                    <a:bodyPr/>
                    <a:lstStyle/>
                    <a:p>
                      <a:pPr>
                        <a:lnSpc>
                          <a:spcPct val="100000"/>
                        </a:lnSpc>
                        <a:spcBef>
                          <a:spcPts val="50"/>
                        </a:spcBef>
                      </a:pPr>
                      <a:endParaRPr sz="2200">
                        <a:latin typeface="Times New Roman"/>
                        <a:cs typeface="Times New Roman"/>
                      </a:endParaRPr>
                    </a:p>
                    <a:p>
                      <a:pPr marL="431165" marR="626110" indent="-341630">
                        <a:lnSpc>
                          <a:spcPct val="100000"/>
                        </a:lnSpc>
                        <a:buFont typeface="Arial"/>
                        <a:buChar char="•"/>
                        <a:tabLst>
                          <a:tab pos="431165" algn="l"/>
                          <a:tab pos="431800" algn="l"/>
                        </a:tabLst>
                      </a:pPr>
                      <a:r>
                        <a:rPr sz="1500" spc="-25" dirty="0">
                          <a:latin typeface="Calibri"/>
                          <a:cs typeface="Calibri"/>
                        </a:rPr>
                        <a:t>Transportasi </a:t>
                      </a:r>
                      <a:r>
                        <a:rPr sz="1500" spc="-10" dirty="0">
                          <a:latin typeface="Calibri"/>
                          <a:cs typeface="Calibri"/>
                        </a:rPr>
                        <a:t>yang sesuai </a:t>
                      </a:r>
                      <a:r>
                        <a:rPr sz="1500" spc="-15" dirty="0">
                          <a:latin typeface="Calibri"/>
                          <a:cs typeface="Calibri"/>
                        </a:rPr>
                        <a:t>dengan  karakteristik</a:t>
                      </a:r>
                      <a:r>
                        <a:rPr sz="1500" spc="-10" dirty="0">
                          <a:latin typeface="Calibri"/>
                          <a:cs typeface="Calibri"/>
                        </a:rPr>
                        <a:t> </a:t>
                      </a:r>
                      <a:r>
                        <a:rPr sz="1500" spc="-15" dirty="0">
                          <a:latin typeface="Calibri"/>
                          <a:cs typeface="Calibri"/>
                        </a:rPr>
                        <a:t>wilayah</a:t>
                      </a:r>
                      <a:endParaRPr sz="1500">
                        <a:latin typeface="Calibri"/>
                        <a:cs typeface="Calibri"/>
                      </a:endParaRPr>
                    </a:p>
                    <a:p>
                      <a:pPr marL="431165" indent="-341630">
                        <a:lnSpc>
                          <a:spcPts val="2375"/>
                        </a:lnSpc>
                        <a:buFont typeface="Arial"/>
                        <a:buChar char="•"/>
                        <a:tabLst>
                          <a:tab pos="431165" algn="l"/>
                          <a:tab pos="431800" algn="l"/>
                        </a:tabLst>
                      </a:pPr>
                      <a:r>
                        <a:rPr sz="1500" spc="-15" dirty="0">
                          <a:latin typeface="Calibri"/>
                          <a:cs typeface="Calibri"/>
                        </a:rPr>
                        <a:t>Layanan </a:t>
                      </a:r>
                      <a:r>
                        <a:rPr sz="1500" spc="-10" dirty="0">
                          <a:latin typeface="Calibri"/>
                          <a:cs typeface="Calibri"/>
                        </a:rPr>
                        <a:t>listrik </a:t>
                      </a:r>
                      <a:r>
                        <a:rPr sz="1500" spc="-40" dirty="0">
                          <a:latin typeface="Calibri"/>
                          <a:cs typeface="Calibri"/>
                        </a:rPr>
                        <a:t>ke </a:t>
                      </a:r>
                      <a:r>
                        <a:rPr sz="1500" spc="-10" dirty="0">
                          <a:latin typeface="Calibri"/>
                          <a:cs typeface="Calibri"/>
                        </a:rPr>
                        <a:t>setiap</a:t>
                      </a:r>
                      <a:r>
                        <a:rPr sz="1500" spc="55" dirty="0">
                          <a:latin typeface="Calibri"/>
                          <a:cs typeface="Calibri"/>
                        </a:rPr>
                        <a:t> </a:t>
                      </a:r>
                      <a:r>
                        <a:rPr sz="1500" spc="-35" dirty="0">
                          <a:latin typeface="Calibri"/>
                          <a:cs typeface="Calibri"/>
                        </a:rPr>
                        <a:t>RT</a:t>
                      </a:r>
                      <a:endParaRPr sz="1500">
                        <a:latin typeface="Calibri"/>
                        <a:cs typeface="Calibri"/>
                      </a:endParaRPr>
                    </a:p>
                    <a:p>
                      <a:pPr marL="431165" indent="-341630">
                        <a:lnSpc>
                          <a:spcPct val="100000"/>
                        </a:lnSpc>
                        <a:buFont typeface="Arial"/>
                        <a:buChar char="•"/>
                        <a:tabLst>
                          <a:tab pos="431165" algn="l"/>
                          <a:tab pos="431800" algn="l"/>
                        </a:tabLst>
                      </a:pPr>
                      <a:r>
                        <a:rPr sz="1500" spc="-45" dirty="0">
                          <a:latin typeface="Calibri"/>
                          <a:cs typeface="Calibri"/>
                        </a:rPr>
                        <a:t>SPAM</a:t>
                      </a:r>
                      <a:r>
                        <a:rPr sz="1500" spc="-25" dirty="0">
                          <a:latin typeface="Calibri"/>
                          <a:cs typeface="Calibri"/>
                        </a:rPr>
                        <a:t> </a:t>
                      </a:r>
                      <a:r>
                        <a:rPr sz="1500" spc="-5" dirty="0">
                          <a:latin typeface="Calibri"/>
                          <a:cs typeface="Calibri"/>
                        </a:rPr>
                        <a:t>perpipaan</a:t>
                      </a:r>
                      <a:endParaRPr sz="1500">
                        <a:latin typeface="Calibri"/>
                        <a:cs typeface="Calibri"/>
                      </a:endParaRPr>
                    </a:p>
                    <a:p>
                      <a:pPr marL="431165" indent="-341630">
                        <a:lnSpc>
                          <a:spcPct val="100000"/>
                        </a:lnSpc>
                        <a:buFont typeface="Arial"/>
                        <a:buChar char="•"/>
                        <a:tabLst>
                          <a:tab pos="431165" algn="l"/>
                          <a:tab pos="431800" algn="l"/>
                        </a:tabLst>
                      </a:pPr>
                      <a:r>
                        <a:rPr sz="1500" spc="-30" dirty="0">
                          <a:latin typeface="Calibri"/>
                          <a:cs typeface="Calibri"/>
                        </a:rPr>
                        <a:t>SPALD-T</a:t>
                      </a:r>
                      <a:r>
                        <a:rPr sz="1500" spc="-15" dirty="0">
                          <a:latin typeface="Calibri"/>
                          <a:cs typeface="Calibri"/>
                        </a:rPr>
                        <a:t> Permukiman</a:t>
                      </a:r>
                      <a:endParaRPr sz="1500">
                        <a:latin typeface="Calibri"/>
                        <a:cs typeface="Calibri"/>
                      </a:endParaRPr>
                    </a:p>
                    <a:p>
                      <a:pPr marL="431165">
                        <a:lnSpc>
                          <a:spcPts val="2390"/>
                        </a:lnSpc>
                        <a:spcBef>
                          <a:spcPts val="5"/>
                        </a:spcBef>
                      </a:pPr>
                      <a:r>
                        <a:rPr sz="1500" spc="-15" dirty="0">
                          <a:latin typeface="Calibri"/>
                          <a:cs typeface="Calibri"/>
                        </a:rPr>
                        <a:t>(Kawasan/komunal) </a:t>
                      </a:r>
                      <a:r>
                        <a:rPr sz="1500" spc="-5" dirty="0">
                          <a:latin typeface="Calibri"/>
                          <a:cs typeface="Calibri"/>
                        </a:rPr>
                        <a:t>dan</a:t>
                      </a:r>
                      <a:r>
                        <a:rPr sz="1500" spc="-20" dirty="0">
                          <a:latin typeface="Calibri"/>
                          <a:cs typeface="Calibri"/>
                        </a:rPr>
                        <a:t> </a:t>
                      </a:r>
                      <a:r>
                        <a:rPr sz="1500" spc="-40" dirty="0">
                          <a:latin typeface="Calibri"/>
                          <a:cs typeface="Calibri"/>
                        </a:rPr>
                        <a:t>IPLT</a:t>
                      </a:r>
                      <a:endParaRPr sz="1500">
                        <a:latin typeface="Calibri"/>
                        <a:cs typeface="Calibri"/>
                      </a:endParaRPr>
                    </a:p>
                    <a:p>
                      <a:pPr marL="431165" indent="-341630">
                        <a:lnSpc>
                          <a:spcPts val="2390"/>
                        </a:lnSpc>
                        <a:buFont typeface="Arial"/>
                        <a:buChar char="•"/>
                        <a:tabLst>
                          <a:tab pos="431165" algn="l"/>
                          <a:tab pos="431800" algn="l"/>
                        </a:tabLst>
                      </a:pPr>
                      <a:r>
                        <a:rPr sz="1500" spc="-60" dirty="0">
                          <a:latin typeface="Calibri"/>
                          <a:cs typeface="Calibri"/>
                        </a:rPr>
                        <a:t>TPA</a:t>
                      </a:r>
                      <a:r>
                        <a:rPr sz="1500" spc="-10" dirty="0">
                          <a:latin typeface="Calibri"/>
                          <a:cs typeface="Calibri"/>
                        </a:rPr>
                        <a:t> </a:t>
                      </a:r>
                      <a:r>
                        <a:rPr sz="1500" spc="-25" dirty="0">
                          <a:latin typeface="Calibri"/>
                          <a:cs typeface="Calibri"/>
                        </a:rPr>
                        <a:t>Kota</a:t>
                      </a:r>
                      <a:endParaRPr sz="1500">
                        <a:latin typeface="Calibri"/>
                        <a:cs typeface="Calibri"/>
                      </a:endParaRPr>
                    </a:p>
                    <a:p>
                      <a:pPr marL="431165" marR="703580" indent="-341630">
                        <a:lnSpc>
                          <a:spcPct val="100000"/>
                        </a:lnSpc>
                        <a:buFont typeface="Arial"/>
                        <a:buChar char="•"/>
                        <a:tabLst>
                          <a:tab pos="431165" algn="l"/>
                          <a:tab pos="431800" algn="l"/>
                        </a:tabLst>
                      </a:pPr>
                      <a:r>
                        <a:rPr sz="1500" spc="-10" dirty="0">
                          <a:latin typeface="Calibri"/>
                          <a:cs typeface="Calibri"/>
                        </a:rPr>
                        <a:t>Perubahan perilaku </a:t>
                      </a:r>
                      <a:r>
                        <a:rPr sz="1500" spc="-20" dirty="0">
                          <a:latin typeface="Calibri"/>
                          <a:cs typeface="Calibri"/>
                        </a:rPr>
                        <a:t>masyarakat  </a:t>
                      </a:r>
                      <a:r>
                        <a:rPr sz="1500" spc="-5" dirty="0">
                          <a:latin typeface="Calibri"/>
                          <a:cs typeface="Calibri"/>
                        </a:rPr>
                        <a:t>untuk </a:t>
                      </a:r>
                      <a:r>
                        <a:rPr sz="1500" spc="-20" dirty="0">
                          <a:latin typeface="Calibri"/>
                          <a:cs typeface="Calibri"/>
                        </a:rPr>
                        <a:t>mengakses </a:t>
                      </a:r>
                      <a:r>
                        <a:rPr sz="1500" spc="-5" dirty="0">
                          <a:latin typeface="Calibri"/>
                          <a:cs typeface="Calibri"/>
                        </a:rPr>
                        <a:t>air minum  perpipaan</a:t>
                      </a:r>
                      <a:endParaRPr sz="1500">
                        <a:latin typeface="Calibri"/>
                        <a:cs typeface="Calibri"/>
                      </a:endParaRPr>
                    </a:p>
                  </a:txBody>
                  <a:tcPr marL="0" marR="0" marT="4763" marB="0">
                    <a:lnL w="76200">
                      <a:solidFill>
                        <a:srgbClr val="F1F1F1"/>
                      </a:solidFill>
                      <a:prstDash val="solid"/>
                    </a:lnL>
                    <a:lnR w="76200">
                      <a:solidFill>
                        <a:srgbClr val="F1F1F1"/>
                      </a:solidFill>
                      <a:prstDash val="solid"/>
                    </a:lnR>
                    <a:lnT w="85343">
                      <a:solidFill>
                        <a:srgbClr val="F1F1F1"/>
                      </a:solidFill>
                      <a:prstDash val="solid"/>
                    </a:lnT>
                    <a:lnB w="76200">
                      <a:solidFill>
                        <a:srgbClr val="F1F1F1"/>
                      </a:solidFill>
                      <a:prstDash val="solid"/>
                    </a:lnB>
                    <a:solidFill>
                      <a:srgbClr val="00BABD"/>
                    </a:solidFill>
                  </a:tcPr>
                </a:tc>
                <a:tc>
                  <a:txBody>
                    <a:bodyPr/>
                    <a:lstStyle/>
                    <a:p>
                      <a:pPr marL="434975" indent="-342265">
                        <a:lnSpc>
                          <a:spcPct val="100000"/>
                        </a:lnSpc>
                        <a:spcBef>
                          <a:spcPts val="300"/>
                        </a:spcBef>
                        <a:buFont typeface="Arial"/>
                        <a:buChar char="•"/>
                        <a:tabLst>
                          <a:tab pos="434340" algn="l"/>
                          <a:tab pos="434975" algn="l"/>
                        </a:tabLst>
                      </a:pPr>
                      <a:r>
                        <a:rPr sz="1500" spc="-45" dirty="0">
                          <a:latin typeface="Calibri"/>
                          <a:cs typeface="Calibri"/>
                        </a:rPr>
                        <a:t>SPAM</a:t>
                      </a:r>
                      <a:r>
                        <a:rPr sz="1500" spc="-30" dirty="0">
                          <a:latin typeface="Calibri"/>
                          <a:cs typeface="Calibri"/>
                        </a:rPr>
                        <a:t> </a:t>
                      </a:r>
                      <a:r>
                        <a:rPr sz="1500" spc="-5" dirty="0">
                          <a:latin typeface="Calibri"/>
                          <a:cs typeface="Calibri"/>
                        </a:rPr>
                        <a:t>perpipaan</a:t>
                      </a:r>
                      <a:endParaRPr sz="1500">
                        <a:latin typeface="Calibri"/>
                        <a:cs typeface="Calibri"/>
                      </a:endParaRPr>
                    </a:p>
                    <a:p>
                      <a:pPr marL="434975" marR="765175" indent="-342265">
                        <a:lnSpc>
                          <a:spcPts val="2380"/>
                        </a:lnSpc>
                        <a:spcBef>
                          <a:spcPts val="100"/>
                        </a:spcBef>
                        <a:buFont typeface="Arial"/>
                        <a:buChar char="•"/>
                        <a:tabLst>
                          <a:tab pos="434340" algn="l"/>
                          <a:tab pos="434975" algn="l"/>
                        </a:tabLst>
                      </a:pPr>
                      <a:r>
                        <a:rPr sz="1500" spc="-30" dirty="0">
                          <a:latin typeface="Calibri"/>
                          <a:cs typeface="Calibri"/>
                        </a:rPr>
                        <a:t>SPALD-T </a:t>
                      </a:r>
                      <a:r>
                        <a:rPr sz="1500" spc="-10" dirty="0">
                          <a:latin typeface="Calibri"/>
                          <a:cs typeface="Calibri"/>
                        </a:rPr>
                        <a:t>Permukiman  </a:t>
                      </a:r>
                      <a:r>
                        <a:rPr sz="1500" spc="-15" dirty="0">
                          <a:latin typeface="Calibri"/>
                          <a:cs typeface="Calibri"/>
                        </a:rPr>
                        <a:t>(Kawasan/komunal) </a:t>
                      </a:r>
                      <a:r>
                        <a:rPr sz="1500" spc="-5" dirty="0">
                          <a:latin typeface="Calibri"/>
                          <a:cs typeface="Calibri"/>
                        </a:rPr>
                        <a:t>dan</a:t>
                      </a:r>
                      <a:r>
                        <a:rPr sz="1500" spc="-50" dirty="0">
                          <a:latin typeface="Calibri"/>
                          <a:cs typeface="Calibri"/>
                        </a:rPr>
                        <a:t> </a:t>
                      </a:r>
                      <a:r>
                        <a:rPr sz="1500" spc="-40" dirty="0">
                          <a:latin typeface="Calibri"/>
                          <a:cs typeface="Calibri"/>
                        </a:rPr>
                        <a:t>IPLT</a:t>
                      </a:r>
                      <a:endParaRPr sz="1500">
                        <a:latin typeface="Calibri"/>
                        <a:cs typeface="Calibri"/>
                      </a:endParaRPr>
                    </a:p>
                    <a:p>
                      <a:pPr marL="434975" indent="-342265">
                        <a:lnSpc>
                          <a:spcPts val="2325"/>
                        </a:lnSpc>
                        <a:buFont typeface="Arial"/>
                        <a:buChar char="•"/>
                        <a:tabLst>
                          <a:tab pos="434340" algn="l"/>
                          <a:tab pos="434975" algn="l"/>
                        </a:tabLst>
                      </a:pPr>
                      <a:r>
                        <a:rPr sz="1500" spc="-60" dirty="0">
                          <a:latin typeface="Calibri"/>
                          <a:cs typeface="Calibri"/>
                        </a:rPr>
                        <a:t>TPA</a:t>
                      </a:r>
                      <a:r>
                        <a:rPr sz="1500" spc="-10" dirty="0">
                          <a:latin typeface="Calibri"/>
                          <a:cs typeface="Calibri"/>
                        </a:rPr>
                        <a:t> </a:t>
                      </a:r>
                      <a:r>
                        <a:rPr sz="1500" spc="-25" dirty="0">
                          <a:latin typeface="Calibri"/>
                          <a:cs typeface="Calibri"/>
                        </a:rPr>
                        <a:t>Kota</a:t>
                      </a:r>
                      <a:endParaRPr sz="1500">
                        <a:latin typeface="Calibri"/>
                        <a:cs typeface="Calibri"/>
                      </a:endParaRPr>
                    </a:p>
                    <a:p>
                      <a:pPr marL="434975" marR="480059" indent="-342265">
                        <a:lnSpc>
                          <a:spcPct val="99500"/>
                        </a:lnSpc>
                        <a:spcBef>
                          <a:spcPts val="15"/>
                        </a:spcBef>
                        <a:buFont typeface="Arial"/>
                        <a:buChar char="•"/>
                        <a:tabLst>
                          <a:tab pos="434340" algn="l"/>
                          <a:tab pos="434975" algn="l"/>
                        </a:tabLst>
                      </a:pPr>
                      <a:r>
                        <a:rPr sz="1500" spc="-10" dirty="0">
                          <a:latin typeface="Calibri"/>
                          <a:cs typeface="Calibri"/>
                        </a:rPr>
                        <a:t>Perubahan perilaku </a:t>
                      </a:r>
                      <a:r>
                        <a:rPr sz="1500" spc="-20" dirty="0">
                          <a:latin typeface="Calibri"/>
                          <a:cs typeface="Calibri"/>
                        </a:rPr>
                        <a:t>masyarakat  </a:t>
                      </a:r>
                      <a:r>
                        <a:rPr sz="1500" spc="-5" dirty="0">
                          <a:latin typeface="Calibri"/>
                          <a:cs typeface="Calibri"/>
                        </a:rPr>
                        <a:t>untuk </a:t>
                      </a:r>
                      <a:r>
                        <a:rPr sz="1500" spc="-15" dirty="0">
                          <a:latin typeface="Calibri"/>
                          <a:cs typeface="Calibri"/>
                        </a:rPr>
                        <a:t>mengakses </a:t>
                      </a:r>
                      <a:r>
                        <a:rPr sz="1500" spc="-5" dirty="0">
                          <a:latin typeface="Calibri"/>
                          <a:cs typeface="Calibri"/>
                        </a:rPr>
                        <a:t>air minum  perpipaan</a:t>
                      </a:r>
                      <a:endParaRPr sz="1500">
                        <a:latin typeface="Calibri"/>
                        <a:cs typeface="Calibri"/>
                      </a:endParaRPr>
                    </a:p>
                  </a:txBody>
                  <a:tcPr marL="0" marR="0" marT="28575" marB="0">
                    <a:lnL w="76200">
                      <a:solidFill>
                        <a:srgbClr val="F1F1F1"/>
                      </a:solidFill>
                      <a:prstDash val="solid"/>
                    </a:lnL>
                    <a:lnR w="76200">
                      <a:solidFill>
                        <a:srgbClr val="F1F1F1"/>
                      </a:solidFill>
                      <a:prstDash val="solid"/>
                    </a:lnR>
                    <a:lnT w="82295">
                      <a:solidFill>
                        <a:srgbClr val="F1F1F1"/>
                      </a:solidFill>
                      <a:prstDash val="solid"/>
                    </a:lnT>
                    <a:lnB w="76200">
                      <a:solidFill>
                        <a:srgbClr val="F1F1F1"/>
                      </a:solidFill>
                      <a:prstDash val="solid"/>
                    </a:lnB>
                    <a:solidFill>
                      <a:srgbClr val="00BABD"/>
                    </a:solidFill>
                  </a:tcPr>
                </a:tc>
              </a:tr>
              <a:tr h="1176147">
                <a:tc>
                  <a:txBody>
                    <a:bodyPr/>
                    <a:lstStyle/>
                    <a:p>
                      <a:pPr>
                        <a:lnSpc>
                          <a:spcPct val="100000"/>
                        </a:lnSpc>
                      </a:pPr>
                      <a:endParaRPr sz="1800">
                        <a:latin typeface="Times New Roman"/>
                        <a:cs typeface="Times New Roman"/>
                      </a:endParaRPr>
                    </a:p>
                    <a:p>
                      <a:pPr algn="ctr">
                        <a:lnSpc>
                          <a:spcPct val="100000"/>
                        </a:lnSpc>
                        <a:spcBef>
                          <a:spcPts val="1795"/>
                        </a:spcBef>
                      </a:pPr>
                      <a:r>
                        <a:rPr sz="1800" spc="-100" dirty="0">
                          <a:solidFill>
                            <a:srgbClr val="FFFFFF"/>
                          </a:solidFill>
                          <a:latin typeface="Calibri"/>
                          <a:cs typeface="Calibri"/>
                        </a:rPr>
                        <a:t>KOTA</a:t>
                      </a:r>
                      <a:r>
                        <a:rPr sz="1800" dirty="0">
                          <a:solidFill>
                            <a:srgbClr val="FFFFFF"/>
                          </a:solidFill>
                          <a:latin typeface="Calibri"/>
                          <a:cs typeface="Calibri"/>
                        </a:rPr>
                        <a:t> </a:t>
                      </a:r>
                      <a:r>
                        <a:rPr sz="1800" spc="-10" dirty="0">
                          <a:solidFill>
                            <a:srgbClr val="FFFFFF"/>
                          </a:solidFill>
                          <a:latin typeface="Calibri"/>
                          <a:cs typeface="Calibri"/>
                        </a:rPr>
                        <a:t>KECIL</a:t>
                      </a:r>
                      <a:endParaRPr sz="1800">
                        <a:latin typeface="Calibri"/>
                        <a:cs typeface="Calibri"/>
                      </a:endParaRPr>
                    </a:p>
                  </a:txBody>
                  <a:tcPr marL="0" marR="0" marT="0"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3682AA"/>
                    </a:solidFill>
                  </a:tcPr>
                </a:tc>
                <a:tc vMerge="1">
                  <a:txBody>
                    <a:bodyPr/>
                    <a:lstStyle/>
                    <a:p>
                      <a:endParaRPr/>
                    </a:p>
                  </a:txBody>
                  <a:tcPr marL="0" marR="0" marT="6350" marB="0">
                    <a:lnL w="76200">
                      <a:solidFill>
                        <a:srgbClr val="F1F1F1"/>
                      </a:solidFill>
                      <a:prstDash val="solid"/>
                    </a:lnL>
                    <a:lnR w="76200">
                      <a:solidFill>
                        <a:srgbClr val="F1F1F1"/>
                      </a:solidFill>
                      <a:prstDash val="solid"/>
                    </a:lnR>
                    <a:lnT w="85343">
                      <a:solidFill>
                        <a:srgbClr val="F1F1F1"/>
                      </a:solidFill>
                      <a:prstDash val="solid"/>
                    </a:lnT>
                    <a:lnB w="76200">
                      <a:solidFill>
                        <a:srgbClr val="F1F1F1"/>
                      </a:solidFill>
                      <a:prstDash val="solid"/>
                    </a:lnB>
                    <a:solidFill>
                      <a:srgbClr val="00BABD"/>
                    </a:solidFill>
                  </a:tcPr>
                </a:tc>
                <a:tc>
                  <a:txBody>
                    <a:bodyPr/>
                    <a:lstStyle/>
                    <a:p>
                      <a:pPr>
                        <a:lnSpc>
                          <a:spcPct val="100000"/>
                        </a:lnSpc>
                        <a:spcBef>
                          <a:spcPts val="50"/>
                        </a:spcBef>
                      </a:pPr>
                      <a:endParaRPr sz="2400">
                        <a:latin typeface="Times New Roman"/>
                        <a:cs typeface="Times New Roman"/>
                      </a:endParaRPr>
                    </a:p>
                    <a:p>
                      <a:pPr marL="434975" indent="-342265">
                        <a:lnSpc>
                          <a:spcPct val="100000"/>
                        </a:lnSpc>
                        <a:buFont typeface="Arial"/>
                        <a:buChar char="•"/>
                        <a:tabLst>
                          <a:tab pos="434340" algn="l"/>
                          <a:tab pos="434975" algn="l"/>
                        </a:tabLst>
                      </a:pPr>
                      <a:r>
                        <a:rPr sz="1500" spc="-15" dirty="0">
                          <a:latin typeface="Calibri"/>
                          <a:cs typeface="Calibri"/>
                        </a:rPr>
                        <a:t>TIDAK ADA </a:t>
                      </a:r>
                      <a:r>
                        <a:rPr sz="1500" spc="-90" dirty="0">
                          <a:latin typeface="Calibri"/>
                          <a:cs typeface="Calibri"/>
                        </a:rPr>
                        <a:t>KOTA </a:t>
                      </a:r>
                      <a:r>
                        <a:rPr sz="1500" spc="-10" dirty="0">
                          <a:latin typeface="Calibri"/>
                          <a:cs typeface="Calibri"/>
                        </a:rPr>
                        <a:t>KECIL</a:t>
                      </a:r>
                      <a:r>
                        <a:rPr sz="1500" spc="95" dirty="0">
                          <a:latin typeface="Calibri"/>
                          <a:cs typeface="Calibri"/>
                        </a:rPr>
                        <a:t> </a:t>
                      </a:r>
                      <a:r>
                        <a:rPr sz="1500" spc="-45" dirty="0">
                          <a:latin typeface="Calibri"/>
                          <a:cs typeface="Calibri"/>
                        </a:rPr>
                        <a:t>YANG</a:t>
                      </a:r>
                      <a:endParaRPr sz="1500">
                        <a:latin typeface="Calibri"/>
                        <a:cs typeface="Calibri"/>
                      </a:endParaRPr>
                    </a:p>
                    <a:p>
                      <a:pPr marL="434975">
                        <a:lnSpc>
                          <a:spcPct val="100000"/>
                        </a:lnSpc>
                        <a:spcBef>
                          <a:spcPts val="5"/>
                        </a:spcBef>
                      </a:pPr>
                      <a:r>
                        <a:rPr sz="1500" spc="-10" dirty="0">
                          <a:latin typeface="Calibri"/>
                          <a:cs typeface="Calibri"/>
                        </a:rPr>
                        <a:t>MENJADI</a:t>
                      </a:r>
                      <a:r>
                        <a:rPr sz="1500" spc="-25" dirty="0">
                          <a:latin typeface="Calibri"/>
                          <a:cs typeface="Calibri"/>
                        </a:rPr>
                        <a:t> </a:t>
                      </a:r>
                      <a:r>
                        <a:rPr sz="1500" spc="-15" dirty="0">
                          <a:latin typeface="Calibri"/>
                          <a:cs typeface="Calibri"/>
                        </a:rPr>
                        <a:t>PKSN</a:t>
                      </a:r>
                      <a:endParaRPr sz="1500">
                        <a:latin typeface="Calibri"/>
                        <a:cs typeface="Calibri"/>
                      </a:endParaRPr>
                    </a:p>
                  </a:txBody>
                  <a:tcPr marL="0" marR="0" marT="4763" marB="0">
                    <a:lnL w="76200">
                      <a:solidFill>
                        <a:srgbClr val="F1F1F1"/>
                      </a:solidFill>
                      <a:prstDash val="solid"/>
                    </a:lnL>
                    <a:lnR w="76200">
                      <a:solidFill>
                        <a:srgbClr val="F1F1F1"/>
                      </a:solidFill>
                      <a:prstDash val="solid"/>
                    </a:lnR>
                    <a:lnT w="76200">
                      <a:solidFill>
                        <a:srgbClr val="F1F1F1"/>
                      </a:solidFill>
                      <a:prstDash val="solid"/>
                    </a:lnT>
                    <a:lnB w="76200">
                      <a:solidFill>
                        <a:srgbClr val="F1F1F1"/>
                      </a:solidFill>
                      <a:prstDash val="solid"/>
                    </a:lnB>
                    <a:solidFill>
                      <a:srgbClr val="BADFE2"/>
                    </a:solidFill>
                  </a:tcPr>
                </a:tc>
              </a:tr>
            </a:tbl>
          </a:graphicData>
        </a:graphic>
      </p:graphicFrame>
      <p:sp>
        <p:nvSpPr>
          <p:cNvPr id="14" name="Slide Number Placeholder 13"/>
          <p:cNvSpPr>
            <a:spLocks noGrp="1"/>
          </p:cNvSpPr>
          <p:nvPr>
            <p:ph type="sldNum" sz="quarter" idx="12"/>
          </p:nvPr>
        </p:nvSpPr>
        <p:spPr/>
        <p:txBody>
          <a:bodyPr/>
          <a:lstStyle/>
          <a:p>
            <a:fld id="{9CD5A045-6D39-4879-8E20-C877BE4435CE}" type="slidenum">
              <a:rPr lang="en-US" smtClean="0"/>
              <a:t>99</a:t>
            </a:fld>
            <a:endParaRPr lang="en-US"/>
          </a:p>
        </p:txBody>
      </p:sp>
      <p:sp>
        <p:nvSpPr>
          <p:cNvPr id="15" name="Rectangle 14">
            <a:extLst/>
          </p:cNvPr>
          <p:cNvSpPr/>
          <p:nvPr/>
        </p:nvSpPr>
        <p:spPr>
          <a:xfrm>
            <a:off x="341434" y="6318740"/>
            <a:ext cx="1204547" cy="198837"/>
          </a:xfrm>
          <a:prstGeom prst="rect">
            <a:avLst/>
          </a:prstGeom>
        </p:spPr>
        <p:txBody>
          <a:bodyPr>
            <a:spAutoFit/>
          </a:bodyPr>
          <a:lstStyle/>
          <a:p>
            <a:pPr>
              <a:defRPr/>
            </a:pPr>
            <a:r>
              <a:rPr lang="en-US" sz="692" dirty="0" err="1">
                <a:solidFill>
                  <a:prstClr val="black"/>
                </a:solidFill>
                <a:latin typeface="Franklin Gothic Book" panose="020B0503020102020204" pitchFamily="34" charset="0"/>
              </a:rPr>
              <a:t>Sumber</a:t>
            </a:r>
            <a:r>
              <a:rPr lang="en-US" sz="692" dirty="0">
                <a:solidFill>
                  <a:prstClr val="black"/>
                </a:solidFill>
                <a:latin typeface="Franklin Gothic Book" panose="020B0503020102020204" pitchFamily="34" charset="0"/>
              </a:rPr>
              <a:t> : </a:t>
            </a:r>
            <a:r>
              <a:rPr lang="en-US" sz="692" dirty="0" err="1">
                <a:solidFill>
                  <a:prstClr val="black"/>
                </a:solidFill>
                <a:latin typeface="Franklin Gothic Book" panose="020B0503020102020204" pitchFamily="34" charset="0"/>
              </a:rPr>
              <a:t>Bappenas</a:t>
            </a:r>
            <a:r>
              <a:rPr lang="en-US" sz="692" dirty="0">
                <a:solidFill>
                  <a:prstClr val="black"/>
                </a:solidFill>
                <a:latin typeface="Franklin Gothic Book" panose="020B0503020102020204" pitchFamily="34" charset="0"/>
              </a:rPr>
              <a:t> (2018)</a:t>
            </a:r>
          </a:p>
        </p:txBody>
      </p:sp>
    </p:spTree>
    <p:extLst>
      <p:ext uri="{BB962C8B-B14F-4D97-AF65-F5344CB8AC3E}">
        <p14:creationId xmlns:p14="http://schemas.microsoft.com/office/powerpoint/2010/main" val="3628234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839</TotalTime>
  <Words>9011</Words>
  <Application>Microsoft Office PowerPoint</Application>
  <PresentationFormat>On-screen Show (4:3)</PresentationFormat>
  <Paragraphs>2672</Paragraphs>
  <Slides>101</Slides>
  <Notes>12</Notes>
  <HiddenSlides>56</HiddenSlides>
  <MMClips>0</MMClips>
  <ScaleCrop>false</ScaleCrop>
  <HeadingPairs>
    <vt:vector size="6" baseType="variant">
      <vt:variant>
        <vt:lpstr>Fonts Used</vt:lpstr>
      </vt:variant>
      <vt:variant>
        <vt:i4>37</vt:i4>
      </vt:variant>
      <vt:variant>
        <vt:lpstr>Theme</vt:lpstr>
      </vt:variant>
      <vt:variant>
        <vt:i4>1</vt:i4>
      </vt:variant>
      <vt:variant>
        <vt:lpstr>Slide Titles</vt:lpstr>
      </vt:variant>
      <vt:variant>
        <vt:i4>101</vt:i4>
      </vt:variant>
    </vt:vector>
  </HeadingPairs>
  <TitlesOfParts>
    <vt:vector size="139" baseType="lpstr">
      <vt:lpstr>굴림</vt:lpstr>
      <vt:lpstr>Malgun Gothic</vt:lpstr>
      <vt:lpstr>MS PGothic</vt:lpstr>
      <vt:lpstr>MS PGothic</vt:lpstr>
      <vt:lpstr>PMingLiU</vt:lpstr>
      <vt:lpstr>Adobe Gothic Std B</vt:lpstr>
      <vt:lpstr>Aharoni</vt:lpstr>
      <vt:lpstr>Arial</vt:lpstr>
      <vt:lpstr>Arial Narrow</vt:lpstr>
      <vt:lpstr>Bahnschrift Light SemiCondensed</vt:lpstr>
      <vt:lpstr>Book Antiqua</vt:lpstr>
      <vt:lpstr>Calibri</vt:lpstr>
      <vt:lpstr>Calibri Light</vt:lpstr>
      <vt:lpstr>Cambria</vt:lpstr>
      <vt:lpstr>Century Gothic</vt:lpstr>
      <vt:lpstr>Complex</vt:lpstr>
      <vt:lpstr>Franklin Gothic Book</vt:lpstr>
      <vt:lpstr>Franklin Gothic Demi</vt:lpstr>
      <vt:lpstr>Franklin Gothic Demi Cond</vt:lpstr>
      <vt:lpstr>Franklin Gothic Heavy</vt:lpstr>
      <vt:lpstr>Franklin Gothic Medium Cond</vt:lpstr>
      <vt:lpstr>KG Second Chances Solid</vt:lpstr>
      <vt:lpstr>Kozuka Gothic Pro B</vt:lpstr>
      <vt:lpstr>Kozuka Gothic Pro L</vt:lpstr>
      <vt:lpstr>Liberation Sans Narrow</vt:lpstr>
      <vt:lpstr>Myriad Pro</vt:lpstr>
      <vt:lpstr>Open Sans</vt:lpstr>
      <vt:lpstr>Palatino Linotype</vt:lpstr>
      <vt:lpstr>Segoe UI</vt:lpstr>
      <vt:lpstr>Swis721 Cn BT</vt:lpstr>
      <vt:lpstr>Swis721 Lt BT</vt:lpstr>
      <vt:lpstr>Tahoma</vt:lpstr>
      <vt:lpstr>Times New Roman</vt:lpstr>
      <vt:lpstr>Trebuchet MS</vt:lpstr>
      <vt:lpstr>Tw Cen MT</vt:lpstr>
      <vt:lpstr>Verdana</vt:lpstr>
      <vt:lpstr>Wingdings</vt:lpstr>
      <vt:lpstr>Office Theme</vt:lpstr>
      <vt:lpstr>PowerPoint Presentation</vt:lpstr>
      <vt:lpstr>Outline</vt:lpstr>
      <vt:lpstr>Isu Strategis dan Kebijakan Nasional Bidang Permukiman</vt:lpstr>
      <vt:lpstr>TANTANGAN PEMBANGUNAN NASIONAL Isu Strategis Bidang Sarana dan Prasarana 2020-2024</vt:lpstr>
      <vt:lpstr>RANCANGAN KEBIJAKAN DAN STRATEGI PEMBANGUNAN INFRASTRUKTUR NASIONAL 2020-2024 di akhir tahun 2024 harus terwujud rakyat yang mandiri, maju, adil, dan makmur (UU 17/2007)</vt:lpstr>
      <vt:lpstr>PowerPoint Presentation</vt:lpstr>
      <vt:lpstr>KEBIJAKAN PEMBANGUNAN  Perumahan dan Kawasan Permukiman</vt:lpstr>
      <vt:lpstr>ASPEK NORMATIF Keterkaitan Peraturan Perundang-Undangan  Penyelenggaraan Infrastruktur Cipta Karya</vt:lpstr>
      <vt:lpstr>PowerPoint Presentation</vt:lpstr>
      <vt:lpstr>PowerPoint Presentation</vt:lpstr>
      <vt:lpstr>PowerPoint Presentation</vt:lpstr>
      <vt:lpstr>Kebijakan Teknis Pembangunan Infrastruktur Permukiman  Tahun 2020-2024</vt:lpstr>
      <vt:lpstr> TUGAS DITJEN CIPTA KARYA Berdasarkan Permen PUPR 03/2019</vt:lpstr>
      <vt:lpstr>PowerPoint Presentation</vt:lpstr>
      <vt:lpstr>ARAH KEBIJAKAN</vt:lpstr>
      <vt:lpstr>TARGET Tahun 2020-2024   berdasarkan Visium Kementerian PUPR 2030</vt:lpstr>
      <vt:lpstr>Konsep Pengembangan Kawasan Permukiman Terpadu</vt:lpstr>
      <vt:lpstr>PowerPoint Presentation</vt:lpstr>
      <vt:lpstr>PRINSIP Perencanaan &amp; Pembangunan Kawasan Permukiman</vt:lpstr>
      <vt:lpstr>Strategi Pencapaian Target Pembangunan Infrastruktur Permukiman Tahun 2020-2024</vt:lpstr>
      <vt:lpstr>PowerPoint Presentation</vt:lpstr>
      <vt:lpstr>PowerPoint Presentation</vt:lpstr>
      <vt:lpstr>MEKANISME Penyelenggaraan Infrastruktur Permukiman</vt:lpstr>
      <vt:lpstr>Fokus  Penyelenggaraan Kawasan Permukiman</vt:lpstr>
      <vt:lpstr>Klasterisasi</vt:lpstr>
      <vt:lpstr>PowerPoint Presentation</vt:lpstr>
      <vt:lpstr>PowerPoint Presentation</vt:lpstr>
      <vt:lpstr>PowerPoint Presentation</vt:lpstr>
      <vt:lpstr>Skema Perencanaan</vt:lpstr>
      <vt:lpstr>Ilustrasi Instrumen Rencana Pembangunan Infrastruktur Permukiman Prioritas </vt:lpstr>
      <vt:lpstr>PowerPoint Presentation</vt:lpstr>
      <vt:lpstr>Upaya Pencegahan dan Peningkatan Kualitas Terhadap Permukiman Kumuh </vt:lpstr>
      <vt:lpstr>PowerPoint Presentation</vt:lpstr>
      <vt:lpstr>PUBLIC SPACE AS CATALYST FOR SLUM UPGRADING</vt:lpstr>
      <vt:lpstr>PowerPoint Presentation</vt:lpstr>
      <vt:lpstr>PowerPoint Presentation</vt:lpstr>
      <vt:lpstr>PowerPoint Presentation</vt:lpstr>
      <vt:lpstr>5 Prinsip</vt:lpstr>
      <vt:lpstr>Alur Pikir  Perwujudan Permukiman yang Berkelanjutan</vt:lpstr>
      <vt:lpstr>PowerPoint Presentation</vt:lpstr>
      <vt:lpstr>PowerPoint Presentation</vt:lpstr>
      <vt:lpstr>PENCEGAHAN DAN PENINGKATAN KUALITAS  Terhadap Perumahan Kumuh  dan Permukiman Kumuh</vt:lpstr>
      <vt:lpstr>PowerPoint Presentation</vt:lpstr>
      <vt:lpstr>PowerPoint Presentation</vt:lpstr>
      <vt:lpstr>PowerPoint Presentation</vt:lpstr>
      <vt:lpstr>IMPLEMENTASI PERDA KUMUH</vt:lpstr>
      <vt:lpstr>LANGKAH-LANGKAH DALAM PERENCANAAN SKALA KAWASAN PROGRAM PENANGANAN KUMUH</vt:lpstr>
      <vt:lpstr>PowerPoint Presentation</vt:lpstr>
      <vt:lpstr>Best Practice</vt:lpstr>
      <vt:lpstr>Best Practice  Penanganan Permukiman Kumuh Perkotaan 2018</vt:lpstr>
      <vt:lpstr>Best Practice  Pengembangan Kawasan Perdesaan Potensial/KPPN 2018</vt:lpstr>
      <vt:lpstr>Best Practice  Pengembangan Kawasan Permukiman Khusus  2018</vt:lpstr>
      <vt:lpstr>CHEONGGYE CHEON RIVER, SEOUL – SOUTH KOREA Mengembalikan dan meningkatkan fungsi sungai, melalui restorasi 5,8 km highway road</vt:lpstr>
      <vt:lpstr>ISKANDAR, MALAYSIA Rehabilitation Sungai Segget into the new 1.2km waterway   The Project will be completed by 2017</vt:lpstr>
      <vt:lpstr>Terima Kasih</vt:lpstr>
      <vt:lpstr>LANGKAH-LANGKAH DALAM PERENCANAAN SKALA KAWASAN PROGRAM PENANGANAN KUMUH</vt:lpstr>
      <vt:lpstr>CHECKLIST 1: Kesesuaian Penentuan Lokasi </vt:lpstr>
      <vt:lpstr>CHECKLIST 2: Kesesuaian Usulan Infrastruktur</vt:lpstr>
      <vt:lpstr>Lanjutan CHECKLIST 2: Kesesuaian Usulan Infrastruktur</vt:lpstr>
      <vt:lpstr>CHECKLIST 3: Kesiapan Dokumen Teknis (DED)</vt:lpstr>
      <vt:lpstr>CHECKLIST 4: Kesiapan Pelelangan</vt:lpstr>
      <vt:lpstr>PowerPoint Presentation</vt:lpstr>
      <vt:lpstr>CHEONGGYE CHEON RIVER, SEOUL – SOUTH KOREA Mengembalikan dan meningkatkan fungsi sungai, melalui restorasi 5,8 km highway road</vt:lpstr>
      <vt:lpstr>PowerPoint Presentation</vt:lpstr>
      <vt:lpstr>ISKANDAR, MALAYSIA Rehabilitation Sungai Segget into the new 1.2km waterway.   The Project will be completed by 2017</vt:lpstr>
      <vt:lpstr>PowerPoint Presentation</vt:lpstr>
      <vt:lpstr>PowerPoint Presentation</vt:lpstr>
      <vt:lpstr>Comuna 13, Medellin, Columbia</vt:lpstr>
      <vt:lpstr>PowerPoint Presentation</vt:lpstr>
      <vt:lpstr>PowerPoint Presentation</vt:lpstr>
      <vt:lpstr>PowerPoint Presentation</vt:lpstr>
      <vt:lpstr>PowerPoint Presentation</vt:lpstr>
      <vt:lpstr>PowerPoint Presentation</vt:lpstr>
      <vt:lpstr>PALMANOVA, A CITY OF DREAMS AND FEARS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CONTOH RESPONS PEMBANGUNAN SKALA MIKRO</vt:lpstr>
      <vt:lpstr>PowerPoint Presentation</vt:lpstr>
      <vt:lpstr>"The Soul of Norrebro"</vt:lpstr>
      <vt:lpstr>PowerPoint Presentation</vt:lpstr>
      <vt:lpstr>PowerPoint Presentation</vt:lpstr>
      <vt:lpstr>PowerPoint Presentation</vt:lpstr>
      <vt:lpstr>PowerPoint Presentation</vt:lpstr>
      <vt:lpstr>RENCANA PEMBANGUNAN WILAYAH JAWA-BALI 2020-2024</vt:lpstr>
      <vt:lpstr>PowerPoint Presentation</vt:lpstr>
      <vt:lpstr>PowerPoint Presentation</vt:lpstr>
      <vt:lpstr>PowerPoint Presentation</vt:lpstr>
      <vt:lpstr>STRATEGI TATA KELOLA PEMERINTAHAN</vt:lpstr>
      <vt:lpstr>STRATEGI PENGEMBANGAN LAYANAN PUSAT PERTUMBUHAN</vt:lpstr>
      <vt:lpstr>PowerPoint Presentation</vt:lpstr>
      <vt:lpstr>PowerPoint Presentation</vt:lpstr>
      <vt:lpstr>PowerPoint Presentation</vt:lpstr>
      <vt:lpstr>STRATEGI PENGEMBANGAN LAYANAN PERKOTAAN</vt:lpstr>
      <vt:lpstr>STRATEGI PENGEMBANGAN PELAYANAN PERDESAAN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Kebijakan Nasional Teknis Penyelenggaraan Kawasan Permukiman</dc:title>
  <dc:creator>Windows User</dc:creator>
  <cp:lastModifiedBy>Rentek</cp:lastModifiedBy>
  <cp:revision>79</cp:revision>
  <dcterms:created xsi:type="dcterms:W3CDTF">2019-04-26T08:08:47Z</dcterms:created>
  <dcterms:modified xsi:type="dcterms:W3CDTF">2019-04-29T06:12:16Z</dcterms:modified>
</cp:coreProperties>
</file>